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colors5.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charts/style5.xml" ContentType="application/vnd.ms-office.chartstyle+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rawings/drawing1.xml" ContentType="application/vnd.openxmlformats-officedocument.drawingml.chartshapes+xml"/>
  <Override PartName="/ppt/drawings/drawing2.xml" ContentType="application/vnd.openxmlformats-officedocument.drawingml.chartshap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 id="2147483696" r:id="rId6"/>
  </p:sldMasterIdLst>
  <p:notesMasterIdLst>
    <p:notesMasterId r:id="rId27"/>
  </p:notesMasterIdLst>
  <p:sldIdLst>
    <p:sldId id="256" r:id="rId7"/>
    <p:sldId id="459" r:id="rId8"/>
    <p:sldId id="434" r:id="rId9"/>
    <p:sldId id="464" r:id="rId10"/>
    <p:sldId id="465" r:id="rId11"/>
    <p:sldId id="466" r:id="rId12"/>
    <p:sldId id="471" r:id="rId13"/>
    <p:sldId id="472" r:id="rId14"/>
    <p:sldId id="473" r:id="rId15"/>
    <p:sldId id="446" r:id="rId16"/>
    <p:sldId id="436" r:id="rId17"/>
    <p:sldId id="425" r:id="rId18"/>
    <p:sldId id="426" r:id="rId19"/>
    <p:sldId id="386" r:id="rId20"/>
    <p:sldId id="327" r:id="rId21"/>
    <p:sldId id="410" r:id="rId22"/>
    <p:sldId id="416" r:id="rId23"/>
    <p:sldId id="431" r:id="rId24"/>
    <p:sldId id="437" r:id="rId25"/>
    <p:sldId id="460" r:id="rId26"/>
    <p:sldId id="461" r:id="rId28"/>
    <p:sldId id="462" r:id="rId29"/>
    <p:sldId id="467" r:id="rId30"/>
    <p:sldId id="475" r:id="rId31"/>
    <p:sldId id="412" r:id="rId32"/>
    <p:sldId id="332" r:id="rId33"/>
    <p:sldId id="376" r:id="rId34"/>
    <p:sldId id="406" r:id="rId35"/>
    <p:sldId id="401" r:id="rId36"/>
    <p:sldId id="333" r:id="rId37"/>
    <p:sldId id="334" r:id="rId38"/>
    <p:sldId id="407" r:id="rId39"/>
    <p:sldId id="378" r:id="rId40"/>
    <p:sldId id="476" r:id="rId41"/>
    <p:sldId id="474" r:id="rId42"/>
    <p:sldId id="454" r:id="rId43"/>
    <p:sldId id="451" r:id="rId44"/>
    <p:sldId id="380" r:id="rId45"/>
    <p:sldId id="381" r:id="rId46"/>
    <p:sldId id="398" r:id="rId47"/>
    <p:sldId id="456" r:id="rId48"/>
    <p:sldId id="457" r:id="rId49"/>
    <p:sldId id="458" r:id="rId50"/>
    <p:sldId id="388" r:id="rId51"/>
    <p:sldId id="364" r:id="rId52"/>
    <p:sldId id="366" r:id="rId53"/>
    <p:sldId id="367" r:id="rId54"/>
    <p:sldId id="368" r:id="rId55"/>
    <p:sldId id="397" r:id="rId56"/>
    <p:sldId id="478" r:id="rId57"/>
    <p:sldId id="264" r:id="rId58"/>
  </p:sldIdLst>
  <p:sldSz cx="9144000" cy="5143500" type="screen16x9"/>
  <p:notesSz cx="6858000" cy="9144000"/>
  <p:defaultTex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DCF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110" autoAdjust="0"/>
    <p:restoredTop sz="94660"/>
  </p:normalViewPr>
  <p:slideViewPr>
    <p:cSldViewPr snapToGrid="0">
      <p:cViewPr varScale="1">
        <p:scale>
          <a:sx n="110" d="100"/>
          <a:sy n="110" d="100"/>
        </p:scale>
        <p:origin x="57" y="522"/>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slide" Target="slides/slide2.xml"/><Relationship Id="rId7" Type="http://schemas.openxmlformats.org/officeDocument/2006/relationships/slide" Target="slides/slide1.xml"/><Relationship Id="rId61" Type="http://schemas.openxmlformats.org/officeDocument/2006/relationships/tableStyles" Target="tableStyles.xml"/><Relationship Id="rId60" Type="http://schemas.openxmlformats.org/officeDocument/2006/relationships/viewProps" Target="viewProps.xml"/><Relationship Id="rId6" Type="http://schemas.openxmlformats.org/officeDocument/2006/relationships/slideMaster" Target="slideMasters/slideMaster5.xml"/><Relationship Id="rId59" Type="http://schemas.openxmlformats.org/officeDocument/2006/relationships/presProps" Target="presProps.xml"/><Relationship Id="rId58" Type="http://schemas.openxmlformats.org/officeDocument/2006/relationships/slide" Target="slides/slide51.xml"/><Relationship Id="rId57" Type="http://schemas.openxmlformats.org/officeDocument/2006/relationships/slide" Target="slides/slide50.xml"/><Relationship Id="rId56" Type="http://schemas.openxmlformats.org/officeDocument/2006/relationships/slide" Target="slides/slide49.xml"/><Relationship Id="rId55" Type="http://schemas.openxmlformats.org/officeDocument/2006/relationships/slide" Target="slides/slide48.xml"/><Relationship Id="rId54" Type="http://schemas.openxmlformats.org/officeDocument/2006/relationships/slide" Target="slides/slide47.xml"/><Relationship Id="rId53" Type="http://schemas.openxmlformats.org/officeDocument/2006/relationships/slide" Target="slides/slide46.xml"/><Relationship Id="rId52" Type="http://schemas.openxmlformats.org/officeDocument/2006/relationships/slide" Target="slides/slide45.xml"/><Relationship Id="rId51" Type="http://schemas.openxmlformats.org/officeDocument/2006/relationships/slide" Target="slides/slide44.xml"/><Relationship Id="rId50" Type="http://schemas.openxmlformats.org/officeDocument/2006/relationships/slide" Target="slides/slide43.xml"/><Relationship Id="rId5" Type="http://schemas.openxmlformats.org/officeDocument/2006/relationships/slideMaster" Target="slideMasters/slideMaster4.xml"/><Relationship Id="rId49" Type="http://schemas.openxmlformats.org/officeDocument/2006/relationships/slide" Target="slides/slide42.xml"/><Relationship Id="rId48" Type="http://schemas.openxmlformats.org/officeDocument/2006/relationships/slide" Target="slides/slide41.xml"/><Relationship Id="rId47" Type="http://schemas.openxmlformats.org/officeDocument/2006/relationships/slide" Target="slides/slide40.xml"/><Relationship Id="rId46" Type="http://schemas.openxmlformats.org/officeDocument/2006/relationships/slide" Target="slides/slide39.xml"/><Relationship Id="rId45" Type="http://schemas.openxmlformats.org/officeDocument/2006/relationships/slide" Target="slides/slide38.xml"/><Relationship Id="rId44" Type="http://schemas.openxmlformats.org/officeDocument/2006/relationships/slide" Target="slides/slide37.xml"/><Relationship Id="rId43" Type="http://schemas.openxmlformats.org/officeDocument/2006/relationships/slide" Target="slides/slide36.xml"/><Relationship Id="rId42" Type="http://schemas.openxmlformats.org/officeDocument/2006/relationships/slide" Target="slides/slide35.xml"/><Relationship Id="rId41" Type="http://schemas.openxmlformats.org/officeDocument/2006/relationships/slide" Target="slides/slide34.xml"/><Relationship Id="rId40" Type="http://schemas.openxmlformats.org/officeDocument/2006/relationships/slide" Target="slides/slide33.xml"/><Relationship Id="rId4" Type="http://schemas.openxmlformats.org/officeDocument/2006/relationships/slideMaster" Target="slideMasters/slideMaster3.xml"/><Relationship Id="rId39" Type="http://schemas.openxmlformats.org/officeDocument/2006/relationships/slide" Target="slides/slide32.xml"/><Relationship Id="rId38" Type="http://schemas.openxmlformats.org/officeDocument/2006/relationships/slide" Target="slides/slide31.xml"/><Relationship Id="rId37" Type="http://schemas.openxmlformats.org/officeDocument/2006/relationships/slide" Target="slides/slide30.xml"/><Relationship Id="rId36" Type="http://schemas.openxmlformats.org/officeDocument/2006/relationships/slide" Target="slides/slide29.xml"/><Relationship Id="rId35" Type="http://schemas.openxmlformats.org/officeDocument/2006/relationships/slide" Target="slides/slide28.xml"/><Relationship Id="rId34" Type="http://schemas.openxmlformats.org/officeDocument/2006/relationships/slide" Target="slides/slide27.xml"/><Relationship Id="rId33" Type="http://schemas.openxmlformats.org/officeDocument/2006/relationships/slide" Target="slides/slide26.xml"/><Relationship Id="rId32" Type="http://schemas.openxmlformats.org/officeDocument/2006/relationships/slide" Target="slides/slide25.xml"/><Relationship Id="rId31" Type="http://schemas.openxmlformats.org/officeDocument/2006/relationships/slide" Target="slides/slide24.xml"/><Relationship Id="rId30" Type="http://schemas.openxmlformats.org/officeDocument/2006/relationships/slide" Target="slides/slide23.xml"/><Relationship Id="rId3" Type="http://schemas.openxmlformats.org/officeDocument/2006/relationships/slideMaster" Target="slideMasters/slideMaster2.xml"/><Relationship Id="rId29" Type="http://schemas.openxmlformats.org/officeDocument/2006/relationships/slide" Target="slides/slide22.xml"/><Relationship Id="rId28" Type="http://schemas.openxmlformats.org/officeDocument/2006/relationships/slide" Target="slides/slide21.xml"/><Relationship Id="rId27" Type="http://schemas.openxmlformats.org/officeDocument/2006/relationships/notesMaster" Target="notesMasters/notesMaster1.xml"/><Relationship Id="rId26" Type="http://schemas.openxmlformats.org/officeDocument/2006/relationships/slide" Target="slides/slide20.xml"/><Relationship Id="rId25" Type="http://schemas.openxmlformats.org/officeDocument/2006/relationships/slide" Target="slides/slide19.xml"/><Relationship Id="rId24" Type="http://schemas.openxmlformats.org/officeDocument/2006/relationships/slide" Target="slides/slide18.xml"/><Relationship Id="rId23" Type="http://schemas.openxmlformats.org/officeDocument/2006/relationships/slide" Target="slides/slide17.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4" Type="http://schemas.microsoft.com/office/2011/relationships/chartColorStyle" Target="colors3.xml"/><Relationship Id="rId3" Type="http://schemas.microsoft.com/office/2011/relationships/chartStyle" Target="style3.xml"/><Relationship Id="rId2" Type="http://schemas.openxmlformats.org/officeDocument/2006/relationships/chartUserShapes" Target="../drawings/drawing1.xml"/><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4" Type="http://schemas.microsoft.com/office/2011/relationships/chartColorStyle" Target="colors4.xml"/><Relationship Id="rId3" Type="http://schemas.microsoft.com/office/2011/relationships/chartStyle" Target="style4.xml"/><Relationship Id="rId2" Type="http://schemas.openxmlformats.org/officeDocument/2006/relationships/chartUserShapes" Target="../drawings/drawing2.xml"/><Relationship Id="rId1" Type="http://schemas.openxmlformats.org/officeDocument/2006/relationships/package" Target="../embeddings/Workbook4.xlsx"/></Relationships>
</file>

<file path=ppt/charts/_rels/chart5.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package" Target="../embeddings/Workbook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400" b="0" i="0" u="none" strike="noStrike" kern="1200" spc="0" baseline="0">
                <a:solidFill>
                  <a:schemeClr val="tx1">
                    <a:lumMod val="65000"/>
                    <a:lumOff val="35000"/>
                  </a:schemeClr>
                </a:solidFill>
                <a:latin typeface="+mn-lt"/>
                <a:ea typeface="+mn-ea"/>
                <a:cs typeface="+mn-cs"/>
              </a:defRPr>
            </a:pPr>
            <a:r>
              <a:rPr lang="en-US" altLang="zh-CN" sz="1400" b="1" dirty="0">
                <a:latin typeface="微软雅黑" panose="020B0503020204020204" pitchFamily="34" charset="-122"/>
                <a:ea typeface="微软雅黑" panose="020B0503020204020204" pitchFamily="34" charset="-122"/>
              </a:rPr>
              <a:t>2010-2020</a:t>
            </a:r>
            <a:r>
              <a:rPr lang="zh-CN" altLang="en-US" sz="1400" b="1" dirty="0">
                <a:latin typeface="微软雅黑" panose="020B0503020204020204" pitchFamily="34" charset="-122"/>
                <a:ea typeface="微软雅黑" panose="020B0503020204020204" pitchFamily="34" charset="-122"/>
              </a:rPr>
              <a:t>年中国纺织服装出口占</a:t>
            </a:r>
            <a:r>
              <a:rPr lang="zh-CN" altLang="en-US" sz="1400" b="1" dirty="0" smtClean="0">
                <a:latin typeface="微软雅黑" panose="020B0503020204020204" pitchFamily="34" charset="-122"/>
                <a:ea typeface="微软雅黑" panose="020B0503020204020204" pitchFamily="34" charset="-122"/>
              </a:rPr>
              <a:t>全球贸易比重</a:t>
            </a:r>
            <a:endParaRPr lang="en-US" altLang="zh-CN" sz="1400" b="1" dirty="0">
              <a:latin typeface="微软雅黑" panose="020B0503020204020204" pitchFamily="34" charset="-122"/>
              <a:ea typeface="微软雅黑" panose="020B0503020204020204" pitchFamily="34" charset="-122"/>
            </a:endParaRPr>
          </a:p>
        </c:rich>
      </c:tx>
      <c:layout>
        <c:manualLayout>
          <c:xMode val="edge"/>
          <c:yMode val="edge"/>
          <c:x val="0.117791557305337"/>
          <c:y val="0.0277777777777778"/>
        </c:manualLayout>
      </c:layout>
      <c:overlay val="0"/>
      <c:spPr>
        <a:noFill/>
        <a:ln>
          <a:noFill/>
        </a:ln>
        <a:effectLst/>
      </c:spPr>
    </c:title>
    <c:autoTitleDeleted val="0"/>
    <c:plotArea>
      <c:layout/>
      <c:lineChart>
        <c:grouping val="standard"/>
        <c:varyColors val="0"/>
        <c:ser>
          <c:idx val="0"/>
          <c:order val="0"/>
          <c:tx>
            <c:strRef>
              <c:f>Sheet2!$B$1</c:f>
              <c:strCache>
                <c:ptCount val="1"/>
                <c:pt idx="0">
                  <c:v>纺织服装</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elete val="1"/>
          </c:dLbls>
          <c:cat>
            <c:numRef>
              <c:f>Sheet2!$A$2:$A$12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Sheet2!$B$2:$B$12</c:f>
            </c:numRef>
          </c:val>
          <c:smooth val="0"/>
        </c:ser>
        <c:ser>
          <c:idx val="1"/>
          <c:order val="1"/>
          <c:tx>
            <c:strRef>
              <c:f>Sheet2!$C$1</c:f>
              <c:strCache>
                <c:ptCount val="1"/>
                <c:pt idx="0">
                  <c:v>纺织品</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elete val="1"/>
          </c:dLbls>
          <c:cat>
            <c:numRef>
              <c:f>Sheet2!$A$2:$A$12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Sheet2!$C$2:$C$12</c:f>
            </c:numRef>
          </c:val>
          <c:smooth val="0"/>
        </c:ser>
        <c:ser>
          <c:idx val="2"/>
          <c:order val="2"/>
          <c:tx>
            <c:strRef>
              <c:f>Sheet2!$D$1</c:f>
              <c:strCache>
                <c:ptCount val="1"/>
                <c:pt idx="0">
                  <c:v>服装</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elete val="1"/>
          </c:dLbls>
          <c:cat>
            <c:numRef>
              <c:f>Sheet2!$A$2:$A$12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Sheet2!$D$2:$D$12</c:f>
            </c:numRef>
          </c:val>
          <c:smooth val="0"/>
        </c:ser>
        <c:ser>
          <c:idx val="3"/>
          <c:order val="3"/>
          <c:tx>
            <c:strRef>
              <c:f>Sheet2!$E$1</c:f>
              <c:strCache>
                <c:ptCount val="1"/>
                <c:pt idx="0">
                  <c:v>纺织服装</c:v>
                </c:pt>
              </c:strCache>
            </c:strRef>
          </c:tx>
          <c:spPr>
            <a:ln w="28575" cap="rnd">
              <a:solidFill>
                <a:schemeClr val="accent3"/>
              </a:solidFill>
              <a:round/>
            </a:ln>
            <a:effectLst/>
          </c:spPr>
          <c:marker>
            <c:symbol val="circle"/>
            <c:size val="5"/>
            <c:spPr>
              <a:solidFill>
                <a:schemeClr val="accent4"/>
              </a:solidFill>
              <a:ln w="9525">
                <a:solidFill>
                  <a:schemeClr val="accent4"/>
                </a:solidFill>
              </a:ln>
              <a:effectLst/>
            </c:spPr>
          </c:marker>
          <c:dLbls>
            <c:dLbl>
              <c:idx val="0"/>
              <c:delete val="1"/>
            </c:dLbl>
            <c:dLbl>
              <c:idx val="1"/>
              <c:delete val="1"/>
            </c:dLbl>
            <c:dLbl>
              <c:idx val="2"/>
              <c:delete val="1"/>
            </c:dLbl>
            <c:dLbl>
              <c:idx val="3"/>
              <c:delete val="1"/>
            </c:dLbl>
            <c:dLbl>
              <c:idx val="4"/>
              <c:delete val="1"/>
            </c:dLbl>
            <c:dLbl>
              <c:idx val="5"/>
              <c:delete val="1"/>
            </c:dLbl>
            <c:dLbl>
              <c:idx val="6"/>
              <c:delete val="1"/>
            </c:dLbl>
            <c:dLbl>
              <c:idx val="7"/>
              <c:delete val="1"/>
            </c:dLbl>
            <c:dLbl>
              <c:idx val="8"/>
              <c:delete val="1"/>
            </c:dLbl>
            <c:dLbl>
              <c:idx val="9"/>
              <c:delete val="1"/>
            </c:dLbl>
            <c:dLbl>
              <c:idx val="10"/>
              <c:layout>
                <c:manualLayout>
                  <c:x val="-0.0166666666666668"/>
                  <c:y val="-0.0462962962962963"/>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lang="zh-CN" sz="900" b="0" i="0" u="none" strike="noStrike" kern="1200" baseline="0">
                    <a:solidFill>
                      <a:schemeClr val="tx1">
                        <a:lumMod val="75000"/>
                        <a:lumOff val="25000"/>
                      </a:schemeClr>
                    </a:solidFill>
                    <a:latin typeface="+mn-lt"/>
                    <a:ea typeface="+mn-ea"/>
                    <a:cs typeface="+mn-cs"/>
                  </a:defRPr>
                </a:pPr>
              </a:p>
            </c:txPr>
            <c:dLblPos val="r"/>
            <c:showLegendKey val="0"/>
            <c:showVal val="0"/>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Sheet2!$A$2:$A$12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Sheet2!$E$2:$E$12</c:f>
              <c:numCache>
                <c:formatCode>0.0%</c:formatCode>
                <c:ptCount val="11"/>
                <c:pt idx="0">
                  <c:v>0.34</c:v>
                </c:pt>
                <c:pt idx="1">
                  <c:v>0.347</c:v>
                </c:pt>
                <c:pt idx="2">
                  <c:v>0.365</c:v>
                </c:pt>
                <c:pt idx="3">
                  <c:v>0.376</c:v>
                </c:pt>
                <c:pt idx="4">
                  <c:v>0.374</c:v>
                </c:pt>
                <c:pt idx="5">
                  <c:v>0.382</c:v>
                </c:pt>
                <c:pt idx="6">
                  <c:v>0.362</c:v>
                </c:pt>
                <c:pt idx="7">
                  <c:v>0.351</c:v>
                </c:pt>
                <c:pt idx="8">
                  <c:v>0.343</c:v>
                </c:pt>
                <c:pt idx="9">
                  <c:v>0.339</c:v>
                </c:pt>
                <c:pt idx="10">
                  <c:v>0.381</c:v>
                </c:pt>
              </c:numCache>
            </c:numRef>
          </c:val>
          <c:smooth val="0"/>
        </c:ser>
        <c:ser>
          <c:idx val="4"/>
          <c:order val="4"/>
          <c:tx>
            <c:strRef>
              <c:f>Sheet2!$F$1</c:f>
              <c:strCache>
                <c:ptCount val="1"/>
                <c:pt idx="0">
                  <c:v>纺织品</c:v>
                </c:pt>
              </c:strCache>
            </c:strRef>
          </c:tx>
          <c:spPr>
            <a:ln w="28575" cap="rnd">
              <a:solidFill>
                <a:schemeClr val="accent5">
                  <a:lumMod val="60000"/>
                  <a:lumOff val="40000"/>
                </a:schemeClr>
              </a:solidFill>
              <a:round/>
            </a:ln>
            <a:effectLst/>
          </c:spPr>
          <c:marker>
            <c:symbol val="circle"/>
            <c:size val="5"/>
            <c:spPr>
              <a:solidFill>
                <a:schemeClr val="accent5"/>
              </a:solidFill>
              <a:ln w="9525">
                <a:solidFill>
                  <a:schemeClr val="accent5"/>
                </a:solidFill>
              </a:ln>
              <a:effectLst/>
            </c:spPr>
          </c:marker>
          <c:dLbls>
            <c:dLbl>
              <c:idx val="0"/>
              <c:delete val="1"/>
            </c:dLbl>
            <c:dLbl>
              <c:idx val="1"/>
              <c:delete val="1"/>
            </c:dLbl>
            <c:dLbl>
              <c:idx val="2"/>
              <c:delete val="1"/>
            </c:dLbl>
            <c:dLbl>
              <c:idx val="3"/>
              <c:delete val="1"/>
            </c:dLbl>
            <c:dLbl>
              <c:idx val="4"/>
              <c:delete val="1"/>
            </c:dLbl>
            <c:dLbl>
              <c:idx val="5"/>
              <c:delete val="1"/>
            </c:dLbl>
            <c:dLbl>
              <c:idx val="6"/>
              <c:delete val="1"/>
            </c:dLbl>
            <c:dLbl>
              <c:idx val="7"/>
              <c:delete val="1"/>
            </c:dLbl>
            <c:dLbl>
              <c:idx val="8"/>
              <c:delete val="1"/>
            </c:dLbl>
            <c:dLbl>
              <c:idx val="9"/>
              <c:delete val="1"/>
            </c:dLbl>
            <c:dLbl>
              <c:idx val="10"/>
              <c:layout>
                <c:manualLayout>
                  <c:x val="-0.0138888888888889"/>
                  <c:y val="-0.0416666666666667"/>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lang="zh-CN" sz="900" b="0" i="0" u="none" strike="noStrike" kern="1200" baseline="0">
                    <a:solidFill>
                      <a:schemeClr val="tx1">
                        <a:lumMod val="75000"/>
                        <a:lumOff val="25000"/>
                      </a:schemeClr>
                    </a:solidFill>
                    <a:latin typeface="+mn-lt"/>
                    <a:ea typeface="+mn-ea"/>
                    <a:cs typeface="+mn-cs"/>
                  </a:defRPr>
                </a:pPr>
              </a:p>
            </c:txPr>
            <c:dLblPos val="r"/>
            <c:showLegendKey val="0"/>
            <c:showVal val="0"/>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Sheet2!$A$2:$A$12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Sheet2!$F$2:$F$12</c:f>
              <c:numCache>
                <c:formatCode>0.0%</c:formatCode>
                <c:ptCount val="11"/>
                <c:pt idx="0">
                  <c:v>0.304</c:v>
                </c:pt>
                <c:pt idx="1">
                  <c:v>0.32</c:v>
                </c:pt>
                <c:pt idx="2">
                  <c:v>0.337</c:v>
                </c:pt>
                <c:pt idx="3">
                  <c:v>0.352</c:v>
                </c:pt>
                <c:pt idx="4">
                  <c:v>0.357</c:v>
                </c:pt>
                <c:pt idx="5">
                  <c:v>0.378</c:v>
                </c:pt>
                <c:pt idx="6">
                  <c:v>0.372</c:v>
                </c:pt>
                <c:pt idx="7">
                  <c:v>0.371</c:v>
                </c:pt>
                <c:pt idx="8">
                  <c:v>0.38</c:v>
                </c:pt>
                <c:pt idx="9">
                  <c:v>0.392</c:v>
                </c:pt>
                <c:pt idx="10">
                  <c:v>0.47</c:v>
                </c:pt>
              </c:numCache>
            </c:numRef>
          </c:val>
          <c:smooth val="0"/>
        </c:ser>
        <c:ser>
          <c:idx val="5"/>
          <c:order val="5"/>
          <c:tx>
            <c:strRef>
              <c:f>Sheet2!$G$1</c:f>
              <c:strCache>
                <c:ptCount val="1"/>
                <c:pt idx="0">
                  <c:v>服装</c:v>
                </c:pt>
              </c:strCache>
            </c:strRef>
          </c:tx>
          <c:spPr>
            <a:ln w="28575" cap="rnd">
              <a:solidFill>
                <a:srgbClr val="FFC000"/>
              </a:solidFill>
              <a:round/>
            </a:ln>
            <a:effectLst/>
          </c:spPr>
          <c:marker>
            <c:symbol val="circle"/>
            <c:size val="5"/>
            <c:spPr>
              <a:solidFill>
                <a:schemeClr val="accent6"/>
              </a:solidFill>
              <a:ln w="9525">
                <a:solidFill>
                  <a:schemeClr val="accent6"/>
                </a:solidFill>
              </a:ln>
              <a:effectLst/>
            </c:spPr>
          </c:marker>
          <c:dLbls>
            <c:dLbl>
              <c:idx val="0"/>
              <c:delete val="1"/>
            </c:dLbl>
            <c:dLbl>
              <c:idx val="1"/>
              <c:delete val="1"/>
            </c:dLbl>
            <c:dLbl>
              <c:idx val="2"/>
              <c:delete val="1"/>
            </c:dLbl>
            <c:dLbl>
              <c:idx val="3"/>
              <c:delete val="1"/>
            </c:dLbl>
            <c:dLbl>
              <c:idx val="4"/>
              <c:delete val="1"/>
            </c:dLbl>
            <c:dLbl>
              <c:idx val="5"/>
              <c:delete val="1"/>
            </c:dLbl>
            <c:dLbl>
              <c:idx val="6"/>
              <c:delete val="1"/>
            </c:dLbl>
            <c:dLbl>
              <c:idx val="7"/>
              <c:delete val="1"/>
            </c:dLbl>
            <c:dLbl>
              <c:idx val="8"/>
              <c:delete val="1"/>
            </c:dLbl>
            <c:dLbl>
              <c:idx val="9"/>
              <c:delete val="1"/>
            </c:dLbl>
            <c:dLbl>
              <c:idx val="10"/>
              <c:layout>
                <c:manualLayout>
                  <c:x val="-0.0305555555555558"/>
                  <c:y val="-0.0324074074074074"/>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lang="zh-CN" sz="900" b="0" i="0" u="none" strike="noStrike" kern="1200" baseline="0">
                    <a:solidFill>
                      <a:schemeClr val="tx1">
                        <a:lumMod val="75000"/>
                        <a:lumOff val="25000"/>
                      </a:schemeClr>
                    </a:solidFill>
                    <a:latin typeface="+mn-lt"/>
                    <a:ea typeface="+mn-ea"/>
                    <a:cs typeface="+mn-cs"/>
                  </a:defRPr>
                </a:pPr>
              </a:p>
            </c:txPr>
            <c:dLblPos val="r"/>
            <c:showLegendKey val="0"/>
            <c:showVal val="0"/>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Sheet2!$A$2:$A$12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Sheet2!$G$2:$G$12</c:f>
              <c:numCache>
                <c:formatCode>0.0%</c:formatCode>
                <c:ptCount val="11"/>
                <c:pt idx="0">
                  <c:v>0.366</c:v>
                </c:pt>
                <c:pt idx="1">
                  <c:v>0.367</c:v>
                </c:pt>
                <c:pt idx="2">
                  <c:v>0.384</c:v>
                </c:pt>
                <c:pt idx="3">
                  <c:v>0.392</c:v>
                </c:pt>
                <c:pt idx="4">
                  <c:v>0.386</c:v>
                </c:pt>
                <c:pt idx="5">
                  <c:v>0.385</c:v>
                </c:pt>
                <c:pt idx="6">
                  <c:v>0.355</c:v>
                </c:pt>
                <c:pt idx="7">
                  <c:v>0.338</c:v>
                </c:pt>
                <c:pt idx="8">
                  <c:v>0.32</c:v>
                </c:pt>
                <c:pt idx="9">
                  <c:v>0.307</c:v>
                </c:pt>
                <c:pt idx="10">
                  <c:v>0.315</c:v>
                </c:pt>
              </c:numCache>
            </c:numRef>
          </c:val>
          <c:smooth val="0"/>
        </c:ser>
        <c:dLbls>
          <c:showLegendKey val="0"/>
          <c:showVal val="0"/>
          <c:showCatName val="0"/>
          <c:showSerName val="0"/>
          <c:showPercent val="0"/>
          <c:showBubbleSize val="0"/>
        </c:dLbls>
        <c:marker val="1"/>
        <c:smooth val="0"/>
        <c:axId val="369831352"/>
        <c:axId val="369827432"/>
      </c:lineChart>
      <c:catAx>
        <c:axId val="369831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369827432"/>
        <c:crosses val="autoZero"/>
        <c:auto val="1"/>
        <c:lblAlgn val="ctr"/>
        <c:lblOffset val="100"/>
        <c:noMultiLvlLbl val="0"/>
      </c:catAx>
      <c:valAx>
        <c:axId val="369827432"/>
        <c:scaling>
          <c:orientation val="minMax"/>
          <c:max val="0.5"/>
          <c:min val="0.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369831352"/>
        <c:crosses val="autoZero"/>
        <c:crossBetween val="between"/>
        <c:majorUnit val="0.1"/>
        <c:minorUnit val="0.05"/>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400" b="0" i="0" u="none" strike="noStrike" kern="1200" spc="0" baseline="0">
                <a:solidFill>
                  <a:schemeClr val="tx1">
                    <a:lumMod val="65000"/>
                    <a:lumOff val="35000"/>
                  </a:schemeClr>
                </a:solidFill>
                <a:latin typeface="+mn-lt"/>
                <a:ea typeface="+mn-ea"/>
                <a:cs typeface="+mn-cs"/>
              </a:defRPr>
            </a:pPr>
            <a:r>
              <a:rPr lang="en-US" altLang="zh-CN" b="1" dirty="0">
                <a:latin typeface="微软雅黑" panose="020B0503020204020204" pitchFamily="34" charset="-122"/>
                <a:ea typeface="微软雅黑" panose="020B0503020204020204" pitchFamily="34" charset="-122"/>
              </a:rPr>
              <a:t>2010-2021</a:t>
            </a:r>
            <a:r>
              <a:rPr lang="zh-CN" altLang="en-US" b="1" dirty="0">
                <a:latin typeface="微软雅黑" panose="020B0503020204020204" pitchFamily="34" charset="-122"/>
                <a:ea typeface="微软雅黑" panose="020B0503020204020204" pitchFamily="34" charset="-122"/>
              </a:rPr>
              <a:t>年中国纺织服装</a:t>
            </a:r>
            <a:r>
              <a:rPr lang="zh-CN" altLang="en-US" b="1" dirty="0" smtClean="0">
                <a:latin typeface="微软雅黑" panose="020B0503020204020204" pitchFamily="34" charset="-122"/>
                <a:ea typeface="微软雅黑" panose="020B0503020204020204" pitchFamily="34" charset="-122"/>
              </a:rPr>
              <a:t>出口趋势（</a:t>
            </a:r>
            <a:r>
              <a:rPr lang="zh-CN" altLang="en-US" b="1" dirty="0">
                <a:latin typeface="微软雅黑" panose="020B0503020204020204" pitchFamily="34" charset="-122"/>
                <a:ea typeface="微软雅黑" panose="020B0503020204020204" pitchFamily="34" charset="-122"/>
              </a:rPr>
              <a:t>亿美元）</a:t>
            </a:r>
            <a:endParaRPr lang="zh-CN" altLang="en-US" b="1" dirty="0">
              <a:latin typeface="微软雅黑" panose="020B0503020204020204" pitchFamily="34" charset="-122"/>
              <a:ea typeface="微软雅黑" panose="020B0503020204020204" pitchFamily="34" charset="-122"/>
            </a:endParaRPr>
          </a:p>
        </c:rich>
      </c:tx>
      <c:layout/>
      <c:overlay val="0"/>
      <c:spPr>
        <a:noFill/>
        <a:ln>
          <a:noFill/>
        </a:ln>
        <a:effectLst/>
      </c:spPr>
    </c:title>
    <c:autoTitleDeleted val="0"/>
    <c:plotArea>
      <c:layout/>
      <c:lineChart>
        <c:grouping val="standard"/>
        <c:varyColors val="0"/>
        <c:ser>
          <c:idx val="0"/>
          <c:order val="0"/>
          <c:tx>
            <c:strRef>
              <c:f>Sheet1!$B$3</c:f>
              <c:strCache>
                <c:ptCount val="1"/>
                <c:pt idx="0">
                  <c:v>纺织服装</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delete val="1"/>
            </c:dLbl>
            <c:dLbl>
              <c:idx val="1"/>
              <c:delete val="1"/>
            </c:dLbl>
            <c:dLbl>
              <c:idx val="2"/>
              <c:delete val="1"/>
            </c:dLbl>
            <c:dLbl>
              <c:idx val="3"/>
              <c:delete val="1"/>
            </c:dLbl>
            <c:dLbl>
              <c:idx val="4"/>
              <c:delete val="1"/>
            </c:dLbl>
            <c:dLbl>
              <c:idx val="5"/>
              <c:delete val="1"/>
            </c:dLbl>
            <c:dLbl>
              <c:idx val="6"/>
              <c:delete val="1"/>
            </c:dLbl>
            <c:dLbl>
              <c:idx val="7"/>
              <c:delete val="1"/>
            </c:dLbl>
            <c:dLbl>
              <c:idx val="8"/>
              <c:delete val="1"/>
            </c:dLbl>
            <c:dLbl>
              <c:idx val="9"/>
              <c:delete val="1"/>
            </c:dLbl>
            <c:dLbl>
              <c:idx val="10"/>
              <c:delete val="1"/>
            </c:dLbl>
            <c:dLbl>
              <c:idx val="11"/>
              <c:layout>
                <c:manualLayout>
                  <c:x val="-0.0222222222222222"/>
                  <c:y val="-0.0694444444444445"/>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lang="zh-CN" sz="900" b="0" i="0" u="none" strike="noStrike" kern="1200" baseline="0">
                    <a:solidFill>
                      <a:schemeClr val="tx1">
                        <a:lumMod val="75000"/>
                        <a:lumOff val="25000"/>
                      </a:schemeClr>
                    </a:solidFill>
                    <a:latin typeface="+mn-lt"/>
                    <a:ea typeface="+mn-ea"/>
                    <a:cs typeface="+mn-cs"/>
                  </a:defRPr>
                </a:pPr>
              </a:p>
            </c:txPr>
            <c:dLblPos val="r"/>
            <c:showLegendKey val="0"/>
            <c:showVal val="0"/>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Sheet1!$A$4:$A$15</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Sheet1!$B$4:$B$15</c:f>
              <c:numCache>
                <c:formatCode>General</c:formatCode>
                <c:ptCount val="12"/>
                <c:pt idx="0">
                  <c:v>2066.9</c:v>
                </c:pt>
                <c:pt idx="1">
                  <c:v>2481.9</c:v>
                </c:pt>
                <c:pt idx="2">
                  <c:v>2550.6</c:v>
                </c:pt>
                <c:pt idx="3">
                  <c:v>2840.1</c:v>
                </c:pt>
                <c:pt idx="4">
                  <c:v>2982.8</c:v>
                </c:pt>
                <c:pt idx="5">
                  <c:v>2835.1</c:v>
                </c:pt>
                <c:pt idx="6">
                  <c:v>2627.9</c:v>
                </c:pt>
                <c:pt idx="7">
                  <c:v>2670.6</c:v>
                </c:pt>
                <c:pt idx="8">
                  <c:v>2767.9</c:v>
                </c:pt>
                <c:pt idx="9">
                  <c:v>2714.7</c:v>
                </c:pt>
                <c:pt idx="10">
                  <c:v>2957.3</c:v>
                </c:pt>
                <c:pt idx="11">
                  <c:v>3226.8</c:v>
                </c:pt>
              </c:numCache>
            </c:numRef>
          </c:val>
          <c:smooth val="0"/>
        </c:ser>
        <c:ser>
          <c:idx val="1"/>
          <c:order val="1"/>
          <c:tx>
            <c:strRef>
              <c:f>Sheet1!$C$3</c:f>
              <c:strCache>
                <c:ptCount val="1"/>
                <c:pt idx="0">
                  <c:v>纺织品</c:v>
                </c:pt>
              </c:strCache>
            </c:strRef>
          </c:tx>
          <c:spPr>
            <a:ln w="28575" cap="rnd">
              <a:solidFill>
                <a:srgbClr val="C00000"/>
              </a:solidFill>
              <a:round/>
            </a:ln>
            <a:effectLst/>
          </c:spPr>
          <c:marker>
            <c:symbol val="circle"/>
            <c:size val="5"/>
            <c:spPr>
              <a:solidFill>
                <a:schemeClr val="accent2"/>
              </a:solidFill>
              <a:ln w="9525">
                <a:solidFill>
                  <a:schemeClr val="accent2"/>
                </a:solidFill>
              </a:ln>
              <a:effectLst/>
            </c:spPr>
          </c:marker>
          <c:dLbls>
            <c:dLbl>
              <c:idx val="0"/>
              <c:delete val="1"/>
            </c:dLbl>
            <c:dLbl>
              <c:idx val="1"/>
              <c:delete val="1"/>
            </c:dLbl>
            <c:dLbl>
              <c:idx val="2"/>
              <c:delete val="1"/>
            </c:dLbl>
            <c:dLbl>
              <c:idx val="3"/>
              <c:delete val="1"/>
            </c:dLbl>
            <c:dLbl>
              <c:idx val="4"/>
              <c:delete val="1"/>
            </c:dLbl>
            <c:dLbl>
              <c:idx val="5"/>
              <c:delete val="1"/>
            </c:dLbl>
            <c:dLbl>
              <c:idx val="6"/>
              <c:delete val="1"/>
            </c:dLbl>
            <c:dLbl>
              <c:idx val="7"/>
              <c:delete val="1"/>
            </c:dLbl>
            <c:dLbl>
              <c:idx val="8"/>
              <c:delete val="1"/>
            </c:dLbl>
            <c:dLbl>
              <c:idx val="9"/>
              <c:delete val="1"/>
            </c:dLbl>
            <c:dLbl>
              <c:idx val="10"/>
              <c:delete val="1"/>
            </c:dLbl>
            <c:dLbl>
              <c:idx val="11"/>
              <c:layout>
                <c:manualLayout>
                  <c:x val="-0.0305555555555557"/>
                  <c:y val="0.0740740740740741"/>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lang="zh-CN" sz="900" b="0" i="0" u="none" strike="noStrike" kern="1200" baseline="0">
                    <a:solidFill>
                      <a:schemeClr val="tx1">
                        <a:lumMod val="75000"/>
                        <a:lumOff val="25000"/>
                      </a:schemeClr>
                    </a:solidFill>
                    <a:latin typeface="+mn-lt"/>
                    <a:ea typeface="+mn-ea"/>
                    <a:cs typeface="+mn-cs"/>
                  </a:defRPr>
                </a:pPr>
              </a:p>
            </c:txPr>
            <c:dLblPos val="r"/>
            <c:showLegendKey val="0"/>
            <c:showVal val="0"/>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Sheet1!$A$4:$A$15</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Sheet1!$C$4:$C$15</c:f>
              <c:numCache>
                <c:formatCode>General</c:formatCode>
                <c:ptCount val="12"/>
                <c:pt idx="0">
                  <c:v>768.7</c:v>
                </c:pt>
                <c:pt idx="1">
                  <c:v>944.1</c:v>
                </c:pt>
                <c:pt idx="2">
                  <c:v>954.5</c:v>
                </c:pt>
                <c:pt idx="3">
                  <c:v>1065.8</c:v>
                </c:pt>
                <c:pt idx="4">
                  <c:v>1116.6</c:v>
                </c:pt>
                <c:pt idx="5">
                  <c:v>1089.3</c:v>
                </c:pt>
                <c:pt idx="6">
                  <c:v>1046.1</c:v>
                </c:pt>
                <c:pt idx="7">
                  <c:v>1096</c:v>
                </c:pt>
                <c:pt idx="8">
                  <c:v>1185.8</c:v>
                </c:pt>
                <c:pt idx="9">
                  <c:v>1196.8</c:v>
                </c:pt>
                <c:pt idx="10">
                  <c:v>1541.5</c:v>
                </c:pt>
                <c:pt idx="11">
                  <c:v>1468.6</c:v>
                </c:pt>
              </c:numCache>
            </c:numRef>
          </c:val>
          <c:smooth val="0"/>
        </c:ser>
        <c:ser>
          <c:idx val="2"/>
          <c:order val="2"/>
          <c:tx>
            <c:strRef>
              <c:f>Sheet1!$D$3</c:f>
              <c:strCache>
                <c:ptCount val="1"/>
                <c:pt idx="0">
                  <c:v>服装</c:v>
                </c:pt>
              </c:strCache>
            </c:strRef>
          </c:tx>
          <c:spPr>
            <a:ln w="28575" cap="rnd">
              <a:solidFill>
                <a:schemeClr val="accent5">
                  <a:lumMod val="60000"/>
                  <a:lumOff val="40000"/>
                </a:schemeClr>
              </a:solidFill>
              <a:round/>
            </a:ln>
            <a:effectLst/>
          </c:spPr>
          <c:marker>
            <c:symbol val="circle"/>
            <c:size val="5"/>
            <c:spPr>
              <a:solidFill>
                <a:schemeClr val="accent3"/>
              </a:solidFill>
              <a:ln w="9525">
                <a:solidFill>
                  <a:schemeClr val="accent3"/>
                </a:solidFill>
              </a:ln>
              <a:effectLst/>
            </c:spPr>
          </c:marker>
          <c:dLbls>
            <c:dLbl>
              <c:idx val="0"/>
              <c:delete val="1"/>
            </c:dLbl>
            <c:dLbl>
              <c:idx val="1"/>
              <c:delete val="1"/>
            </c:dLbl>
            <c:dLbl>
              <c:idx val="2"/>
              <c:delete val="1"/>
            </c:dLbl>
            <c:dLbl>
              <c:idx val="3"/>
              <c:delete val="1"/>
            </c:dLbl>
            <c:dLbl>
              <c:idx val="4"/>
              <c:delete val="1"/>
            </c:dLbl>
            <c:dLbl>
              <c:idx val="5"/>
              <c:delete val="1"/>
            </c:dLbl>
            <c:dLbl>
              <c:idx val="6"/>
              <c:delete val="1"/>
            </c:dLbl>
            <c:dLbl>
              <c:idx val="7"/>
              <c:delete val="1"/>
            </c:dLbl>
            <c:dLbl>
              <c:idx val="8"/>
              <c:delete val="1"/>
            </c:dLbl>
            <c:dLbl>
              <c:idx val="9"/>
              <c:delete val="1"/>
            </c:dLbl>
            <c:dLbl>
              <c:idx val="10"/>
              <c:delete val="1"/>
            </c:dLbl>
            <c:dLbl>
              <c:idx val="11"/>
              <c:layout>
                <c:manualLayout>
                  <c:x val="-0.0249999999999999"/>
                  <c:y val="-0.0694444444444444"/>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lang="zh-CN" sz="900" b="0" i="0" u="none" strike="noStrike" kern="1200" baseline="0">
                    <a:solidFill>
                      <a:schemeClr val="tx1">
                        <a:lumMod val="75000"/>
                        <a:lumOff val="25000"/>
                      </a:schemeClr>
                    </a:solidFill>
                    <a:latin typeface="+mn-lt"/>
                    <a:ea typeface="+mn-ea"/>
                    <a:cs typeface="+mn-cs"/>
                  </a:defRPr>
                </a:pPr>
              </a:p>
            </c:txPr>
            <c:dLblPos val="r"/>
            <c:showLegendKey val="0"/>
            <c:showVal val="0"/>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Sheet1!$A$4:$A$15</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Sheet1!$D$4:$D$15</c:f>
              <c:numCache>
                <c:formatCode>General</c:formatCode>
                <c:ptCount val="12"/>
                <c:pt idx="0">
                  <c:v>1298.2</c:v>
                </c:pt>
                <c:pt idx="1">
                  <c:v>1537.7</c:v>
                </c:pt>
                <c:pt idx="2">
                  <c:v>1596.1</c:v>
                </c:pt>
                <c:pt idx="3">
                  <c:v>1774.4</c:v>
                </c:pt>
                <c:pt idx="4">
                  <c:v>1866.1</c:v>
                </c:pt>
                <c:pt idx="5">
                  <c:v>1745.7</c:v>
                </c:pt>
                <c:pt idx="6">
                  <c:v>1581.8</c:v>
                </c:pt>
                <c:pt idx="7">
                  <c:v>1574.6</c:v>
                </c:pt>
                <c:pt idx="8">
                  <c:v>1582.1</c:v>
                </c:pt>
                <c:pt idx="9">
                  <c:v>1517.8</c:v>
                </c:pt>
                <c:pt idx="10">
                  <c:v>1415.9</c:v>
                </c:pt>
                <c:pt idx="11">
                  <c:v>1758.1</c:v>
                </c:pt>
              </c:numCache>
            </c:numRef>
          </c:val>
          <c:smooth val="0"/>
        </c:ser>
        <c:dLbls>
          <c:showLegendKey val="0"/>
          <c:showVal val="0"/>
          <c:showCatName val="0"/>
          <c:showSerName val="0"/>
          <c:showPercent val="0"/>
          <c:showBubbleSize val="0"/>
        </c:dLbls>
        <c:marker val="1"/>
        <c:smooth val="0"/>
        <c:axId val="369830568"/>
        <c:axId val="369827040"/>
      </c:lineChart>
      <c:catAx>
        <c:axId val="369830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369827040"/>
        <c:crosses val="autoZero"/>
        <c:auto val="1"/>
        <c:lblAlgn val="ctr"/>
        <c:lblOffset val="100"/>
        <c:noMultiLvlLbl val="0"/>
      </c:catAx>
      <c:valAx>
        <c:axId val="3698270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3698305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c:spPr>
  <c:txPr>
    <a:bodyPr/>
    <a:lstStyle/>
    <a:p>
      <a:pPr>
        <a:defRPr lang="zh-CN"/>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400" b="0" i="0" u="none" strike="noStrike" kern="1200" spc="0" baseline="0">
                <a:solidFill>
                  <a:schemeClr val="tx1">
                    <a:lumMod val="65000"/>
                    <a:lumOff val="35000"/>
                  </a:schemeClr>
                </a:solidFill>
                <a:latin typeface="+mn-lt"/>
                <a:ea typeface="+mn-ea"/>
                <a:cs typeface="+mn-cs"/>
              </a:defRPr>
            </a:pPr>
            <a:r>
              <a:rPr lang="en-US" altLang="zh-CN" sz="1200" b="1" dirty="0">
                <a:latin typeface="微软雅黑" panose="020B0503020204020204" pitchFamily="34" charset="-122"/>
                <a:ea typeface="微软雅黑" panose="020B0503020204020204" pitchFamily="34" charset="-122"/>
              </a:rPr>
              <a:t>2020.4-2021.4</a:t>
            </a:r>
            <a:r>
              <a:rPr lang="zh-CN" altLang="en-US" sz="1200" b="1" dirty="0">
                <a:latin typeface="微软雅黑" panose="020B0503020204020204" pitchFamily="34" charset="-122"/>
                <a:ea typeface="微软雅黑" panose="020B0503020204020204" pitchFamily="34" charset="-122"/>
              </a:rPr>
              <a:t>中国纺织服装月度</a:t>
            </a:r>
            <a:r>
              <a:rPr lang="zh-CN" altLang="en-US" sz="1200" b="1" dirty="0" smtClean="0">
                <a:latin typeface="微软雅黑" panose="020B0503020204020204" pitchFamily="34" charset="-122"/>
                <a:ea typeface="微软雅黑" panose="020B0503020204020204" pitchFamily="34" charset="-122"/>
              </a:rPr>
              <a:t>出口（</a:t>
            </a:r>
            <a:r>
              <a:rPr lang="zh-CN" altLang="en-US" sz="1200" b="1" dirty="0">
                <a:latin typeface="微软雅黑" panose="020B0503020204020204" pitchFamily="34" charset="-122"/>
                <a:ea typeface="微软雅黑" panose="020B0503020204020204" pitchFamily="34" charset="-122"/>
              </a:rPr>
              <a:t>亿美元）</a:t>
            </a:r>
            <a:endParaRPr lang="zh-CN" altLang="en-US" sz="1200" b="1" dirty="0">
              <a:latin typeface="微软雅黑" panose="020B0503020204020204" pitchFamily="34" charset="-122"/>
              <a:ea typeface="微软雅黑" panose="020B0503020204020204" pitchFamily="34" charset="-122"/>
            </a:endParaRPr>
          </a:p>
        </c:rich>
      </c:tx>
      <c:layout>
        <c:manualLayout>
          <c:xMode val="edge"/>
          <c:yMode val="edge"/>
          <c:x val="0.105416666666667"/>
          <c:y val="0.88197919124534"/>
        </c:manualLayout>
      </c:layout>
      <c:overlay val="0"/>
      <c:spPr>
        <a:noFill/>
        <a:ln>
          <a:noFill/>
        </a:ln>
        <a:effectLst/>
      </c:spPr>
    </c:title>
    <c:autoTitleDeleted val="0"/>
    <c:plotArea>
      <c:layout>
        <c:manualLayout>
          <c:layoutTarget val="inner"/>
          <c:xMode val="edge"/>
          <c:yMode val="edge"/>
          <c:x val="0.0981504811898513"/>
          <c:y val="0.195214160648797"/>
          <c:w val="0.809740594925634"/>
          <c:h val="0.399728670382615"/>
        </c:manualLayout>
      </c:layout>
      <c:barChart>
        <c:barDir val="col"/>
        <c:grouping val="clustered"/>
        <c:varyColors val="0"/>
        <c:ser>
          <c:idx val="0"/>
          <c:order val="0"/>
          <c:tx>
            <c:strRef>
              <c:f>Sheet7!$B$97</c:f>
              <c:strCache>
                <c:ptCount val="1"/>
                <c:pt idx="0">
                  <c:v>出口金额</c:v>
                </c:pt>
              </c:strCache>
            </c:strRef>
          </c:tx>
          <c:spPr>
            <a:solidFill>
              <a:schemeClr val="accent1"/>
            </a:solidFill>
            <a:ln>
              <a:noFill/>
            </a:ln>
            <a:effectLst/>
          </c:spPr>
          <c:invertIfNegative val="0"/>
          <c:dLbls>
            <c:delete val="1"/>
          </c:dLbls>
          <c:cat>
            <c:strRef>
              <c:f>Sheet7!$A$98:$A$110</c:f>
              <c:strCache>
                <c:ptCount val="13"/>
                <c:pt idx="0">
                  <c:v>2021年4月</c:v>
                </c:pt>
                <c:pt idx="1">
                  <c:v>5月</c:v>
                </c:pt>
                <c:pt idx="2">
                  <c:v>6月</c:v>
                </c:pt>
                <c:pt idx="3">
                  <c:v>7月</c:v>
                </c:pt>
                <c:pt idx="4">
                  <c:v>8月</c:v>
                </c:pt>
                <c:pt idx="5">
                  <c:v>9月</c:v>
                </c:pt>
                <c:pt idx="6">
                  <c:v>10月</c:v>
                </c:pt>
                <c:pt idx="7">
                  <c:v>11月</c:v>
                </c:pt>
                <c:pt idx="8">
                  <c:v>12月</c:v>
                </c:pt>
                <c:pt idx="9">
                  <c:v>2022年1月</c:v>
                </c:pt>
                <c:pt idx="10">
                  <c:v>2月</c:v>
                </c:pt>
                <c:pt idx="11">
                  <c:v>3月</c:v>
                </c:pt>
                <c:pt idx="12">
                  <c:v>4月</c:v>
                </c:pt>
              </c:strCache>
            </c:strRef>
          </c:cat>
          <c:val>
            <c:numRef>
              <c:f>Sheet7!$B$98:$B$110</c:f>
              <c:numCache>
                <c:formatCode>#,##0</c:formatCode>
                <c:ptCount val="13"/>
                <c:pt idx="0">
                  <c:v>23214476047</c:v>
                </c:pt>
                <c:pt idx="1">
                  <c:v>24284379011</c:v>
                </c:pt>
                <c:pt idx="2">
                  <c:v>27656247896</c:v>
                </c:pt>
                <c:pt idx="3">
                  <c:v>28262380038</c:v>
                </c:pt>
                <c:pt idx="4">
                  <c:v>30113392565</c:v>
                </c:pt>
                <c:pt idx="5">
                  <c:v>29122773667</c:v>
                </c:pt>
                <c:pt idx="6">
                  <c:v>28945962771</c:v>
                </c:pt>
                <c:pt idx="7">
                  <c:v>28658537981</c:v>
                </c:pt>
                <c:pt idx="8">
                  <c:v>30210457915</c:v>
                </c:pt>
                <c:pt idx="9">
                  <c:v>32413614715</c:v>
                </c:pt>
                <c:pt idx="10">
                  <c:v>17788771033</c:v>
                </c:pt>
                <c:pt idx="11">
                  <c:v>22049437192</c:v>
                </c:pt>
                <c:pt idx="12">
                  <c:v>23592000000</c:v>
                </c:pt>
              </c:numCache>
            </c:numRef>
          </c:val>
        </c:ser>
        <c:dLbls>
          <c:showLegendKey val="0"/>
          <c:showVal val="0"/>
          <c:showCatName val="0"/>
          <c:showSerName val="0"/>
          <c:showPercent val="0"/>
          <c:showBubbleSize val="0"/>
        </c:dLbls>
        <c:gapWidth val="150"/>
        <c:axId val="369828216"/>
        <c:axId val="369834488"/>
      </c:barChart>
      <c:lineChart>
        <c:grouping val="standard"/>
        <c:varyColors val="0"/>
        <c:ser>
          <c:idx val="1"/>
          <c:order val="1"/>
          <c:tx>
            <c:strRef>
              <c:f>Sheet7!$C$97</c:f>
              <c:strCache>
                <c:ptCount val="1"/>
                <c:pt idx="0">
                  <c:v>同比%</c:v>
                </c:pt>
              </c:strCache>
            </c:strRef>
          </c:tx>
          <c:spPr>
            <a:ln w="28575" cap="rnd">
              <a:solidFill>
                <a:schemeClr val="accent2"/>
              </a:solidFill>
              <a:round/>
            </a:ln>
            <a:effectLst/>
          </c:spPr>
          <c:marker>
            <c:symbol val="none"/>
          </c:marker>
          <c:dLbls>
            <c:delete val="1"/>
          </c:dLbls>
          <c:cat>
            <c:strRef>
              <c:f>Sheet7!$A$98:$A$110</c:f>
              <c:strCache>
                <c:ptCount val="13"/>
                <c:pt idx="0">
                  <c:v>2021年4月</c:v>
                </c:pt>
                <c:pt idx="1">
                  <c:v>5月</c:v>
                </c:pt>
                <c:pt idx="2">
                  <c:v>6月</c:v>
                </c:pt>
                <c:pt idx="3">
                  <c:v>7月</c:v>
                </c:pt>
                <c:pt idx="4">
                  <c:v>8月</c:v>
                </c:pt>
                <c:pt idx="5">
                  <c:v>9月</c:v>
                </c:pt>
                <c:pt idx="6">
                  <c:v>10月</c:v>
                </c:pt>
                <c:pt idx="7">
                  <c:v>11月</c:v>
                </c:pt>
                <c:pt idx="8">
                  <c:v>12月</c:v>
                </c:pt>
                <c:pt idx="9">
                  <c:v>2022年1月</c:v>
                </c:pt>
                <c:pt idx="10">
                  <c:v>2月</c:v>
                </c:pt>
                <c:pt idx="11">
                  <c:v>3月</c:v>
                </c:pt>
                <c:pt idx="12">
                  <c:v>4月</c:v>
                </c:pt>
              </c:strCache>
            </c:strRef>
          </c:cat>
          <c:val>
            <c:numRef>
              <c:f>Sheet7!$C$98:$C$110</c:f>
              <c:numCache>
                <c:formatCode>0.00%</c:formatCode>
                <c:ptCount val="13"/>
                <c:pt idx="0">
                  <c:v>0.0891676967205908</c:v>
                </c:pt>
                <c:pt idx="1">
                  <c:v>-0.17762300830843</c:v>
                </c:pt>
                <c:pt idx="2">
                  <c:v>-0.0451555860472732</c:v>
                </c:pt>
                <c:pt idx="3">
                  <c:v>-0.0957976208986974</c:v>
                </c:pt>
                <c:pt idx="4">
                  <c:v>-0.0253117330265474</c:v>
                </c:pt>
                <c:pt idx="5">
                  <c:v>0.027181226740711</c:v>
                </c:pt>
                <c:pt idx="6">
                  <c:v>0.165562685431855</c:v>
                </c:pt>
                <c:pt idx="7">
                  <c:v>0.167702116091866</c:v>
                </c:pt>
                <c:pt idx="8">
                  <c:v>0.153370905879533</c:v>
                </c:pt>
                <c:pt idx="9">
                  <c:v>0.2197</c:v>
                </c:pt>
                <c:pt idx="10">
                  <c:v>-0.0897</c:v>
                </c:pt>
                <c:pt idx="11">
                  <c:v>0.1678</c:v>
                </c:pt>
                <c:pt idx="12">
                  <c:v>0.0163</c:v>
                </c:pt>
              </c:numCache>
            </c:numRef>
          </c:val>
          <c:smooth val="0"/>
        </c:ser>
        <c:dLbls>
          <c:showLegendKey val="0"/>
          <c:showVal val="0"/>
          <c:showCatName val="0"/>
          <c:showSerName val="0"/>
          <c:showPercent val="0"/>
          <c:showBubbleSize val="0"/>
        </c:dLbls>
        <c:marker val="0"/>
        <c:smooth val="0"/>
        <c:axId val="369832920"/>
        <c:axId val="369830960"/>
      </c:lineChart>
      <c:catAx>
        <c:axId val="369828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369834488"/>
        <c:crosses val="autoZero"/>
        <c:auto val="1"/>
        <c:lblAlgn val="ctr"/>
        <c:lblOffset val="100"/>
        <c:noMultiLvlLbl val="0"/>
      </c:catAx>
      <c:valAx>
        <c:axId val="369834488"/>
        <c:scaling>
          <c:orientation val="minMax"/>
          <c:max val="5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369828216"/>
        <c:crosses val="autoZero"/>
        <c:crossBetween val="between"/>
        <c:majorUnit val="1000"/>
      </c:valAx>
      <c:catAx>
        <c:axId val="369832920"/>
        <c:scaling>
          <c:orientation val="minMax"/>
        </c:scaling>
        <c:delete val="1"/>
        <c:axPos val="b"/>
        <c:numFmt formatCode="General" sourceLinked="1"/>
        <c:majorTickMark val="none"/>
        <c:minorTickMark val="none"/>
        <c:tickLblPos val="nextTo"/>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369830960"/>
        <c:crosses val="autoZero"/>
        <c:auto val="1"/>
        <c:lblAlgn val="ctr"/>
        <c:lblOffset val="100"/>
        <c:noMultiLvlLbl val="0"/>
      </c:catAx>
      <c:valAx>
        <c:axId val="369830960"/>
        <c:scaling>
          <c:orientation val="minMax"/>
        </c:scaling>
        <c:delete val="0"/>
        <c:axPos val="r"/>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369832920"/>
        <c:crosses val="max"/>
        <c:crossBetween val="between"/>
        <c:majorUnit val="0.1"/>
      </c:valAx>
      <c:spPr>
        <a:noFill/>
        <a:ln>
          <a:noFill/>
        </a:ln>
        <a:effectLst/>
      </c:spPr>
    </c:plotArea>
    <c:legend>
      <c:legendPos val="b"/>
      <c:layout>
        <c:manualLayout>
          <c:xMode val="edge"/>
          <c:yMode val="edge"/>
          <c:x val="0.294274934383202"/>
          <c:y val="0.77978080423909"/>
          <c:w val="0.361450131233596"/>
          <c:h val="0.0970595108483978"/>
        </c:manualLayout>
      </c:layout>
      <c:overlay val="0"/>
      <c:spPr>
        <a:noFill/>
        <a:ln>
          <a:noFill/>
        </a:ln>
        <a:effectLst/>
      </c:spPr>
      <c:txPr>
        <a:bodyPr rot="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c:spPr>
  <c:txPr>
    <a:bodyPr/>
    <a:lstStyle/>
    <a:p>
      <a:pPr>
        <a:defRPr lang="zh-CN"/>
      </a:pPr>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altLang="zh-CN" sz="1200" b="1" i="0" u="none" strike="noStrike" kern="1200" spc="0" baseline="0" dirty="0">
                <a:solidFill>
                  <a:prstClr val="black">
                    <a:lumMod val="65000"/>
                    <a:lumOff val="35000"/>
                  </a:prstClr>
                </a:solidFill>
                <a:latin typeface="微软雅黑" panose="020B0503020204020204" pitchFamily="34" charset="-122"/>
                <a:ea typeface="微软雅黑" panose="020B0503020204020204" pitchFamily="34" charset="-122"/>
                <a:cs typeface="+mn-cs"/>
              </a:defRPr>
            </a:pPr>
            <a:r>
              <a:rPr lang="en-US" altLang="zh-CN" sz="1200" b="1" i="0" u="none" strike="noStrike" kern="1200" spc="0" baseline="0" dirty="0">
                <a:solidFill>
                  <a:prstClr val="black">
                    <a:lumMod val="65000"/>
                    <a:lumOff val="35000"/>
                  </a:prstClr>
                </a:solidFill>
                <a:latin typeface="微软雅黑" panose="020B0503020204020204" pitchFamily="34" charset="-122"/>
                <a:ea typeface="微软雅黑" panose="020B0503020204020204" pitchFamily="34" charset="-122"/>
                <a:cs typeface="+mn-cs"/>
              </a:rPr>
              <a:t>2020-2022</a:t>
            </a:r>
            <a:r>
              <a:rPr lang="en-US" altLang="zh-CN" sz="1200" b="1" i="0" u="none" strike="noStrike" kern="1200" spc="0" baseline="0" dirty="0" smtClean="0">
                <a:solidFill>
                  <a:prstClr val="black">
                    <a:lumMod val="65000"/>
                    <a:lumOff val="35000"/>
                  </a:prstClr>
                </a:solidFill>
                <a:latin typeface="微软雅黑" panose="020B0503020204020204" pitchFamily="34" charset="-122"/>
                <a:ea typeface="微软雅黑" panose="020B0503020204020204" pitchFamily="34" charset="-122"/>
                <a:cs typeface="+mn-cs"/>
              </a:rPr>
              <a:t>一季度中国纺织服装</a:t>
            </a:r>
            <a:r>
              <a:rPr lang="zh-CN" altLang="en-US" sz="1200" b="1" i="0" u="none" strike="noStrike" kern="1200" spc="0" baseline="0" dirty="0" smtClean="0">
                <a:solidFill>
                  <a:prstClr val="black">
                    <a:lumMod val="65000"/>
                    <a:lumOff val="35000"/>
                  </a:prstClr>
                </a:solidFill>
                <a:latin typeface="微软雅黑" panose="020B0503020204020204" pitchFamily="34" charset="-122"/>
                <a:ea typeface="微软雅黑" panose="020B0503020204020204" pitchFamily="34" charset="-122"/>
                <a:cs typeface="+mn-cs"/>
              </a:rPr>
              <a:t>前</a:t>
            </a:r>
            <a:r>
              <a:rPr lang="en-US" altLang="zh-CN" sz="1200" b="1" i="0" u="none" strike="noStrike" kern="1200" spc="0" baseline="0" dirty="0" err="1" smtClean="0">
                <a:solidFill>
                  <a:prstClr val="black">
                    <a:lumMod val="65000"/>
                    <a:lumOff val="35000"/>
                  </a:prstClr>
                </a:solidFill>
                <a:latin typeface="微软雅黑" panose="020B0503020204020204" pitchFamily="34" charset="-122"/>
                <a:ea typeface="微软雅黑" panose="020B0503020204020204" pitchFamily="34" charset="-122"/>
                <a:cs typeface="+mn-cs"/>
              </a:rPr>
              <a:t>四大</a:t>
            </a:r>
            <a:r>
              <a:rPr lang="zh-CN" altLang="en-US" sz="1200" b="1" i="0" u="none" strike="noStrike" kern="1200" spc="0" baseline="0" dirty="0" smtClean="0">
                <a:solidFill>
                  <a:prstClr val="black">
                    <a:lumMod val="65000"/>
                    <a:lumOff val="35000"/>
                  </a:prstClr>
                </a:solidFill>
                <a:latin typeface="微软雅黑" panose="020B0503020204020204" pitchFamily="34" charset="-122"/>
                <a:ea typeface="微软雅黑" panose="020B0503020204020204" pitchFamily="34" charset="-122"/>
                <a:cs typeface="+mn-cs"/>
              </a:rPr>
              <a:t>出口</a:t>
            </a:r>
            <a:r>
              <a:rPr lang="en-US" altLang="zh-CN" sz="1200" b="1" i="0" u="none" strike="noStrike" kern="1200" spc="0" baseline="0" dirty="0" err="1" smtClean="0">
                <a:solidFill>
                  <a:prstClr val="black">
                    <a:lumMod val="65000"/>
                    <a:lumOff val="35000"/>
                  </a:prstClr>
                </a:solidFill>
                <a:latin typeface="微软雅黑" panose="020B0503020204020204" pitchFamily="34" charset="-122"/>
                <a:ea typeface="微软雅黑" panose="020B0503020204020204" pitchFamily="34" charset="-122"/>
                <a:cs typeface="+mn-cs"/>
              </a:rPr>
              <a:t>市场</a:t>
            </a:r>
            <a:endParaRPr lang="en-US" altLang="zh-CN" sz="1200" b="1" i="0" u="none" strike="noStrike" kern="1200" spc="0" baseline="0" dirty="0" smtClean="0">
              <a:solidFill>
                <a:prstClr val="black">
                  <a:lumMod val="65000"/>
                  <a:lumOff val="35000"/>
                </a:prstClr>
              </a:solidFill>
              <a:latin typeface="微软雅黑" panose="020B0503020204020204" pitchFamily="34" charset="-122"/>
              <a:ea typeface="微软雅黑" panose="020B0503020204020204" pitchFamily="34" charset="-122"/>
              <a:cs typeface="+mn-cs"/>
            </a:endParaRPr>
          </a:p>
          <a:p>
            <a:pPr algn="ctr" rtl="0">
              <a:defRPr lang="en-US" altLang="zh-CN" sz="1200" b="1" i="0" u="none" strike="noStrike" kern="1200" spc="0" baseline="0" dirty="0">
                <a:solidFill>
                  <a:prstClr val="black">
                    <a:lumMod val="65000"/>
                    <a:lumOff val="35000"/>
                  </a:prstClr>
                </a:solidFill>
                <a:latin typeface="微软雅黑" panose="020B0503020204020204" pitchFamily="34" charset="-122"/>
                <a:ea typeface="微软雅黑" panose="020B0503020204020204" pitchFamily="34" charset="-122"/>
                <a:cs typeface="+mn-cs"/>
              </a:defRPr>
            </a:pPr>
            <a:r>
              <a:rPr lang="en-US" altLang="zh-CN" sz="1200" b="1" i="0" u="none" strike="noStrike" kern="1200" spc="0" baseline="0" dirty="0" smtClean="0">
                <a:solidFill>
                  <a:prstClr val="black">
                    <a:lumMod val="65000"/>
                    <a:lumOff val="35000"/>
                  </a:prstClr>
                </a:solidFill>
                <a:latin typeface="微软雅黑" panose="020B0503020204020204" pitchFamily="34" charset="-122"/>
                <a:ea typeface="微软雅黑" panose="020B0503020204020204" pitchFamily="34" charset="-122"/>
                <a:cs typeface="+mn-cs"/>
              </a:rPr>
              <a:t>（</a:t>
            </a:r>
            <a:r>
              <a:rPr lang="en-US" altLang="zh-CN" sz="1200" b="1" i="0" u="none" strike="noStrike" kern="1200" spc="0" baseline="0" dirty="0">
                <a:solidFill>
                  <a:prstClr val="black">
                    <a:lumMod val="65000"/>
                    <a:lumOff val="35000"/>
                  </a:prstClr>
                </a:solidFill>
                <a:latin typeface="微软雅黑" panose="020B0503020204020204" pitchFamily="34" charset="-122"/>
                <a:ea typeface="微软雅黑" panose="020B0503020204020204" pitchFamily="34" charset="-122"/>
                <a:cs typeface="+mn-cs"/>
              </a:rPr>
              <a:t>亿美元）</a:t>
            </a:r>
            <a:endParaRPr lang="en-US" altLang="zh-CN" sz="1200" b="1" i="0" u="none" strike="noStrike" kern="1200" spc="0" baseline="0" dirty="0">
              <a:solidFill>
                <a:prstClr val="black">
                  <a:lumMod val="65000"/>
                  <a:lumOff val="35000"/>
                </a:prstClr>
              </a:solidFill>
              <a:latin typeface="微软雅黑" panose="020B0503020204020204" pitchFamily="34" charset="-122"/>
              <a:ea typeface="微软雅黑" panose="020B0503020204020204" pitchFamily="34" charset="-122"/>
              <a:cs typeface="+mn-cs"/>
            </a:endParaRPr>
          </a:p>
        </c:rich>
      </c:tx>
      <c:layout>
        <c:manualLayout>
          <c:xMode val="edge"/>
          <c:yMode val="edge"/>
          <c:x val="0.0902152230971129"/>
          <c:y val="0.82906397512515"/>
        </c:manualLayout>
      </c:layout>
      <c:overlay val="0"/>
      <c:spPr>
        <a:noFill/>
        <a:ln>
          <a:noFill/>
        </a:ln>
        <a:effectLst/>
      </c:spPr>
    </c:title>
    <c:autoTitleDeleted val="0"/>
    <c:plotArea>
      <c:layout>
        <c:manualLayout>
          <c:layoutTarget val="inner"/>
          <c:xMode val="edge"/>
          <c:yMode val="edge"/>
          <c:x val="0.0792475940507437"/>
          <c:y val="0.244690147282781"/>
          <c:w val="0.890196850393701"/>
          <c:h val="0.416590202419026"/>
        </c:manualLayout>
      </c:layout>
      <c:lineChart>
        <c:grouping val="standard"/>
        <c:varyColors val="0"/>
        <c:ser>
          <c:idx val="0"/>
          <c:order val="0"/>
          <c:tx>
            <c:strRef>
              <c:f>Sheet8!$B$9</c:f>
              <c:strCache>
                <c:ptCount val="1"/>
                <c:pt idx="0">
                  <c:v>东盟</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elete val="1"/>
          </c:dLbls>
          <c:cat>
            <c:numRef>
              <c:f>Sheet8!$C$8:$H$8</c:f>
              <c:numCache>
                <c:formatCode>General</c:formatCode>
                <c:ptCount val="3"/>
                <c:pt idx="0">
                  <c:v>2020</c:v>
                </c:pt>
                <c:pt idx="1">
                  <c:v>2021</c:v>
                </c:pt>
                <c:pt idx="2">
                  <c:v>2022</c:v>
                </c:pt>
              </c:numCache>
            </c:numRef>
          </c:cat>
          <c:val>
            <c:numRef>
              <c:f>Sheet8!$C$9:$H$9</c:f>
              <c:numCache>
                <c:formatCode>General</c:formatCode>
                <c:ptCount val="3"/>
                <c:pt idx="0">
                  <c:v>72.85471779</c:v>
                </c:pt>
                <c:pt idx="1">
                  <c:v>100.84122961</c:v>
                </c:pt>
                <c:pt idx="2">
                  <c:v>124.43083331</c:v>
                </c:pt>
              </c:numCache>
            </c:numRef>
          </c:val>
          <c:smooth val="0"/>
        </c:ser>
        <c:ser>
          <c:idx val="1"/>
          <c:order val="1"/>
          <c:tx>
            <c:strRef>
              <c:f>Sheet8!$B$10</c:f>
              <c:strCache>
                <c:ptCount val="1"/>
                <c:pt idx="0">
                  <c:v>美国</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elete val="1"/>
          </c:dLbls>
          <c:cat>
            <c:numRef>
              <c:f>Sheet8!$C$8:$H$8</c:f>
              <c:numCache>
                <c:formatCode>General</c:formatCode>
                <c:ptCount val="3"/>
                <c:pt idx="0">
                  <c:v>2020</c:v>
                </c:pt>
                <c:pt idx="1">
                  <c:v>2021</c:v>
                </c:pt>
                <c:pt idx="2">
                  <c:v>2022</c:v>
                </c:pt>
              </c:numCache>
            </c:numRef>
          </c:cat>
          <c:val>
            <c:numRef>
              <c:f>Sheet8!$C$10:$H$10</c:f>
              <c:numCache>
                <c:formatCode>General</c:formatCode>
                <c:ptCount val="3"/>
                <c:pt idx="0">
                  <c:v>62.65099386</c:v>
                </c:pt>
                <c:pt idx="1">
                  <c:v>114.60575281</c:v>
                </c:pt>
                <c:pt idx="2">
                  <c:v>121.61545492</c:v>
                </c:pt>
              </c:numCache>
            </c:numRef>
          </c:val>
          <c:smooth val="0"/>
        </c:ser>
        <c:ser>
          <c:idx val="2"/>
          <c:order val="2"/>
          <c:tx>
            <c:strRef>
              <c:f>Sheet8!$B$11</c:f>
              <c:strCache>
                <c:ptCount val="1"/>
                <c:pt idx="0">
                  <c:v>欧盟</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elete val="1"/>
          </c:dLbls>
          <c:cat>
            <c:numRef>
              <c:f>Sheet8!$C$8:$H$8</c:f>
              <c:numCache>
                <c:formatCode>General</c:formatCode>
                <c:ptCount val="3"/>
                <c:pt idx="0">
                  <c:v>2020</c:v>
                </c:pt>
                <c:pt idx="1">
                  <c:v>2021</c:v>
                </c:pt>
                <c:pt idx="2">
                  <c:v>2022</c:v>
                </c:pt>
              </c:numCache>
            </c:numRef>
          </c:cat>
          <c:val>
            <c:numRef>
              <c:f>Sheet8!$C$11:$H$11</c:f>
              <c:numCache>
                <c:formatCode>General</c:formatCode>
                <c:ptCount val="3"/>
                <c:pt idx="0">
                  <c:v>64.87018318</c:v>
                </c:pt>
                <c:pt idx="1">
                  <c:v>98.17800515</c:v>
                </c:pt>
                <c:pt idx="2">
                  <c:v>103.94787713</c:v>
                </c:pt>
              </c:numCache>
            </c:numRef>
          </c:val>
          <c:smooth val="0"/>
        </c:ser>
        <c:ser>
          <c:idx val="3"/>
          <c:order val="3"/>
          <c:tx>
            <c:strRef>
              <c:f>Sheet8!$B$12</c:f>
              <c:strCache>
                <c:ptCount val="1"/>
                <c:pt idx="0">
                  <c:v>日本</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elete val="1"/>
          </c:dLbls>
          <c:cat>
            <c:numRef>
              <c:f>Sheet8!$C$8:$H$8</c:f>
              <c:numCache>
                <c:formatCode>General</c:formatCode>
                <c:ptCount val="3"/>
                <c:pt idx="0">
                  <c:v>2020</c:v>
                </c:pt>
                <c:pt idx="1">
                  <c:v>2021</c:v>
                </c:pt>
                <c:pt idx="2">
                  <c:v>2022</c:v>
                </c:pt>
              </c:numCache>
            </c:numRef>
          </c:cat>
          <c:val>
            <c:numRef>
              <c:f>Sheet8!$C$12:$H$12</c:f>
              <c:numCache>
                <c:formatCode>General</c:formatCode>
                <c:ptCount val="3"/>
                <c:pt idx="0">
                  <c:v>38.82550639</c:v>
                </c:pt>
                <c:pt idx="1">
                  <c:v>50.89507651</c:v>
                </c:pt>
                <c:pt idx="2">
                  <c:v>47.16597274</c:v>
                </c:pt>
              </c:numCache>
            </c:numRef>
          </c:val>
          <c:smooth val="0"/>
        </c:ser>
        <c:dLbls>
          <c:showLegendKey val="0"/>
          <c:showVal val="0"/>
          <c:showCatName val="0"/>
          <c:showSerName val="0"/>
          <c:showPercent val="0"/>
          <c:showBubbleSize val="0"/>
        </c:dLbls>
        <c:marker val="1"/>
        <c:smooth val="0"/>
        <c:axId val="367111848"/>
        <c:axId val="372492384"/>
      </c:lineChart>
      <c:catAx>
        <c:axId val="367111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372492384"/>
        <c:crosses val="autoZero"/>
        <c:auto val="1"/>
        <c:lblAlgn val="ctr"/>
        <c:lblOffset val="100"/>
        <c:noMultiLvlLbl val="0"/>
      </c:catAx>
      <c:valAx>
        <c:axId val="3724923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367111848"/>
        <c:crosses val="autoZero"/>
        <c:crossBetween val="between"/>
      </c:valAx>
      <c:spPr>
        <a:noFill/>
        <a:ln>
          <a:noFill/>
        </a:ln>
        <a:effectLst/>
      </c:spPr>
    </c:plotArea>
    <c:legend>
      <c:legendPos val="b"/>
      <c:layout>
        <c:manualLayout>
          <c:xMode val="edge"/>
          <c:yMode val="edge"/>
          <c:x val="0.236666666666667"/>
          <c:y val="0.744571607771546"/>
          <c:w val="0.56"/>
          <c:h val="0.0732123251029791"/>
        </c:manualLayout>
      </c:layout>
      <c:overlay val="0"/>
      <c:spPr>
        <a:noFill/>
        <a:ln>
          <a:noFill/>
        </a:ln>
        <a:effectLst/>
      </c:spPr>
      <c:txPr>
        <a:bodyPr rot="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c:spPr>
  <c:txPr>
    <a:bodyPr/>
    <a:lstStyle/>
    <a:p>
      <a:pPr>
        <a:defRPr lang="zh-CN"/>
      </a:pPr>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c:spPr>
    </c:floor>
    <c:sideWall>
      <c:thickness val="0"/>
      <c:spPr>
        <a:noFill/>
        <a:ln>
          <a:noFill/>
        </a:ln>
        <a:effectLst/>
      </c:spPr>
    </c:sideWall>
    <c:backWall>
      <c:thickness val="0"/>
      <c:spPr>
        <a:noFill/>
        <a:ln>
          <a:noFill/>
        </a:ln>
        <a:effectLst/>
      </c:spPr>
    </c:backWall>
    <c:plotArea>
      <c:layout>
        <c:manualLayout>
          <c:layoutTarget val="inner"/>
          <c:xMode val="edge"/>
          <c:yMode val="edge"/>
          <c:x val="0.163888888888889"/>
          <c:y val="0.175925925925926"/>
          <c:w val="0.805555555555556"/>
          <c:h val="0.773148148148148"/>
        </c:manualLayout>
      </c:layout>
      <c:pie3DChart>
        <c:varyColors val="1"/>
        <c:ser>
          <c:idx val="0"/>
          <c:order val="0"/>
          <c:spPr/>
          <c:explosion val="0"/>
          <c:dPt>
            <c:idx val="0"/>
            <c:bubble3D val="0"/>
            <c:spPr>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threePt" dir="t"/>
              </a:scene3d>
              <a:sp3d/>
            </c:spPr>
          </c:dPt>
          <c:dPt>
            <c:idx val="1"/>
            <c:bubble3D val="0"/>
            <c:spPr>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threePt" dir="t"/>
              </a:scene3d>
              <a:sp3d/>
            </c:spPr>
          </c:dPt>
          <c:dLbls>
            <c:dLbl>
              <c:idx val="0"/>
              <c:layout/>
              <c:tx>
                <c:rich>
                  <a:bodyPr rot="0" spcFirstLastPara="1" vertOverflow="ellipsis" vert="horz" wrap="square" lIns="38100" tIns="19050" rIns="38100" bIns="19050" anchor="ctr" anchorCtr="1"/>
                  <a:lstStyle/>
                  <a:p>
                    <a:fld id="{ae8e074f-1e7b-40c9-a85d-54c53b595231}" type="CATEGORYNAME">
                      <a:t>[CATEGORY NAME]</a:t>
                    </a:fld>
                    <a:endParaRPr lang="zh-CN" altLang="en-US" b="0" i="0" u="none" strike="noStrike" baseline="0" dirty="0">
                      <a:latin typeface="微软雅黑" panose="020B0503020204020204" pitchFamily="34" charset="-122"/>
                      <a:ea typeface="微软雅黑" panose="020B0503020204020204" pitchFamily="34" charset="-122"/>
                      <a:cs typeface="+mn-ea"/>
                    </a:endParaRPr>
                  </a:p>
                </c:rich>
              </c:tx>
              <c:dLblPos val="ctr"/>
              <c:showLegendKey val="0"/>
              <c:showVal val="0"/>
              <c:showCatName val="1"/>
              <c:showSerName val="0"/>
              <c:showPercent val="1"/>
              <c:showBubbleSize val="0"/>
              <c:separator>
</c:separator>
              <c:extLst>
                <c:ext xmlns:c15="http://schemas.microsoft.com/office/drawing/2012/chart" uri="{CE6537A1-D6FC-4f65-9D91-7224C49458BB}"/>
              </c:extLst>
            </c:dLbl>
            <c:dLbl>
              <c:idx val="1"/>
              <c:layout/>
              <c:tx>
                <c:rich>
                  <a:bodyPr rot="0" spcFirstLastPara="1" vertOverflow="ellipsis" vert="horz" wrap="square" lIns="38100" tIns="19050" rIns="38100" bIns="19050" anchor="ctr" anchorCtr="1"/>
                  <a:lstStyle/>
                  <a:p>
                    <a:fld id="{66016520-1b3e-4a3c-97ec-816b3f1edb20}" type="CATEGORYNAME">
                      <a:t>[CATEGORY NAME]</a:t>
                    </a:fld>
                    <a:endParaRPr lang="zh-CN" altLang="en-US" b="0" i="0" u="none" strike="noStrike" baseline="0" dirty="0">
                      <a:latin typeface="微软雅黑" panose="020B0503020204020204" pitchFamily="34" charset="-122"/>
                      <a:ea typeface="微软雅黑" panose="020B0503020204020204" pitchFamily="34" charset="-122"/>
                      <a:cs typeface="+mn-ea"/>
                    </a:endParaRPr>
                  </a:p>
                </c:rich>
              </c:tx>
              <c:dLblPos val="ctr"/>
              <c:showLegendKey val="0"/>
              <c:showVal val="0"/>
              <c:showCatName val="1"/>
              <c:showSerName val="0"/>
              <c:showPercent val="1"/>
              <c:showBubbleSize val="0"/>
              <c:separator>
</c:separator>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lang="zh-CN" sz="900" b="0" i="0" u="none" strike="noStrike" kern="1200" baseline="0">
                    <a:solidFill>
                      <a:schemeClr val="tx1">
                        <a:lumMod val="65000"/>
                        <a:lumOff val="35000"/>
                      </a:schemeClr>
                    </a:solidFill>
                    <a:latin typeface="+mn-lt"/>
                    <a:ea typeface="+mn-ea"/>
                    <a:cs typeface="+mn-cs"/>
                  </a:defRPr>
                </a:pPr>
              </a:p>
            </c:txPr>
            <c:dLblPos val="ctr"/>
            <c:showLegendKey val="0"/>
            <c:showVal val="0"/>
            <c:showCatName val="1"/>
            <c:showSerName val="0"/>
            <c:showPercent val="1"/>
            <c:showBubbleSize val="0"/>
            <c:showLeaderLines val="1"/>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Sheet3!$A$3:$A$19</c:f>
              <c:strCache>
                <c:ptCount val="2"/>
                <c:pt idx="0">
                  <c:v>RCEP15国合计</c:v>
                </c:pt>
                <c:pt idx="1">
                  <c:v>非RCEP国家</c:v>
                </c:pt>
              </c:strCache>
            </c:strRef>
          </c:cat>
          <c:val>
            <c:numRef>
              <c:f>Sheet3!$B$3:$B$19</c:f>
              <c:numCache>
                <c:formatCode>General</c:formatCode>
                <c:ptCount val="2"/>
                <c:pt idx="0">
                  <c:v>3954.09</c:v>
                </c:pt>
                <c:pt idx="1">
                  <c:v>3816.66</c:v>
                </c:pt>
              </c:numCache>
            </c:numRef>
          </c:val>
        </c:ser>
        <c:dLbls>
          <c:showLegendKey val="0"/>
          <c:showVal val="0"/>
          <c:showCatName val="1"/>
          <c:showSerName val="0"/>
          <c:showPercent val="0"/>
          <c:showBubbleSize val="0"/>
        </c:dLbls>
      </c:pie3D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5">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diagrams/_rels/data3.xml.rels><?xml version="1.0" encoding="UTF-8" standalone="yes"?>
<Relationships xmlns="http://schemas.openxmlformats.org/package/2006/relationships"><Relationship Id="rId4" Type="http://schemas.openxmlformats.org/officeDocument/2006/relationships/image" Target="../media/image46.png"/><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image" Target="../media/image4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A8EE8B49-F315-4EE1-A95D-F5A74B553D32}"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zh-CN" altLang="en-US"/>
        </a:p>
      </dgm:t>
    </dgm:pt>
    <dgm:pt modelId="{BB5C2244-C412-4440-BE6A-6CB1463B5CEF}">
      <dgm:prSet phldrT="[文本]" custT="1"/>
      <dgm:spPr>
        <a:solidFill>
          <a:schemeClr val="accent4">
            <a:lumMod val="40000"/>
            <a:lumOff val="60000"/>
          </a:schemeClr>
        </a:solidFill>
      </dgm:spPr>
      <dgm:t>
        <a:bodyPr/>
        <a:lstStyle/>
        <a:p>
          <a:pPr>
            <a:lnSpc>
              <a:spcPts val="1680"/>
            </a:lnSpc>
          </a:pPr>
          <a:r>
            <a:rPr lang="zh-CN" altLang="en-US" sz="1800" b="1" cap="none" spc="0" dirty="0" smtClean="0">
              <a:ln w="0"/>
              <a:solidFill>
                <a:schemeClr val="accent1">
                  <a:lumMod val="75000"/>
                </a:schemeClr>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一、我国纺织服装行业发展情况及近期国际形势</a:t>
          </a:r>
          <a:endParaRPr lang="en-US" altLang="zh-CN" sz="1800" b="1" cap="none" spc="0" dirty="0" smtClean="0">
            <a:ln w="0"/>
            <a:solidFill>
              <a:schemeClr val="accent1">
                <a:lumMod val="75000"/>
              </a:schemeClr>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dgm:t>
    </dgm:pt>
    <dgm:pt modelId="{E0F10C38-A0A8-4D15-B713-FFC5298396AB}" cxnId="{55F03319-D065-4502-B085-A2AE6B8D4C4F}" type="parTrans">
      <dgm:prSet/>
      <dgm:spPr/>
      <dgm:t>
        <a:bodyPr/>
        <a:lstStyle/>
        <a:p>
          <a:pPr>
            <a:lnSpc>
              <a:spcPts val="1680"/>
            </a:lnSpc>
          </a:pPr>
          <a:endParaRPr lang="zh-CN" altLang="en-US" sz="1800" b="0" cap="none" spc="0">
            <a:ln w="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dgm:t>
    </dgm:pt>
    <dgm:pt modelId="{272F0F3C-8C3B-4DC5-98FC-EA523EF5F9AA}" cxnId="{55F03319-D065-4502-B085-A2AE6B8D4C4F}" type="sibTrans">
      <dgm:prSet custT="1"/>
      <dgm:spPr/>
      <dgm:t>
        <a:bodyPr/>
        <a:lstStyle/>
        <a:p>
          <a:pPr>
            <a:lnSpc>
              <a:spcPts val="1680"/>
            </a:lnSpc>
          </a:pPr>
          <a:endParaRPr lang="zh-CN" altLang="en-US" sz="1800" b="0" cap="none" spc="0">
            <a:ln w="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dgm:t>
    </dgm:pt>
    <dgm:pt modelId="{8D36E3B8-65C6-4B29-89D7-5E6A835D21BD}">
      <dgm:prSet phldrT="[文本]" custT="1"/>
      <dgm:spPr>
        <a:solidFill>
          <a:schemeClr val="accent6">
            <a:lumMod val="60000"/>
            <a:lumOff val="40000"/>
          </a:schemeClr>
        </a:solidFill>
      </dgm:spPr>
      <dgm:t>
        <a:bodyPr/>
        <a:lstStyle/>
        <a:p>
          <a:pPr>
            <a:lnSpc>
              <a:spcPts val="1680"/>
            </a:lnSpc>
          </a:pPr>
          <a:r>
            <a:rPr lang="zh-CN" altLang="en-US" sz="1800" b="1" cap="none" spc="0" dirty="0" smtClean="0">
              <a:ln w="0"/>
              <a:solidFill>
                <a:schemeClr val="accent1">
                  <a:lumMod val="75000"/>
                </a:schemeClr>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二、我国与</a:t>
          </a:r>
          <a:r>
            <a:rPr lang="en-US" altLang="zh-CN" sz="1800" b="1" cap="none" spc="0" dirty="0" smtClean="0">
              <a:ln w="0"/>
              <a:solidFill>
                <a:schemeClr val="accent1">
                  <a:lumMod val="75000"/>
                </a:schemeClr>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RCEP</a:t>
          </a:r>
          <a:r>
            <a:rPr lang="zh-CN" altLang="en-US" sz="1800" b="1" cap="none" spc="0" dirty="0" smtClean="0">
              <a:ln w="0"/>
              <a:solidFill>
                <a:schemeClr val="accent1">
                  <a:lumMod val="75000"/>
                </a:schemeClr>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区域纺织服装贸易与投资情况</a:t>
          </a:r>
          <a:endParaRPr lang="zh-CN" altLang="en-US" sz="1800" b="1" cap="none" spc="0" dirty="0">
            <a:ln w="0"/>
            <a:solidFill>
              <a:schemeClr val="accent1">
                <a:lumMod val="75000"/>
              </a:schemeClr>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dgm:t>
    </dgm:pt>
    <dgm:pt modelId="{AE950D1F-B0FB-488C-963B-2E7EFFCAB0FA}" cxnId="{4C367925-D98A-4519-B619-12C11577A1D5}" type="parTrans">
      <dgm:prSet/>
      <dgm:spPr/>
      <dgm:t>
        <a:bodyPr/>
        <a:lstStyle/>
        <a:p>
          <a:pPr>
            <a:lnSpc>
              <a:spcPts val="1680"/>
            </a:lnSpc>
          </a:pPr>
          <a:endParaRPr lang="zh-CN" altLang="en-US" sz="1800" b="0" cap="none" spc="0">
            <a:ln w="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dgm:t>
    </dgm:pt>
    <dgm:pt modelId="{7DE16DB2-6BAD-4BD1-B33C-C71C741C1F18}" cxnId="{4C367925-D98A-4519-B619-12C11577A1D5}" type="sibTrans">
      <dgm:prSet custT="1"/>
      <dgm:spPr/>
      <dgm:t>
        <a:bodyPr/>
        <a:lstStyle/>
        <a:p>
          <a:pPr>
            <a:lnSpc>
              <a:spcPts val="1680"/>
            </a:lnSpc>
          </a:pPr>
          <a:endParaRPr lang="zh-CN" altLang="en-US" sz="1800" b="0" cap="none" spc="0">
            <a:ln w="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dgm:t>
    </dgm:pt>
    <dgm:pt modelId="{34CDB209-ABB7-434E-8896-44C23283EB5A}">
      <dgm:prSet phldrT="[文本]" custT="1"/>
      <dgm:spPr>
        <a:solidFill>
          <a:schemeClr val="accent1">
            <a:lumMod val="60000"/>
            <a:lumOff val="40000"/>
          </a:schemeClr>
        </a:solidFill>
      </dgm:spPr>
      <dgm:t>
        <a:bodyPr/>
        <a:lstStyle/>
        <a:p>
          <a:pPr>
            <a:lnSpc>
              <a:spcPts val="1680"/>
            </a:lnSpc>
          </a:pPr>
          <a:r>
            <a:rPr lang="zh-CN" altLang="en-US" sz="1800" b="1" cap="none" spc="0" dirty="0" smtClean="0">
              <a:ln w="0"/>
              <a:solidFill>
                <a:schemeClr val="accent1">
                  <a:lumMod val="75000"/>
                </a:schemeClr>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a:t>
          </a:r>
          <a:r>
            <a:rPr lang="en-US" altLang="zh-CN" sz="1800" b="1" cap="none" spc="0" dirty="0" smtClean="0">
              <a:ln w="0"/>
              <a:solidFill>
                <a:schemeClr val="accent1">
                  <a:lumMod val="75000"/>
                </a:schemeClr>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RCEP</a:t>
          </a:r>
          <a:r>
            <a:rPr lang="zh-CN" altLang="en-US" sz="1800" b="1" cap="none" spc="0" dirty="0" smtClean="0">
              <a:ln w="0"/>
              <a:solidFill>
                <a:schemeClr val="accent1">
                  <a:lumMod val="75000"/>
                </a:schemeClr>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给我国纺织服装行业带来的机遇</a:t>
          </a:r>
          <a:endParaRPr lang="en-US" altLang="zh-CN" sz="1800" b="1" cap="none" spc="0" dirty="0" smtClean="0">
            <a:ln w="0"/>
            <a:solidFill>
              <a:schemeClr val="accent1">
                <a:lumMod val="75000"/>
              </a:schemeClr>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dgm:t>
    </dgm:pt>
    <dgm:pt modelId="{B544D405-9570-44C6-9283-287564081AEE}" cxnId="{E50DBB5B-89AD-44FA-AA47-80BF4DA9AD07}" type="parTrans">
      <dgm:prSet/>
      <dgm:spPr/>
      <dgm:t>
        <a:bodyPr/>
        <a:lstStyle/>
        <a:p>
          <a:pPr>
            <a:lnSpc>
              <a:spcPts val="1680"/>
            </a:lnSpc>
          </a:pPr>
          <a:endParaRPr lang="zh-CN" altLang="en-US" sz="1800" b="0" cap="none" spc="0">
            <a:ln w="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dgm:t>
    </dgm:pt>
    <dgm:pt modelId="{A7261D8A-9696-4CF4-9F11-B76E0DDA5FDB}" cxnId="{E50DBB5B-89AD-44FA-AA47-80BF4DA9AD07}" type="sibTrans">
      <dgm:prSet custT="1"/>
      <dgm:spPr/>
      <dgm:t>
        <a:bodyPr/>
        <a:lstStyle/>
        <a:p>
          <a:pPr>
            <a:lnSpc>
              <a:spcPts val="1680"/>
            </a:lnSpc>
          </a:pPr>
          <a:endParaRPr lang="zh-CN" altLang="en-US" sz="1800" b="0" cap="none" spc="0">
            <a:ln w="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dgm:t>
    </dgm:pt>
    <dgm:pt modelId="{F86ECB77-2C7C-47CD-B4C8-EEC8376E2A02}">
      <dgm:prSet custT="1"/>
      <dgm:spPr>
        <a:solidFill>
          <a:srgbClr val="9DCFCB"/>
        </a:solidFill>
      </dgm:spPr>
      <dgm:t>
        <a:bodyPr/>
        <a:lstStyle/>
        <a:p>
          <a:pPr>
            <a:lnSpc>
              <a:spcPts val="1680"/>
            </a:lnSpc>
          </a:pPr>
          <a:r>
            <a:rPr lang="zh-CN" altLang="en-US" sz="1800" b="1" cap="none" spc="0" dirty="0" smtClean="0">
              <a:ln w="0"/>
              <a:solidFill>
                <a:schemeClr val="accent1">
                  <a:lumMod val="75000"/>
                </a:schemeClr>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四、应对建议和一些思考</a:t>
          </a:r>
          <a:endParaRPr lang="en-US" altLang="zh-CN" sz="1800" b="1" cap="none" spc="0" dirty="0" smtClean="0">
            <a:ln w="0"/>
            <a:solidFill>
              <a:schemeClr val="accent1">
                <a:lumMod val="75000"/>
              </a:schemeClr>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dgm:t>
    </dgm:pt>
    <dgm:pt modelId="{4BA7235B-DE54-41CE-8C77-610218317789}" cxnId="{EF0F1037-D63B-4B91-97C4-660F4E7E768D}" type="parTrans">
      <dgm:prSet/>
      <dgm:spPr/>
      <dgm:t>
        <a:bodyPr/>
        <a:lstStyle/>
        <a:p>
          <a:pPr>
            <a:lnSpc>
              <a:spcPts val="1680"/>
            </a:lnSpc>
          </a:pPr>
          <a:endParaRPr lang="zh-CN" altLang="en-US" sz="1800" b="0" cap="none" spc="0">
            <a:ln w="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dgm:t>
    </dgm:pt>
    <dgm:pt modelId="{6960393D-7D08-44E9-86F6-6B60DF7615E1}" cxnId="{EF0F1037-D63B-4B91-97C4-660F4E7E768D}" type="sibTrans">
      <dgm:prSet/>
      <dgm:spPr/>
      <dgm:t>
        <a:bodyPr/>
        <a:lstStyle/>
        <a:p>
          <a:pPr>
            <a:lnSpc>
              <a:spcPts val="1680"/>
            </a:lnSpc>
          </a:pPr>
          <a:endParaRPr lang="zh-CN" altLang="en-US" sz="1800" b="0" cap="none" spc="0">
            <a:ln w="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dgm:t>
    </dgm:pt>
    <dgm:pt modelId="{9CFD5D31-2473-44AC-A10A-5B53B0F953C4}" type="pres">
      <dgm:prSet presAssocID="{A8EE8B49-F315-4EE1-A95D-F5A74B553D32}" presName="outerComposite" presStyleCnt="0">
        <dgm:presLayoutVars>
          <dgm:chMax val="5"/>
          <dgm:dir/>
          <dgm:resizeHandles val="exact"/>
        </dgm:presLayoutVars>
      </dgm:prSet>
      <dgm:spPr/>
      <dgm:t>
        <a:bodyPr/>
        <a:lstStyle/>
        <a:p>
          <a:endParaRPr lang="zh-CN" altLang="en-US"/>
        </a:p>
      </dgm:t>
    </dgm:pt>
    <dgm:pt modelId="{1818AAEB-5331-4EEC-B277-39FF56E7BF1F}" type="pres">
      <dgm:prSet presAssocID="{A8EE8B49-F315-4EE1-A95D-F5A74B553D32}" presName="dummyMaxCanvas" presStyleCnt="0">
        <dgm:presLayoutVars/>
      </dgm:prSet>
      <dgm:spPr/>
    </dgm:pt>
    <dgm:pt modelId="{3180F6F3-C498-44EE-A2F3-C9B2BBF0BA31}" type="pres">
      <dgm:prSet presAssocID="{A8EE8B49-F315-4EE1-A95D-F5A74B553D32}" presName="FourNodes_1" presStyleLbl="node1" presStyleIdx="0" presStyleCnt="4" custLinFactNeighborY="-19703">
        <dgm:presLayoutVars>
          <dgm:bulletEnabled val="1"/>
        </dgm:presLayoutVars>
      </dgm:prSet>
      <dgm:spPr/>
      <dgm:t>
        <a:bodyPr/>
        <a:lstStyle/>
        <a:p>
          <a:endParaRPr lang="zh-CN" altLang="en-US"/>
        </a:p>
      </dgm:t>
    </dgm:pt>
    <dgm:pt modelId="{BBFA0268-D99B-42C2-AF01-DBAF5293B731}" type="pres">
      <dgm:prSet presAssocID="{A8EE8B49-F315-4EE1-A95D-F5A74B553D32}" presName="FourNodes_2" presStyleLbl="node1" presStyleIdx="1" presStyleCnt="4" custScaleX="108971">
        <dgm:presLayoutVars>
          <dgm:bulletEnabled val="1"/>
        </dgm:presLayoutVars>
      </dgm:prSet>
      <dgm:spPr/>
      <dgm:t>
        <a:bodyPr/>
        <a:lstStyle/>
        <a:p>
          <a:endParaRPr lang="zh-CN" altLang="en-US"/>
        </a:p>
      </dgm:t>
    </dgm:pt>
    <dgm:pt modelId="{93A5940C-75C3-489C-BB63-736B2C5C2450}" type="pres">
      <dgm:prSet presAssocID="{A8EE8B49-F315-4EE1-A95D-F5A74B553D32}" presName="FourNodes_3" presStyleLbl="node1" presStyleIdx="2" presStyleCnt="4">
        <dgm:presLayoutVars>
          <dgm:bulletEnabled val="1"/>
        </dgm:presLayoutVars>
      </dgm:prSet>
      <dgm:spPr/>
      <dgm:t>
        <a:bodyPr/>
        <a:lstStyle/>
        <a:p>
          <a:endParaRPr lang="zh-CN" altLang="en-US"/>
        </a:p>
      </dgm:t>
    </dgm:pt>
    <dgm:pt modelId="{59BCC3CF-D68F-4181-B94F-9CD8FCDBA782}" type="pres">
      <dgm:prSet presAssocID="{A8EE8B49-F315-4EE1-A95D-F5A74B553D32}" presName="FourNodes_4" presStyleLbl="node1" presStyleIdx="3" presStyleCnt="4">
        <dgm:presLayoutVars>
          <dgm:bulletEnabled val="1"/>
        </dgm:presLayoutVars>
      </dgm:prSet>
      <dgm:spPr/>
      <dgm:t>
        <a:bodyPr/>
        <a:lstStyle/>
        <a:p>
          <a:endParaRPr lang="zh-CN" altLang="en-US"/>
        </a:p>
      </dgm:t>
    </dgm:pt>
    <dgm:pt modelId="{0C1CC2C2-63BD-44F7-B9F7-6866A8322FFB}" type="pres">
      <dgm:prSet presAssocID="{A8EE8B49-F315-4EE1-A95D-F5A74B553D32}" presName="FourConn_1-2" presStyleLbl="fgAccFollowNode1" presStyleIdx="0" presStyleCnt="3">
        <dgm:presLayoutVars>
          <dgm:bulletEnabled val="1"/>
        </dgm:presLayoutVars>
      </dgm:prSet>
      <dgm:spPr/>
      <dgm:t>
        <a:bodyPr/>
        <a:lstStyle/>
        <a:p>
          <a:endParaRPr lang="zh-CN" altLang="en-US"/>
        </a:p>
      </dgm:t>
    </dgm:pt>
    <dgm:pt modelId="{026D58D1-8B7D-4839-8D61-90E43C7B227F}" type="pres">
      <dgm:prSet presAssocID="{A8EE8B49-F315-4EE1-A95D-F5A74B553D32}" presName="FourConn_2-3" presStyleLbl="fgAccFollowNode1" presStyleIdx="1" presStyleCnt="3">
        <dgm:presLayoutVars>
          <dgm:bulletEnabled val="1"/>
        </dgm:presLayoutVars>
      </dgm:prSet>
      <dgm:spPr/>
      <dgm:t>
        <a:bodyPr/>
        <a:lstStyle/>
        <a:p>
          <a:endParaRPr lang="zh-CN" altLang="en-US"/>
        </a:p>
      </dgm:t>
    </dgm:pt>
    <dgm:pt modelId="{15987BDE-721F-4BB1-B539-0DAC5CFC80D5}" type="pres">
      <dgm:prSet presAssocID="{A8EE8B49-F315-4EE1-A95D-F5A74B553D32}" presName="FourConn_3-4" presStyleLbl="fgAccFollowNode1" presStyleIdx="2" presStyleCnt="3">
        <dgm:presLayoutVars>
          <dgm:bulletEnabled val="1"/>
        </dgm:presLayoutVars>
      </dgm:prSet>
      <dgm:spPr/>
      <dgm:t>
        <a:bodyPr/>
        <a:lstStyle/>
        <a:p>
          <a:endParaRPr lang="zh-CN" altLang="en-US"/>
        </a:p>
      </dgm:t>
    </dgm:pt>
    <dgm:pt modelId="{9F256B04-4965-417D-B17A-08584FEF593C}" type="pres">
      <dgm:prSet presAssocID="{A8EE8B49-F315-4EE1-A95D-F5A74B553D32}" presName="FourNodes_1_text" presStyleLbl="node1" presStyleIdx="3" presStyleCnt="4">
        <dgm:presLayoutVars>
          <dgm:bulletEnabled val="1"/>
        </dgm:presLayoutVars>
      </dgm:prSet>
      <dgm:spPr/>
      <dgm:t>
        <a:bodyPr/>
        <a:lstStyle/>
        <a:p>
          <a:endParaRPr lang="zh-CN" altLang="en-US"/>
        </a:p>
      </dgm:t>
    </dgm:pt>
    <dgm:pt modelId="{CB6A0FB7-E698-4BB0-B7C6-8510DE847964}" type="pres">
      <dgm:prSet presAssocID="{A8EE8B49-F315-4EE1-A95D-F5A74B553D32}" presName="FourNodes_2_text" presStyleLbl="node1" presStyleIdx="3" presStyleCnt="4">
        <dgm:presLayoutVars>
          <dgm:bulletEnabled val="1"/>
        </dgm:presLayoutVars>
      </dgm:prSet>
      <dgm:spPr/>
      <dgm:t>
        <a:bodyPr/>
        <a:lstStyle/>
        <a:p>
          <a:endParaRPr lang="zh-CN" altLang="en-US"/>
        </a:p>
      </dgm:t>
    </dgm:pt>
    <dgm:pt modelId="{4195C091-58B9-4EE5-A5EE-312BE1208E1D}" type="pres">
      <dgm:prSet presAssocID="{A8EE8B49-F315-4EE1-A95D-F5A74B553D32}" presName="FourNodes_3_text" presStyleLbl="node1" presStyleIdx="3" presStyleCnt="4">
        <dgm:presLayoutVars>
          <dgm:bulletEnabled val="1"/>
        </dgm:presLayoutVars>
      </dgm:prSet>
      <dgm:spPr/>
      <dgm:t>
        <a:bodyPr/>
        <a:lstStyle/>
        <a:p>
          <a:endParaRPr lang="zh-CN" altLang="en-US"/>
        </a:p>
      </dgm:t>
    </dgm:pt>
    <dgm:pt modelId="{AADE9A27-40B9-4450-8C8B-B2ED85C5B74C}" type="pres">
      <dgm:prSet presAssocID="{A8EE8B49-F315-4EE1-A95D-F5A74B553D32}" presName="FourNodes_4_text" presStyleLbl="node1" presStyleIdx="3" presStyleCnt="4">
        <dgm:presLayoutVars>
          <dgm:bulletEnabled val="1"/>
        </dgm:presLayoutVars>
      </dgm:prSet>
      <dgm:spPr/>
      <dgm:t>
        <a:bodyPr/>
        <a:lstStyle/>
        <a:p>
          <a:endParaRPr lang="zh-CN" altLang="en-US"/>
        </a:p>
      </dgm:t>
    </dgm:pt>
  </dgm:ptLst>
  <dgm:cxnLst>
    <dgm:cxn modelId="{E50DBB5B-89AD-44FA-AA47-80BF4DA9AD07}" srcId="{A8EE8B49-F315-4EE1-A95D-F5A74B553D32}" destId="{34CDB209-ABB7-434E-8896-44C23283EB5A}" srcOrd="2" destOrd="0" parTransId="{B544D405-9570-44C6-9283-287564081AEE}" sibTransId="{A7261D8A-9696-4CF4-9F11-B76E0DDA5FDB}"/>
    <dgm:cxn modelId="{F0BF1174-AF02-4115-8A53-796274BFB13C}" type="presOf" srcId="{34CDB209-ABB7-434E-8896-44C23283EB5A}" destId="{93A5940C-75C3-489C-BB63-736B2C5C2450}" srcOrd="0" destOrd="0" presId="urn:microsoft.com/office/officeart/2005/8/layout/vProcess5"/>
    <dgm:cxn modelId="{48B5A7BC-2F5E-4B86-81C0-AE00230D03F5}" type="presOf" srcId="{BB5C2244-C412-4440-BE6A-6CB1463B5CEF}" destId="{3180F6F3-C498-44EE-A2F3-C9B2BBF0BA31}" srcOrd="0" destOrd="0" presId="urn:microsoft.com/office/officeart/2005/8/layout/vProcess5"/>
    <dgm:cxn modelId="{4C367925-D98A-4519-B619-12C11577A1D5}" srcId="{A8EE8B49-F315-4EE1-A95D-F5A74B553D32}" destId="{8D36E3B8-65C6-4B29-89D7-5E6A835D21BD}" srcOrd="1" destOrd="0" parTransId="{AE950D1F-B0FB-488C-963B-2E7EFFCAB0FA}" sibTransId="{7DE16DB2-6BAD-4BD1-B33C-C71C741C1F18}"/>
    <dgm:cxn modelId="{75DEFAD2-D860-4BBC-AAB4-1F03B6EBD828}" type="presOf" srcId="{8D36E3B8-65C6-4B29-89D7-5E6A835D21BD}" destId="{CB6A0FB7-E698-4BB0-B7C6-8510DE847964}" srcOrd="1" destOrd="0" presId="urn:microsoft.com/office/officeart/2005/8/layout/vProcess5"/>
    <dgm:cxn modelId="{15B5E857-9C86-4E0D-9D79-AB194A7996A5}" type="presOf" srcId="{F86ECB77-2C7C-47CD-B4C8-EEC8376E2A02}" destId="{59BCC3CF-D68F-4181-B94F-9CD8FCDBA782}" srcOrd="0" destOrd="0" presId="urn:microsoft.com/office/officeart/2005/8/layout/vProcess5"/>
    <dgm:cxn modelId="{7B61BEA7-0FD0-47C7-8972-31AF458F1D2D}" type="presOf" srcId="{F86ECB77-2C7C-47CD-B4C8-EEC8376E2A02}" destId="{AADE9A27-40B9-4450-8C8B-B2ED85C5B74C}" srcOrd="1" destOrd="0" presId="urn:microsoft.com/office/officeart/2005/8/layout/vProcess5"/>
    <dgm:cxn modelId="{C0A95C14-A2C4-4D05-9D1C-BD354D7B2DFC}" type="presOf" srcId="{272F0F3C-8C3B-4DC5-98FC-EA523EF5F9AA}" destId="{0C1CC2C2-63BD-44F7-B9F7-6866A8322FFB}" srcOrd="0" destOrd="0" presId="urn:microsoft.com/office/officeart/2005/8/layout/vProcess5"/>
    <dgm:cxn modelId="{1204B0E8-68B5-443F-B41C-F57A0F831866}" type="presOf" srcId="{8D36E3B8-65C6-4B29-89D7-5E6A835D21BD}" destId="{BBFA0268-D99B-42C2-AF01-DBAF5293B731}" srcOrd="0" destOrd="0" presId="urn:microsoft.com/office/officeart/2005/8/layout/vProcess5"/>
    <dgm:cxn modelId="{EF0F1037-D63B-4B91-97C4-660F4E7E768D}" srcId="{A8EE8B49-F315-4EE1-A95D-F5A74B553D32}" destId="{F86ECB77-2C7C-47CD-B4C8-EEC8376E2A02}" srcOrd="3" destOrd="0" parTransId="{4BA7235B-DE54-41CE-8C77-610218317789}" sibTransId="{6960393D-7D08-44E9-86F6-6B60DF7615E1}"/>
    <dgm:cxn modelId="{FBC25D6B-57FC-4A00-AF69-5D21ADC2CD45}" type="presOf" srcId="{7DE16DB2-6BAD-4BD1-B33C-C71C741C1F18}" destId="{026D58D1-8B7D-4839-8D61-90E43C7B227F}" srcOrd="0" destOrd="0" presId="urn:microsoft.com/office/officeart/2005/8/layout/vProcess5"/>
    <dgm:cxn modelId="{4E0DAC23-2976-492B-907B-5ABD7D9DBB72}" type="presOf" srcId="{34CDB209-ABB7-434E-8896-44C23283EB5A}" destId="{4195C091-58B9-4EE5-A5EE-312BE1208E1D}" srcOrd="1" destOrd="0" presId="urn:microsoft.com/office/officeart/2005/8/layout/vProcess5"/>
    <dgm:cxn modelId="{5719C094-3147-4D50-9660-9C5CCF761BD6}" type="presOf" srcId="{A7261D8A-9696-4CF4-9F11-B76E0DDA5FDB}" destId="{15987BDE-721F-4BB1-B539-0DAC5CFC80D5}" srcOrd="0" destOrd="0" presId="urn:microsoft.com/office/officeart/2005/8/layout/vProcess5"/>
    <dgm:cxn modelId="{55F03319-D065-4502-B085-A2AE6B8D4C4F}" srcId="{A8EE8B49-F315-4EE1-A95D-F5A74B553D32}" destId="{BB5C2244-C412-4440-BE6A-6CB1463B5CEF}" srcOrd="0" destOrd="0" parTransId="{E0F10C38-A0A8-4D15-B713-FFC5298396AB}" sibTransId="{272F0F3C-8C3B-4DC5-98FC-EA523EF5F9AA}"/>
    <dgm:cxn modelId="{A67ADF49-F795-4F55-A1DF-435989CF49B9}" type="presOf" srcId="{BB5C2244-C412-4440-BE6A-6CB1463B5CEF}" destId="{9F256B04-4965-417D-B17A-08584FEF593C}" srcOrd="1" destOrd="0" presId="urn:microsoft.com/office/officeart/2005/8/layout/vProcess5"/>
    <dgm:cxn modelId="{53BC4ABB-038C-4E8F-B1AA-78AD6F153E2E}" type="presOf" srcId="{A8EE8B49-F315-4EE1-A95D-F5A74B553D32}" destId="{9CFD5D31-2473-44AC-A10A-5B53B0F953C4}" srcOrd="0" destOrd="0" presId="urn:microsoft.com/office/officeart/2005/8/layout/vProcess5"/>
    <dgm:cxn modelId="{24218118-08ED-492F-AC60-38E0F940529F}" type="presParOf" srcId="{9CFD5D31-2473-44AC-A10A-5B53B0F953C4}" destId="{1818AAEB-5331-4EEC-B277-39FF56E7BF1F}" srcOrd="0" destOrd="0" presId="urn:microsoft.com/office/officeart/2005/8/layout/vProcess5"/>
    <dgm:cxn modelId="{609DFD6D-98BD-488C-A632-6508A9B86155}" type="presParOf" srcId="{9CFD5D31-2473-44AC-A10A-5B53B0F953C4}" destId="{3180F6F3-C498-44EE-A2F3-C9B2BBF0BA31}" srcOrd="1" destOrd="0" presId="urn:microsoft.com/office/officeart/2005/8/layout/vProcess5"/>
    <dgm:cxn modelId="{FF6BF0E9-C556-4A6A-B893-80A08F7EE0CC}" type="presParOf" srcId="{9CFD5D31-2473-44AC-A10A-5B53B0F953C4}" destId="{BBFA0268-D99B-42C2-AF01-DBAF5293B731}" srcOrd="2" destOrd="0" presId="urn:microsoft.com/office/officeart/2005/8/layout/vProcess5"/>
    <dgm:cxn modelId="{CA31030C-886A-4F89-AC13-9D36D610CBEB}" type="presParOf" srcId="{9CFD5D31-2473-44AC-A10A-5B53B0F953C4}" destId="{93A5940C-75C3-489C-BB63-736B2C5C2450}" srcOrd="3" destOrd="0" presId="urn:microsoft.com/office/officeart/2005/8/layout/vProcess5"/>
    <dgm:cxn modelId="{B8E7DF7E-7741-4F98-B736-D2C3599B5930}" type="presParOf" srcId="{9CFD5D31-2473-44AC-A10A-5B53B0F953C4}" destId="{59BCC3CF-D68F-4181-B94F-9CD8FCDBA782}" srcOrd="4" destOrd="0" presId="urn:microsoft.com/office/officeart/2005/8/layout/vProcess5"/>
    <dgm:cxn modelId="{A980FDF6-CBCC-4F60-9791-C2C988D631BE}" type="presParOf" srcId="{9CFD5D31-2473-44AC-A10A-5B53B0F953C4}" destId="{0C1CC2C2-63BD-44F7-B9F7-6866A8322FFB}" srcOrd="5" destOrd="0" presId="urn:microsoft.com/office/officeart/2005/8/layout/vProcess5"/>
    <dgm:cxn modelId="{A03515E2-159B-498E-9AA3-223DE526FF12}" type="presParOf" srcId="{9CFD5D31-2473-44AC-A10A-5B53B0F953C4}" destId="{026D58D1-8B7D-4839-8D61-90E43C7B227F}" srcOrd="6" destOrd="0" presId="urn:microsoft.com/office/officeart/2005/8/layout/vProcess5"/>
    <dgm:cxn modelId="{10138EE7-4546-412D-A2C2-8BC2E616A03A}" type="presParOf" srcId="{9CFD5D31-2473-44AC-A10A-5B53B0F953C4}" destId="{15987BDE-721F-4BB1-B539-0DAC5CFC80D5}" srcOrd="7" destOrd="0" presId="urn:microsoft.com/office/officeart/2005/8/layout/vProcess5"/>
    <dgm:cxn modelId="{F7591FA3-114F-4BDA-A51F-D4EF18239B61}" type="presParOf" srcId="{9CFD5D31-2473-44AC-A10A-5B53B0F953C4}" destId="{9F256B04-4965-417D-B17A-08584FEF593C}" srcOrd="8" destOrd="0" presId="urn:microsoft.com/office/officeart/2005/8/layout/vProcess5"/>
    <dgm:cxn modelId="{51D07C9D-CB61-48E3-BD3D-753F8C794478}" type="presParOf" srcId="{9CFD5D31-2473-44AC-A10A-5B53B0F953C4}" destId="{CB6A0FB7-E698-4BB0-B7C6-8510DE847964}" srcOrd="9" destOrd="0" presId="urn:microsoft.com/office/officeart/2005/8/layout/vProcess5"/>
    <dgm:cxn modelId="{C3CE50C4-E9B9-4001-A134-374364CAD236}" type="presParOf" srcId="{9CFD5D31-2473-44AC-A10A-5B53B0F953C4}" destId="{4195C091-58B9-4EE5-A5EE-312BE1208E1D}" srcOrd="10" destOrd="0" presId="urn:microsoft.com/office/officeart/2005/8/layout/vProcess5"/>
    <dgm:cxn modelId="{DA025739-3948-4E0E-A59F-F6377A2C72BE}" type="presParOf" srcId="{9CFD5D31-2473-44AC-A10A-5B53B0F953C4}" destId="{AADE9A27-40B9-4450-8C8B-B2ED85C5B74C}" srcOrd="11" destOrd="0" presId="urn:microsoft.com/office/officeart/2005/8/layout/vProcess5"/>
  </dgm:cxnLst>
  <dgm:bg>
    <a:solidFill>
      <a:schemeClr val="bg2">
        <a:lumMod val="75000"/>
      </a:schemeClr>
    </a:solidFill>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00477E-8EFF-4476-9AEE-67F395ACD4CB}" type="doc">
      <dgm:prSet loTypeId="urn:microsoft.com/office/officeart/2005/8/layout/chevron1" loCatId="process" qsTypeId="urn:microsoft.com/office/officeart/2005/8/quickstyle/simple1" qsCatId="simple" csTypeId="urn:microsoft.com/office/officeart/2005/8/colors/accent1_2" csCatId="accent1" phldr="1"/>
      <dgm:spPr/>
    </dgm:pt>
    <dgm:pt modelId="{6BFAA77A-2BF9-4015-A9D8-7CF27DDE9C49}">
      <dgm:prSet phldrT="[文本]"/>
      <dgm:spPr/>
      <dgm:t>
        <a:bodyPr/>
        <a:lstStyle/>
        <a:p>
          <a:r>
            <a:rPr lang="zh-CN" altLang="en-US" dirty="0" smtClean="0"/>
            <a:t>来自中国、日本、韩国的中间产品</a:t>
          </a:r>
          <a:r>
            <a:rPr lang="en-US" altLang="zh-CN" dirty="0" smtClean="0"/>
            <a:t>+</a:t>
          </a:r>
          <a:r>
            <a:rPr lang="zh-CN" altLang="en-US" dirty="0" smtClean="0"/>
            <a:t>澳新原料产品</a:t>
          </a:r>
          <a:endParaRPr lang="zh-CN" altLang="en-US" dirty="0"/>
        </a:p>
      </dgm:t>
    </dgm:pt>
    <dgm:pt modelId="{DFC07C31-40D9-41F0-9D1C-4C184C8C51DF}" cxnId="{C84266B2-821E-4383-9E0D-94F12145266A}" type="parTrans">
      <dgm:prSet/>
      <dgm:spPr/>
      <dgm:t>
        <a:bodyPr/>
        <a:lstStyle/>
        <a:p>
          <a:endParaRPr lang="zh-CN" altLang="en-US"/>
        </a:p>
      </dgm:t>
    </dgm:pt>
    <dgm:pt modelId="{9008CA52-15E3-4C9F-B6F6-AB205FD0FA44}" cxnId="{C84266B2-821E-4383-9E0D-94F12145266A}" type="sibTrans">
      <dgm:prSet/>
      <dgm:spPr/>
      <dgm:t>
        <a:bodyPr/>
        <a:lstStyle/>
        <a:p>
          <a:endParaRPr lang="zh-CN" altLang="en-US"/>
        </a:p>
      </dgm:t>
    </dgm:pt>
    <dgm:pt modelId="{A1DFA34C-ACB3-48C8-B1B1-A10A5D482569}">
      <dgm:prSet phldrT="[文本]"/>
      <dgm:spPr/>
      <dgm:t>
        <a:bodyPr/>
        <a:lstStyle/>
        <a:p>
          <a:r>
            <a:rPr lang="zh-CN" altLang="en-US" dirty="0" smtClean="0"/>
            <a:t>在中国和东盟进行服装加工</a:t>
          </a:r>
          <a:endParaRPr lang="zh-CN" altLang="en-US" dirty="0"/>
        </a:p>
      </dgm:t>
    </dgm:pt>
    <dgm:pt modelId="{840FF092-EF8D-46DA-A737-E1AFE284EAC7}" cxnId="{4B9745D8-1C40-473B-953C-6AC9E80D4713}" type="parTrans">
      <dgm:prSet/>
      <dgm:spPr/>
      <dgm:t>
        <a:bodyPr/>
        <a:lstStyle/>
        <a:p>
          <a:endParaRPr lang="zh-CN" altLang="en-US"/>
        </a:p>
      </dgm:t>
    </dgm:pt>
    <dgm:pt modelId="{0B7B82C1-509F-4AC1-95DF-69678AE20A57}" cxnId="{4B9745D8-1C40-473B-953C-6AC9E80D4713}" type="sibTrans">
      <dgm:prSet/>
      <dgm:spPr/>
      <dgm:t>
        <a:bodyPr/>
        <a:lstStyle/>
        <a:p>
          <a:endParaRPr lang="zh-CN" altLang="en-US"/>
        </a:p>
      </dgm:t>
    </dgm:pt>
    <dgm:pt modelId="{B20A9D8E-5973-4076-9985-A7823D66E1C9}">
      <dgm:prSet phldrT="[文本]"/>
      <dgm:spPr/>
      <dgm:t>
        <a:bodyPr/>
        <a:lstStyle/>
        <a:p>
          <a:r>
            <a:rPr lang="zh-CN" altLang="en-US" dirty="0" smtClean="0"/>
            <a:t>出口到日本、韩国、中国、东盟、澳大利亚和新西兰</a:t>
          </a:r>
          <a:endParaRPr lang="zh-CN" altLang="en-US" dirty="0"/>
        </a:p>
      </dgm:t>
    </dgm:pt>
    <dgm:pt modelId="{443B8329-7005-4E1F-A8BE-68F566E23962}" cxnId="{F55B6CE2-19F0-4E0F-AFA0-6DE5A1CD542C}" type="parTrans">
      <dgm:prSet/>
      <dgm:spPr/>
      <dgm:t>
        <a:bodyPr/>
        <a:lstStyle/>
        <a:p>
          <a:endParaRPr lang="zh-CN" altLang="en-US"/>
        </a:p>
      </dgm:t>
    </dgm:pt>
    <dgm:pt modelId="{748DE538-900B-4875-89CB-B7420B967C99}" cxnId="{F55B6CE2-19F0-4E0F-AFA0-6DE5A1CD542C}" type="sibTrans">
      <dgm:prSet/>
      <dgm:spPr/>
      <dgm:t>
        <a:bodyPr/>
        <a:lstStyle/>
        <a:p>
          <a:endParaRPr lang="zh-CN" altLang="en-US"/>
        </a:p>
      </dgm:t>
    </dgm:pt>
    <dgm:pt modelId="{E33CAF56-1119-43B3-9121-98B9B3D44213}" type="pres">
      <dgm:prSet presAssocID="{BA00477E-8EFF-4476-9AEE-67F395ACD4CB}" presName="Name0" presStyleCnt="0">
        <dgm:presLayoutVars>
          <dgm:dir/>
          <dgm:animLvl val="lvl"/>
          <dgm:resizeHandles val="exact"/>
        </dgm:presLayoutVars>
      </dgm:prSet>
      <dgm:spPr/>
    </dgm:pt>
    <dgm:pt modelId="{F7A1EB75-CB6B-41E8-B991-3B0F0A031D64}" type="pres">
      <dgm:prSet presAssocID="{6BFAA77A-2BF9-4015-A9D8-7CF27DDE9C49}" presName="parTxOnly" presStyleLbl="node1" presStyleIdx="0" presStyleCnt="3">
        <dgm:presLayoutVars>
          <dgm:chMax val="0"/>
          <dgm:chPref val="0"/>
          <dgm:bulletEnabled val="1"/>
        </dgm:presLayoutVars>
      </dgm:prSet>
      <dgm:spPr/>
      <dgm:t>
        <a:bodyPr/>
        <a:lstStyle/>
        <a:p>
          <a:endParaRPr lang="zh-CN" altLang="en-US"/>
        </a:p>
      </dgm:t>
    </dgm:pt>
    <dgm:pt modelId="{E0D19004-0647-4264-9638-75734546CAF0}" type="pres">
      <dgm:prSet presAssocID="{9008CA52-15E3-4C9F-B6F6-AB205FD0FA44}" presName="parTxOnlySpace" presStyleCnt="0"/>
      <dgm:spPr/>
    </dgm:pt>
    <dgm:pt modelId="{E72D7684-273D-4D61-B63F-699FA588BCB4}" type="pres">
      <dgm:prSet presAssocID="{A1DFA34C-ACB3-48C8-B1B1-A10A5D482569}" presName="parTxOnly" presStyleLbl="node1" presStyleIdx="1" presStyleCnt="3">
        <dgm:presLayoutVars>
          <dgm:chMax val="0"/>
          <dgm:chPref val="0"/>
          <dgm:bulletEnabled val="1"/>
        </dgm:presLayoutVars>
      </dgm:prSet>
      <dgm:spPr/>
      <dgm:t>
        <a:bodyPr/>
        <a:lstStyle/>
        <a:p>
          <a:endParaRPr lang="zh-CN" altLang="en-US"/>
        </a:p>
      </dgm:t>
    </dgm:pt>
    <dgm:pt modelId="{9A00682B-5065-47D8-B145-55A929455D7B}" type="pres">
      <dgm:prSet presAssocID="{0B7B82C1-509F-4AC1-95DF-69678AE20A57}" presName="parTxOnlySpace" presStyleCnt="0"/>
      <dgm:spPr/>
    </dgm:pt>
    <dgm:pt modelId="{A2002ED9-5407-49E4-919B-BE629AC3D3AB}" type="pres">
      <dgm:prSet presAssocID="{B20A9D8E-5973-4076-9985-A7823D66E1C9}" presName="parTxOnly" presStyleLbl="node1" presStyleIdx="2" presStyleCnt="3">
        <dgm:presLayoutVars>
          <dgm:chMax val="0"/>
          <dgm:chPref val="0"/>
          <dgm:bulletEnabled val="1"/>
        </dgm:presLayoutVars>
      </dgm:prSet>
      <dgm:spPr/>
      <dgm:t>
        <a:bodyPr/>
        <a:lstStyle/>
        <a:p>
          <a:endParaRPr lang="zh-CN" altLang="en-US"/>
        </a:p>
      </dgm:t>
    </dgm:pt>
  </dgm:ptLst>
  <dgm:cxnLst>
    <dgm:cxn modelId="{B064FF0C-4054-4D48-96AC-28B3EFEECC0D}" type="presOf" srcId="{BA00477E-8EFF-4476-9AEE-67F395ACD4CB}" destId="{E33CAF56-1119-43B3-9121-98B9B3D44213}" srcOrd="0" destOrd="0" presId="urn:microsoft.com/office/officeart/2005/8/layout/chevron1"/>
    <dgm:cxn modelId="{626CCF61-2C08-48F2-9052-CDC077AA1682}" type="presOf" srcId="{A1DFA34C-ACB3-48C8-B1B1-A10A5D482569}" destId="{E72D7684-273D-4D61-B63F-699FA588BCB4}" srcOrd="0" destOrd="0" presId="urn:microsoft.com/office/officeart/2005/8/layout/chevron1"/>
    <dgm:cxn modelId="{C84266B2-821E-4383-9E0D-94F12145266A}" srcId="{BA00477E-8EFF-4476-9AEE-67F395ACD4CB}" destId="{6BFAA77A-2BF9-4015-A9D8-7CF27DDE9C49}" srcOrd="0" destOrd="0" parTransId="{DFC07C31-40D9-41F0-9D1C-4C184C8C51DF}" sibTransId="{9008CA52-15E3-4C9F-B6F6-AB205FD0FA44}"/>
    <dgm:cxn modelId="{4B9745D8-1C40-473B-953C-6AC9E80D4713}" srcId="{BA00477E-8EFF-4476-9AEE-67F395ACD4CB}" destId="{A1DFA34C-ACB3-48C8-B1B1-A10A5D482569}" srcOrd="1" destOrd="0" parTransId="{840FF092-EF8D-46DA-A737-E1AFE284EAC7}" sibTransId="{0B7B82C1-509F-4AC1-95DF-69678AE20A57}"/>
    <dgm:cxn modelId="{AB73CEAD-432C-4462-BF1C-AE5C5A048BCA}" type="presOf" srcId="{6BFAA77A-2BF9-4015-A9D8-7CF27DDE9C49}" destId="{F7A1EB75-CB6B-41E8-B991-3B0F0A031D64}" srcOrd="0" destOrd="0" presId="urn:microsoft.com/office/officeart/2005/8/layout/chevron1"/>
    <dgm:cxn modelId="{5A8022E7-0EFF-4EBF-823B-1CDD394714BB}" type="presOf" srcId="{B20A9D8E-5973-4076-9985-A7823D66E1C9}" destId="{A2002ED9-5407-49E4-919B-BE629AC3D3AB}" srcOrd="0" destOrd="0" presId="urn:microsoft.com/office/officeart/2005/8/layout/chevron1"/>
    <dgm:cxn modelId="{F55B6CE2-19F0-4E0F-AFA0-6DE5A1CD542C}" srcId="{BA00477E-8EFF-4476-9AEE-67F395ACD4CB}" destId="{B20A9D8E-5973-4076-9985-A7823D66E1C9}" srcOrd="2" destOrd="0" parTransId="{443B8329-7005-4E1F-A8BE-68F566E23962}" sibTransId="{748DE538-900B-4875-89CB-B7420B967C99}"/>
    <dgm:cxn modelId="{B199F2DD-1D8B-4935-9025-17B454636D56}" type="presParOf" srcId="{E33CAF56-1119-43B3-9121-98B9B3D44213}" destId="{F7A1EB75-CB6B-41E8-B991-3B0F0A031D64}" srcOrd="0" destOrd="0" presId="urn:microsoft.com/office/officeart/2005/8/layout/chevron1"/>
    <dgm:cxn modelId="{3EF6AB67-E803-455B-9833-EED452C39B1F}" type="presParOf" srcId="{E33CAF56-1119-43B3-9121-98B9B3D44213}" destId="{E0D19004-0647-4264-9638-75734546CAF0}" srcOrd="1" destOrd="0" presId="urn:microsoft.com/office/officeart/2005/8/layout/chevron1"/>
    <dgm:cxn modelId="{D1940913-554C-4DC3-9722-2A72F66D205F}" type="presParOf" srcId="{E33CAF56-1119-43B3-9121-98B9B3D44213}" destId="{E72D7684-273D-4D61-B63F-699FA588BCB4}" srcOrd="2" destOrd="0" presId="urn:microsoft.com/office/officeart/2005/8/layout/chevron1"/>
    <dgm:cxn modelId="{6EBF3CBF-9A08-4F19-977F-40DCF421DB74}" type="presParOf" srcId="{E33CAF56-1119-43B3-9121-98B9B3D44213}" destId="{9A00682B-5065-47D8-B145-55A929455D7B}" srcOrd="3" destOrd="0" presId="urn:microsoft.com/office/officeart/2005/8/layout/chevron1"/>
    <dgm:cxn modelId="{80AAFA5C-82BF-41A4-ADF3-30E4B69773AE}" type="presParOf" srcId="{E33CAF56-1119-43B3-9121-98B9B3D44213}" destId="{A2002ED9-5407-49E4-919B-BE629AC3D3AB}" srcOrd="4" destOrd="0" presId="urn:microsoft.com/office/officeart/2005/8/layout/chevron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E02890E-A69B-4AD2-906B-755A577E9AB2}"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zh-CN" altLang="en-US"/>
        </a:p>
      </dgm:t>
    </dgm:pt>
    <dgm:pt modelId="{199B9685-1485-4D20-89DD-64C284F0C76F}">
      <dgm:prSet phldrT="[文本]" custT="1"/>
      <dgm:spPr/>
      <dgm:t>
        <a:bodyPr/>
        <a:lstStyle/>
        <a:p>
          <a:r>
            <a:rPr lang="zh-CN" altLang="en-US" sz="1600" dirty="0" smtClean="0">
              <a:latin typeface="黑体" panose="02010609060101010101" pitchFamily="49" charset="-122"/>
              <a:ea typeface="黑体" panose="02010609060101010101" pitchFamily="49" charset="-122"/>
            </a:rPr>
            <a:t>在越南、马来西亚、菲律宾等国开设旗舰店</a:t>
          </a:r>
          <a:endParaRPr lang="zh-CN" altLang="en-US" sz="1600" dirty="0">
            <a:latin typeface="黑体" panose="02010609060101010101" pitchFamily="49" charset="-122"/>
            <a:ea typeface="黑体" panose="02010609060101010101" pitchFamily="49" charset="-122"/>
          </a:endParaRPr>
        </a:p>
      </dgm:t>
    </dgm:pt>
    <dgm:pt modelId="{6E496966-A3D7-4DD3-955B-77C33CD9D3CF}" cxnId="{CB4083FD-A6E0-4BC0-8AB8-2D3A0970DB62}" type="parTrans">
      <dgm:prSet/>
      <dgm:spPr/>
      <dgm:t>
        <a:bodyPr/>
        <a:lstStyle/>
        <a:p>
          <a:endParaRPr lang="zh-CN" altLang="en-US"/>
        </a:p>
      </dgm:t>
    </dgm:pt>
    <dgm:pt modelId="{3D538467-C2D3-46FD-8F95-D7E047318777}" cxnId="{CB4083FD-A6E0-4BC0-8AB8-2D3A0970DB62}" type="sibTrans">
      <dgm:prSet/>
      <dgm:spPr/>
      <dgm:t>
        <a:bodyPr/>
        <a:lstStyle/>
        <a:p>
          <a:endParaRPr lang="zh-CN" altLang="en-US"/>
        </a:p>
      </dgm:t>
    </dgm:pt>
    <dgm:pt modelId="{A719F86F-7BA5-4B8E-8E1C-D5466CAF5329}">
      <dgm:prSet phldrT="[文本]" custT="1"/>
      <dgm:spPr/>
      <dgm:t>
        <a:bodyPr/>
        <a:lstStyle/>
        <a:p>
          <a:r>
            <a:rPr lang="zh-CN" altLang="en-US" sz="1600" dirty="0" smtClean="0">
              <a:latin typeface="黑体" panose="02010609060101010101" pitchFamily="49" charset="-122"/>
              <a:ea typeface="黑体" panose="02010609060101010101" pitchFamily="49" charset="-122"/>
            </a:rPr>
            <a:t>在泰国、新加坡等</a:t>
          </a:r>
          <a:r>
            <a:rPr lang="en-US" altLang="zh-CN" sz="1600" dirty="0" smtClean="0">
              <a:latin typeface="黑体" panose="02010609060101010101" pitchFamily="49" charset="-122"/>
              <a:ea typeface="黑体" panose="02010609060101010101" pitchFamily="49" charset="-122"/>
            </a:rPr>
            <a:t>11</a:t>
          </a:r>
          <a:r>
            <a:rPr lang="zh-CN" altLang="en-US" sz="1600" dirty="0" smtClean="0">
              <a:latin typeface="黑体" panose="02010609060101010101" pitchFamily="49" charset="-122"/>
              <a:ea typeface="黑体" panose="02010609060101010101" pitchFamily="49" charset="-122"/>
            </a:rPr>
            <a:t>个国家开设</a:t>
          </a:r>
          <a:r>
            <a:rPr lang="en-US" altLang="zh-CN" sz="1600" dirty="0" smtClean="0">
              <a:latin typeface="黑体" panose="02010609060101010101" pitchFamily="49" charset="-122"/>
              <a:ea typeface="黑体" panose="02010609060101010101" pitchFamily="49" charset="-122"/>
            </a:rPr>
            <a:t>70</a:t>
          </a:r>
          <a:r>
            <a:rPr lang="zh-CN" altLang="en-US" sz="1600" dirty="0" smtClean="0">
              <a:latin typeface="黑体" panose="02010609060101010101" pitchFamily="49" charset="-122"/>
              <a:ea typeface="黑体" panose="02010609060101010101" pitchFamily="49" charset="-122"/>
            </a:rPr>
            <a:t>家零售店</a:t>
          </a:r>
          <a:endParaRPr lang="zh-CN" altLang="en-US" sz="1600" dirty="0">
            <a:latin typeface="黑体" panose="02010609060101010101" pitchFamily="49" charset="-122"/>
            <a:ea typeface="黑体" panose="02010609060101010101" pitchFamily="49" charset="-122"/>
          </a:endParaRPr>
        </a:p>
      </dgm:t>
    </dgm:pt>
    <dgm:pt modelId="{1932398C-E1DF-4CAE-A337-7039B7FF473F}" cxnId="{403477FF-5685-460A-8BB2-75BBBDBFE70B}" type="parTrans">
      <dgm:prSet/>
      <dgm:spPr/>
      <dgm:t>
        <a:bodyPr/>
        <a:lstStyle/>
        <a:p>
          <a:endParaRPr lang="zh-CN" altLang="en-US"/>
        </a:p>
      </dgm:t>
    </dgm:pt>
    <dgm:pt modelId="{447996FB-5BF0-474C-95E5-98D0CB31918C}" cxnId="{403477FF-5685-460A-8BB2-75BBBDBFE70B}" type="sibTrans">
      <dgm:prSet/>
      <dgm:spPr/>
      <dgm:t>
        <a:bodyPr/>
        <a:lstStyle/>
        <a:p>
          <a:endParaRPr lang="zh-CN" altLang="en-US"/>
        </a:p>
      </dgm:t>
    </dgm:pt>
    <dgm:pt modelId="{98E4C982-B544-494C-A127-25FF725576C1}">
      <dgm:prSet phldrT="[文本]" custT="1"/>
      <dgm:spPr/>
      <dgm:t>
        <a:bodyPr/>
        <a:lstStyle/>
        <a:p>
          <a:r>
            <a:rPr lang="zh-CN" altLang="en-US" sz="1600" dirty="0" smtClean="0">
              <a:latin typeface="黑体" panose="02010609060101010101" pitchFamily="49" charset="-122"/>
              <a:ea typeface="黑体" panose="02010609060101010101" pitchFamily="49" charset="-122"/>
            </a:rPr>
            <a:t>进驻马来西亚、泰国、新加坡、越南、日本等国开设</a:t>
          </a:r>
          <a:r>
            <a:rPr lang="en-US" altLang="zh-CN" sz="1600" dirty="0" smtClean="0">
              <a:latin typeface="黑体" panose="02010609060101010101" pitchFamily="49" charset="-122"/>
              <a:ea typeface="黑体" panose="02010609060101010101" pitchFamily="49" charset="-122"/>
            </a:rPr>
            <a:t>29</a:t>
          </a:r>
          <a:r>
            <a:rPr lang="zh-CN" altLang="en-US" sz="1600" dirty="0" smtClean="0">
              <a:latin typeface="黑体" panose="02010609060101010101" pitchFamily="49" charset="-122"/>
              <a:ea typeface="黑体" panose="02010609060101010101" pitchFamily="49" charset="-122"/>
            </a:rPr>
            <a:t>家专卖店</a:t>
          </a:r>
          <a:endParaRPr lang="zh-CN" altLang="en-US" sz="1600" dirty="0">
            <a:latin typeface="黑体" panose="02010609060101010101" pitchFamily="49" charset="-122"/>
            <a:ea typeface="黑体" panose="02010609060101010101" pitchFamily="49" charset="-122"/>
          </a:endParaRPr>
        </a:p>
      </dgm:t>
    </dgm:pt>
    <dgm:pt modelId="{2841407F-2829-4157-9E4F-20C4DD724979}" cxnId="{176875E9-CF02-460E-9B6C-4ABCCBC32D36}" type="parTrans">
      <dgm:prSet/>
      <dgm:spPr/>
      <dgm:t>
        <a:bodyPr/>
        <a:lstStyle/>
        <a:p>
          <a:endParaRPr lang="zh-CN" altLang="en-US"/>
        </a:p>
      </dgm:t>
    </dgm:pt>
    <dgm:pt modelId="{FFCFA586-0741-49F8-958A-8C4CF0C8BC0B}" cxnId="{176875E9-CF02-460E-9B6C-4ABCCBC32D36}" type="sibTrans">
      <dgm:prSet/>
      <dgm:spPr/>
      <dgm:t>
        <a:bodyPr/>
        <a:lstStyle/>
        <a:p>
          <a:endParaRPr lang="zh-CN" altLang="en-US"/>
        </a:p>
      </dgm:t>
    </dgm:pt>
    <dgm:pt modelId="{2DF437A9-4E92-45D9-A1DD-3D010496C694}">
      <dgm:prSet custT="1"/>
      <dgm:spPr/>
      <dgm:t>
        <a:bodyPr/>
        <a:lstStyle/>
        <a:p>
          <a:r>
            <a:rPr lang="zh-CN" altLang="en-US" sz="1600" dirty="0" smtClean="0">
              <a:latin typeface="黑体" panose="02010609060101010101" pitchFamily="49" charset="-122"/>
              <a:ea typeface="黑体" panose="02010609060101010101" pitchFamily="49" charset="-122"/>
            </a:rPr>
            <a:t>深耕</a:t>
          </a:r>
          <a:r>
            <a:rPr lang="en-US" altLang="zh-CN" sz="1600" dirty="0" err="1" smtClean="0">
              <a:latin typeface="黑体" panose="02010609060101010101" pitchFamily="49" charset="-122"/>
              <a:ea typeface="黑体" panose="02010609060101010101" pitchFamily="49" charset="-122"/>
            </a:rPr>
            <a:t>Lazada</a:t>
          </a:r>
          <a:r>
            <a:rPr lang="zh-CN" altLang="en-US" sz="1600" dirty="0" smtClean="0">
              <a:latin typeface="黑体" panose="02010609060101010101" pitchFamily="49" charset="-122"/>
              <a:ea typeface="黑体" panose="02010609060101010101" pitchFamily="49" charset="-122"/>
            </a:rPr>
            <a:t>平台，在印尼、老挝开设实体店</a:t>
          </a:r>
          <a:endParaRPr lang="zh-CN" altLang="en-US" sz="1600" dirty="0">
            <a:latin typeface="黑体" panose="02010609060101010101" pitchFamily="49" charset="-122"/>
            <a:ea typeface="黑体" panose="02010609060101010101" pitchFamily="49" charset="-122"/>
          </a:endParaRPr>
        </a:p>
      </dgm:t>
    </dgm:pt>
    <dgm:pt modelId="{AA5026FB-3A3F-4978-A6CD-6010705803C6}" cxnId="{D63FF980-78C0-4944-895F-04B1A5B9CFE4}" type="parTrans">
      <dgm:prSet/>
      <dgm:spPr/>
      <dgm:t>
        <a:bodyPr/>
        <a:lstStyle/>
        <a:p>
          <a:endParaRPr lang="zh-CN" altLang="en-US"/>
        </a:p>
      </dgm:t>
    </dgm:pt>
    <dgm:pt modelId="{A1C4BEDB-B046-48C5-953B-E128BA27B5C8}" cxnId="{D63FF980-78C0-4944-895F-04B1A5B9CFE4}" type="sibTrans">
      <dgm:prSet/>
      <dgm:spPr/>
      <dgm:t>
        <a:bodyPr/>
        <a:lstStyle/>
        <a:p>
          <a:endParaRPr lang="zh-CN" altLang="en-US"/>
        </a:p>
      </dgm:t>
    </dgm:pt>
    <dgm:pt modelId="{7AE2BA31-F949-4CC2-9D04-DE39A8672EF1}" type="pres">
      <dgm:prSet presAssocID="{0E02890E-A69B-4AD2-906B-755A577E9AB2}" presName="Name0" presStyleCnt="0">
        <dgm:presLayoutVars>
          <dgm:chMax val="7"/>
          <dgm:chPref val="7"/>
          <dgm:dir/>
        </dgm:presLayoutVars>
      </dgm:prSet>
      <dgm:spPr/>
      <dgm:t>
        <a:bodyPr/>
        <a:lstStyle/>
        <a:p>
          <a:endParaRPr lang="zh-CN" altLang="en-US"/>
        </a:p>
      </dgm:t>
    </dgm:pt>
    <dgm:pt modelId="{3EC00712-A463-41CA-822A-9459E2DEEF1B}" type="pres">
      <dgm:prSet presAssocID="{0E02890E-A69B-4AD2-906B-755A577E9AB2}" presName="Name1" presStyleCnt="0"/>
      <dgm:spPr/>
    </dgm:pt>
    <dgm:pt modelId="{749EB052-5151-45E5-AAFE-42C6BEB3B3CD}" type="pres">
      <dgm:prSet presAssocID="{0E02890E-A69B-4AD2-906B-755A577E9AB2}" presName="cycle" presStyleCnt="0"/>
      <dgm:spPr/>
    </dgm:pt>
    <dgm:pt modelId="{E694143D-EEC3-4831-8E09-961A30DA0945}" type="pres">
      <dgm:prSet presAssocID="{0E02890E-A69B-4AD2-906B-755A577E9AB2}" presName="srcNode" presStyleLbl="node1" presStyleIdx="0" presStyleCnt="4"/>
      <dgm:spPr/>
    </dgm:pt>
    <dgm:pt modelId="{DE825F1B-EDCD-4504-8484-641A05B4C8AE}" type="pres">
      <dgm:prSet presAssocID="{0E02890E-A69B-4AD2-906B-755A577E9AB2}" presName="conn" presStyleLbl="parChTrans1D2" presStyleIdx="0" presStyleCnt="1"/>
      <dgm:spPr/>
      <dgm:t>
        <a:bodyPr/>
        <a:lstStyle/>
        <a:p>
          <a:endParaRPr lang="zh-CN" altLang="en-US"/>
        </a:p>
      </dgm:t>
    </dgm:pt>
    <dgm:pt modelId="{876C6C1A-D89A-4528-8FC4-B33DEE673E6E}" type="pres">
      <dgm:prSet presAssocID="{0E02890E-A69B-4AD2-906B-755A577E9AB2}" presName="extraNode" presStyleLbl="node1" presStyleIdx="0" presStyleCnt="4"/>
      <dgm:spPr/>
    </dgm:pt>
    <dgm:pt modelId="{A47A9829-5D2B-45C1-A013-FC353EE59884}" type="pres">
      <dgm:prSet presAssocID="{0E02890E-A69B-4AD2-906B-755A577E9AB2}" presName="dstNode" presStyleLbl="node1" presStyleIdx="0" presStyleCnt="4"/>
      <dgm:spPr/>
    </dgm:pt>
    <dgm:pt modelId="{565D4F25-24D8-45AD-B3B8-2551C58BD0D5}" type="pres">
      <dgm:prSet presAssocID="{199B9685-1485-4D20-89DD-64C284F0C76F}" presName="text_1" presStyleLbl="node1" presStyleIdx="0" presStyleCnt="4">
        <dgm:presLayoutVars>
          <dgm:bulletEnabled val="1"/>
        </dgm:presLayoutVars>
      </dgm:prSet>
      <dgm:spPr/>
      <dgm:t>
        <a:bodyPr/>
        <a:lstStyle/>
        <a:p>
          <a:endParaRPr lang="zh-CN" altLang="en-US"/>
        </a:p>
      </dgm:t>
    </dgm:pt>
    <dgm:pt modelId="{957EDE7A-E6C0-4D0E-A965-2C821A44DEC2}" type="pres">
      <dgm:prSet presAssocID="{199B9685-1485-4D20-89DD-64C284F0C76F}" presName="accent_1" presStyleCnt="0"/>
      <dgm:spPr/>
    </dgm:pt>
    <dgm:pt modelId="{6A31C68B-62F6-418B-9F02-41B655DDD345}" type="pres">
      <dgm:prSet presAssocID="{199B9685-1485-4D20-89DD-64C284F0C76F}" presName="accentRepeatNode" presStyleLbl="solidFgAcc1" presStyleIdx="0" presStyleCnt="4"/>
      <dgm:spPr>
        <a:blipFill rotWithShape="0">
          <a:blip xmlns:r="http://schemas.openxmlformats.org/officeDocument/2006/relationships" r:embed="rId1"/>
          <a:stretch>
            <a:fillRect/>
          </a:stretch>
        </a:blipFill>
      </dgm:spPr>
      <dgm:t>
        <a:bodyPr/>
        <a:lstStyle/>
        <a:p>
          <a:endParaRPr lang="zh-CN" altLang="en-US"/>
        </a:p>
      </dgm:t>
    </dgm:pt>
    <dgm:pt modelId="{C80367F7-0ED3-4515-A0DD-D83B7DB21756}" type="pres">
      <dgm:prSet presAssocID="{A719F86F-7BA5-4B8E-8E1C-D5466CAF5329}" presName="text_2" presStyleLbl="node1" presStyleIdx="1" presStyleCnt="4">
        <dgm:presLayoutVars>
          <dgm:bulletEnabled val="1"/>
        </dgm:presLayoutVars>
      </dgm:prSet>
      <dgm:spPr/>
      <dgm:t>
        <a:bodyPr/>
        <a:lstStyle/>
        <a:p>
          <a:endParaRPr lang="zh-CN" altLang="en-US"/>
        </a:p>
      </dgm:t>
    </dgm:pt>
    <dgm:pt modelId="{1BB80A0C-F0F6-45D0-87C6-6735B9452F9F}" type="pres">
      <dgm:prSet presAssocID="{A719F86F-7BA5-4B8E-8E1C-D5466CAF5329}" presName="accent_2" presStyleCnt="0"/>
      <dgm:spPr/>
    </dgm:pt>
    <dgm:pt modelId="{FACBD869-ADF4-4DF6-94ED-AF3316DEE18E}" type="pres">
      <dgm:prSet presAssocID="{A719F86F-7BA5-4B8E-8E1C-D5466CAF5329}" presName="accentRepeatNode" presStyleLbl="solidFgAcc1" presStyleIdx="1" presStyleCnt="4"/>
      <dgm:spPr>
        <a:blipFill rotWithShape="0">
          <a:blip xmlns:r="http://schemas.openxmlformats.org/officeDocument/2006/relationships" r:embed="rId2"/>
          <a:stretch>
            <a:fillRect/>
          </a:stretch>
        </a:blipFill>
      </dgm:spPr>
    </dgm:pt>
    <dgm:pt modelId="{056A7A5E-4C08-493B-8E44-157BEE129AE2}" type="pres">
      <dgm:prSet presAssocID="{98E4C982-B544-494C-A127-25FF725576C1}" presName="text_3" presStyleLbl="node1" presStyleIdx="2" presStyleCnt="4">
        <dgm:presLayoutVars>
          <dgm:bulletEnabled val="1"/>
        </dgm:presLayoutVars>
      </dgm:prSet>
      <dgm:spPr/>
      <dgm:t>
        <a:bodyPr/>
        <a:lstStyle/>
        <a:p>
          <a:endParaRPr lang="zh-CN" altLang="en-US"/>
        </a:p>
      </dgm:t>
    </dgm:pt>
    <dgm:pt modelId="{09E2BCA8-2281-4779-A2E9-F7DB828DF609}" type="pres">
      <dgm:prSet presAssocID="{98E4C982-B544-494C-A127-25FF725576C1}" presName="accent_3" presStyleCnt="0"/>
      <dgm:spPr/>
    </dgm:pt>
    <dgm:pt modelId="{465EB106-606F-42CE-8F93-EC1D5B0B0160}" type="pres">
      <dgm:prSet presAssocID="{98E4C982-B544-494C-A127-25FF725576C1}" presName="accentRepeatNode" presStyleLbl="solidFgAcc1" presStyleIdx="2" presStyleCnt="4"/>
      <dgm:spPr>
        <a:blipFill rotWithShape="0">
          <a:blip xmlns:r="http://schemas.openxmlformats.org/officeDocument/2006/relationships" r:embed="rId3"/>
          <a:stretch>
            <a:fillRect/>
          </a:stretch>
        </a:blipFill>
      </dgm:spPr>
      <dgm:t>
        <a:bodyPr/>
        <a:lstStyle/>
        <a:p>
          <a:endParaRPr lang="zh-CN" altLang="en-US"/>
        </a:p>
      </dgm:t>
    </dgm:pt>
    <dgm:pt modelId="{C196EC41-1DC6-40B3-B5E0-64F7A283C42A}" type="pres">
      <dgm:prSet presAssocID="{2DF437A9-4E92-45D9-A1DD-3D010496C694}" presName="text_4" presStyleLbl="node1" presStyleIdx="3" presStyleCnt="4">
        <dgm:presLayoutVars>
          <dgm:bulletEnabled val="1"/>
        </dgm:presLayoutVars>
      </dgm:prSet>
      <dgm:spPr/>
      <dgm:t>
        <a:bodyPr/>
        <a:lstStyle/>
        <a:p>
          <a:endParaRPr lang="zh-CN" altLang="en-US"/>
        </a:p>
      </dgm:t>
    </dgm:pt>
    <dgm:pt modelId="{D009E399-1950-4A21-A06D-16B7C928ABD2}" type="pres">
      <dgm:prSet presAssocID="{2DF437A9-4E92-45D9-A1DD-3D010496C694}" presName="accent_4" presStyleCnt="0"/>
      <dgm:spPr/>
    </dgm:pt>
    <dgm:pt modelId="{1FF9C8B5-7A68-477C-B9E5-368CF1F7A270}" type="pres">
      <dgm:prSet presAssocID="{2DF437A9-4E92-45D9-A1DD-3D010496C694}" presName="accentRepeatNode" presStyleLbl="solidFgAcc1" presStyleIdx="3" presStyleCnt="4"/>
      <dgm:spPr>
        <a:blipFill rotWithShape="0">
          <a:blip xmlns:r="http://schemas.openxmlformats.org/officeDocument/2006/relationships" r:embed="rId4"/>
          <a:stretch>
            <a:fillRect/>
          </a:stretch>
        </a:blipFill>
      </dgm:spPr>
      <dgm:t>
        <a:bodyPr/>
        <a:lstStyle/>
        <a:p>
          <a:endParaRPr lang="zh-CN" altLang="en-US"/>
        </a:p>
      </dgm:t>
    </dgm:pt>
  </dgm:ptLst>
  <dgm:cxnLst>
    <dgm:cxn modelId="{29CFBE3D-2EE7-4C03-935E-AD3097B6BDBE}" type="presOf" srcId="{3D538467-C2D3-46FD-8F95-D7E047318777}" destId="{DE825F1B-EDCD-4504-8484-641A05B4C8AE}" srcOrd="0" destOrd="0" presId="urn:microsoft.com/office/officeart/2008/layout/VerticalCurvedList"/>
    <dgm:cxn modelId="{290DE564-30DB-4D89-8924-DB55D0363716}" type="presOf" srcId="{0E02890E-A69B-4AD2-906B-755A577E9AB2}" destId="{7AE2BA31-F949-4CC2-9D04-DE39A8672EF1}" srcOrd="0" destOrd="0" presId="urn:microsoft.com/office/officeart/2008/layout/VerticalCurvedList"/>
    <dgm:cxn modelId="{403477FF-5685-460A-8BB2-75BBBDBFE70B}" srcId="{0E02890E-A69B-4AD2-906B-755A577E9AB2}" destId="{A719F86F-7BA5-4B8E-8E1C-D5466CAF5329}" srcOrd="1" destOrd="0" parTransId="{1932398C-E1DF-4CAE-A337-7039B7FF473F}" sibTransId="{447996FB-5BF0-474C-95E5-98D0CB31918C}"/>
    <dgm:cxn modelId="{176875E9-CF02-460E-9B6C-4ABCCBC32D36}" srcId="{0E02890E-A69B-4AD2-906B-755A577E9AB2}" destId="{98E4C982-B544-494C-A127-25FF725576C1}" srcOrd="2" destOrd="0" parTransId="{2841407F-2829-4157-9E4F-20C4DD724979}" sibTransId="{FFCFA586-0741-49F8-958A-8C4CF0C8BC0B}"/>
    <dgm:cxn modelId="{FBE1188C-EC9C-4E17-93C1-53783C4CC69E}" type="presOf" srcId="{199B9685-1485-4D20-89DD-64C284F0C76F}" destId="{565D4F25-24D8-45AD-B3B8-2551C58BD0D5}" srcOrd="0" destOrd="0" presId="urn:microsoft.com/office/officeart/2008/layout/VerticalCurvedList"/>
    <dgm:cxn modelId="{5AABF978-82D9-413B-A593-1E87C49DF1E5}" type="presOf" srcId="{A719F86F-7BA5-4B8E-8E1C-D5466CAF5329}" destId="{C80367F7-0ED3-4515-A0DD-D83B7DB21756}" srcOrd="0" destOrd="0" presId="urn:microsoft.com/office/officeart/2008/layout/VerticalCurvedList"/>
    <dgm:cxn modelId="{D63FF980-78C0-4944-895F-04B1A5B9CFE4}" srcId="{0E02890E-A69B-4AD2-906B-755A577E9AB2}" destId="{2DF437A9-4E92-45D9-A1DD-3D010496C694}" srcOrd="3" destOrd="0" parTransId="{AA5026FB-3A3F-4978-A6CD-6010705803C6}" sibTransId="{A1C4BEDB-B046-48C5-953B-E128BA27B5C8}"/>
    <dgm:cxn modelId="{CFC87CB5-BED9-4DE9-9A22-8396666745AD}" type="presOf" srcId="{98E4C982-B544-494C-A127-25FF725576C1}" destId="{056A7A5E-4C08-493B-8E44-157BEE129AE2}" srcOrd="0" destOrd="0" presId="urn:microsoft.com/office/officeart/2008/layout/VerticalCurvedList"/>
    <dgm:cxn modelId="{404A5E34-3D13-409B-B18A-A9FD92F49A7B}" type="presOf" srcId="{2DF437A9-4E92-45D9-A1DD-3D010496C694}" destId="{C196EC41-1DC6-40B3-B5E0-64F7A283C42A}" srcOrd="0" destOrd="0" presId="urn:microsoft.com/office/officeart/2008/layout/VerticalCurvedList"/>
    <dgm:cxn modelId="{CB4083FD-A6E0-4BC0-8AB8-2D3A0970DB62}" srcId="{0E02890E-A69B-4AD2-906B-755A577E9AB2}" destId="{199B9685-1485-4D20-89DD-64C284F0C76F}" srcOrd="0" destOrd="0" parTransId="{6E496966-A3D7-4DD3-955B-77C33CD9D3CF}" sibTransId="{3D538467-C2D3-46FD-8F95-D7E047318777}"/>
    <dgm:cxn modelId="{6A6DE491-A31F-476F-AAD5-072D25CDC243}" type="presParOf" srcId="{7AE2BA31-F949-4CC2-9D04-DE39A8672EF1}" destId="{3EC00712-A463-41CA-822A-9459E2DEEF1B}" srcOrd="0" destOrd="0" presId="urn:microsoft.com/office/officeart/2008/layout/VerticalCurvedList"/>
    <dgm:cxn modelId="{94964A9C-44A8-405A-983F-0A0D90DA3C20}" type="presParOf" srcId="{3EC00712-A463-41CA-822A-9459E2DEEF1B}" destId="{749EB052-5151-45E5-AAFE-42C6BEB3B3CD}" srcOrd="0" destOrd="0" presId="urn:microsoft.com/office/officeart/2008/layout/VerticalCurvedList"/>
    <dgm:cxn modelId="{6D2F6C28-9D10-44CB-919C-BC5FDD7321C1}" type="presParOf" srcId="{749EB052-5151-45E5-AAFE-42C6BEB3B3CD}" destId="{E694143D-EEC3-4831-8E09-961A30DA0945}" srcOrd="0" destOrd="0" presId="urn:microsoft.com/office/officeart/2008/layout/VerticalCurvedList"/>
    <dgm:cxn modelId="{E18A8108-5E69-4EE5-8BCB-37708794D3DB}" type="presParOf" srcId="{749EB052-5151-45E5-AAFE-42C6BEB3B3CD}" destId="{DE825F1B-EDCD-4504-8484-641A05B4C8AE}" srcOrd="1" destOrd="0" presId="urn:microsoft.com/office/officeart/2008/layout/VerticalCurvedList"/>
    <dgm:cxn modelId="{1D306FE1-506C-4DD3-BE48-E5A296B78C4C}" type="presParOf" srcId="{749EB052-5151-45E5-AAFE-42C6BEB3B3CD}" destId="{876C6C1A-D89A-4528-8FC4-B33DEE673E6E}" srcOrd="2" destOrd="0" presId="urn:microsoft.com/office/officeart/2008/layout/VerticalCurvedList"/>
    <dgm:cxn modelId="{AD448B9D-3071-412C-A759-FF87682D784B}" type="presParOf" srcId="{749EB052-5151-45E5-AAFE-42C6BEB3B3CD}" destId="{A47A9829-5D2B-45C1-A013-FC353EE59884}" srcOrd="3" destOrd="0" presId="urn:microsoft.com/office/officeart/2008/layout/VerticalCurvedList"/>
    <dgm:cxn modelId="{67C8E953-20B6-46A4-8CBF-92407FEA6DD0}" type="presParOf" srcId="{3EC00712-A463-41CA-822A-9459E2DEEF1B}" destId="{565D4F25-24D8-45AD-B3B8-2551C58BD0D5}" srcOrd="1" destOrd="0" presId="urn:microsoft.com/office/officeart/2008/layout/VerticalCurvedList"/>
    <dgm:cxn modelId="{BBCEB5B2-4D4C-4005-BD2D-15F22CD0EDDC}" type="presParOf" srcId="{3EC00712-A463-41CA-822A-9459E2DEEF1B}" destId="{957EDE7A-E6C0-4D0E-A965-2C821A44DEC2}" srcOrd="2" destOrd="0" presId="urn:microsoft.com/office/officeart/2008/layout/VerticalCurvedList"/>
    <dgm:cxn modelId="{2EFA23BA-95DD-468A-B351-C816A4782952}" type="presParOf" srcId="{957EDE7A-E6C0-4D0E-A965-2C821A44DEC2}" destId="{6A31C68B-62F6-418B-9F02-41B655DDD345}" srcOrd="0" destOrd="0" presId="urn:microsoft.com/office/officeart/2008/layout/VerticalCurvedList"/>
    <dgm:cxn modelId="{D630E4D8-A140-4D0A-9557-A4D80A97CC93}" type="presParOf" srcId="{3EC00712-A463-41CA-822A-9459E2DEEF1B}" destId="{C80367F7-0ED3-4515-A0DD-D83B7DB21756}" srcOrd="3" destOrd="0" presId="urn:microsoft.com/office/officeart/2008/layout/VerticalCurvedList"/>
    <dgm:cxn modelId="{E11D5AD2-7342-4E82-BF45-6BD293F8937A}" type="presParOf" srcId="{3EC00712-A463-41CA-822A-9459E2DEEF1B}" destId="{1BB80A0C-F0F6-45D0-87C6-6735B9452F9F}" srcOrd="4" destOrd="0" presId="urn:microsoft.com/office/officeart/2008/layout/VerticalCurvedList"/>
    <dgm:cxn modelId="{9C582BD7-9532-4A49-A9E7-84D86C645C21}" type="presParOf" srcId="{1BB80A0C-F0F6-45D0-87C6-6735B9452F9F}" destId="{FACBD869-ADF4-4DF6-94ED-AF3316DEE18E}" srcOrd="0" destOrd="0" presId="urn:microsoft.com/office/officeart/2008/layout/VerticalCurvedList"/>
    <dgm:cxn modelId="{4BCBB374-8F72-4A74-827D-4A5156C795B1}" type="presParOf" srcId="{3EC00712-A463-41CA-822A-9459E2DEEF1B}" destId="{056A7A5E-4C08-493B-8E44-157BEE129AE2}" srcOrd="5" destOrd="0" presId="urn:microsoft.com/office/officeart/2008/layout/VerticalCurvedList"/>
    <dgm:cxn modelId="{DFFE0E19-F548-4B11-8BD3-F795FEBCEA64}" type="presParOf" srcId="{3EC00712-A463-41CA-822A-9459E2DEEF1B}" destId="{09E2BCA8-2281-4779-A2E9-F7DB828DF609}" srcOrd="6" destOrd="0" presId="urn:microsoft.com/office/officeart/2008/layout/VerticalCurvedList"/>
    <dgm:cxn modelId="{ECE8B614-245E-43DF-B6A2-C5FAA6B92BD4}" type="presParOf" srcId="{09E2BCA8-2281-4779-A2E9-F7DB828DF609}" destId="{465EB106-606F-42CE-8F93-EC1D5B0B0160}" srcOrd="0" destOrd="0" presId="urn:microsoft.com/office/officeart/2008/layout/VerticalCurvedList"/>
    <dgm:cxn modelId="{3E66EE3C-6D7F-4B38-80B5-DDA74C01E336}" type="presParOf" srcId="{3EC00712-A463-41CA-822A-9459E2DEEF1B}" destId="{C196EC41-1DC6-40B3-B5E0-64F7A283C42A}" srcOrd="7" destOrd="0" presId="urn:microsoft.com/office/officeart/2008/layout/VerticalCurvedList"/>
    <dgm:cxn modelId="{5C7C17F9-08A2-4070-B1DC-1FB13CD74DDC}" type="presParOf" srcId="{3EC00712-A463-41CA-822A-9459E2DEEF1B}" destId="{D009E399-1950-4A21-A06D-16B7C928ABD2}" srcOrd="8" destOrd="0" presId="urn:microsoft.com/office/officeart/2008/layout/VerticalCurvedList"/>
    <dgm:cxn modelId="{820A34A0-0564-4F30-88EE-643FBA9AD1AE}" type="presParOf" srcId="{D009E399-1950-4A21-A06D-16B7C928ABD2}" destId="{1FF9C8B5-7A68-477C-B9E5-368CF1F7A270}" srcOrd="0" destOrd="0" presId="urn:microsoft.com/office/officeart/2008/layout/VerticalCurved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918843" cy="3579841"/>
        <a:chOff x="0" y="0"/>
        <a:chExt cx="8918843" cy="3579841"/>
      </a:xfrm>
    </dsp:grpSpPr>
    <dsp:sp modelId="{3180F6F3-C498-44EE-A2F3-C9B2BBF0BA31}">
      <dsp:nvSpPr>
        <dsp:cNvPr id="3" name="圆角矩形 2"/>
        <dsp:cNvSpPr/>
      </dsp:nvSpPr>
      <dsp:spPr bwMode="white">
        <a:xfrm>
          <a:off x="0" y="0"/>
          <a:ext cx="7135074" cy="787565"/>
        </a:xfrm>
        <a:prstGeom prst="roundRect">
          <a:avLst>
            <a:gd name="adj" fmla="val 10000"/>
          </a:avLst>
        </a:prstGeom>
        <a:solidFill>
          <a:schemeClr val="accent4">
            <a:lumMod val="40000"/>
            <a:lumOff val="60000"/>
          </a:schemeClr>
        </a:solidFill>
      </dsp:spPr>
      <dsp:style>
        <a:lnRef idx="2">
          <a:schemeClr val="lt1"/>
        </a:lnRef>
        <a:fillRef idx="1">
          <a:schemeClr val="accent1"/>
        </a:fillRef>
        <a:effectRef idx="0">
          <a:scrgbClr r="0" g="0" b="0"/>
        </a:effectRef>
        <a:fontRef idx="minor">
          <a:schemeClr val="lt1"/>
        </a:fontRef>
      </dsp:style>
      <dsp:txBody>
        <a:bodyPr lIns="68580" tIns="68580" rIns="68580" bIns="6858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ts val="1680"/>
            </a:lnSpc>
            <a:spcBef>
              <a:spcPct val="0"/>
            </a:spcBef>
            <a:spcAft>
              <a:spcPct val="35000"/>
            </a:spcAft>
          </a:pPr>
          <a:r>
            <a:rPr lang="zh-CN" altLang="en-US" sz="1800" b="1" cap="none" spc="0" dirty="0" smtClean="0">
              <a:ln w="0"/>
              <a:solidFill>
                <a:schemeClr val="accent1">
                  <a:lumMod val="75000"/>
                </a:schemeClr>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一、我国纺织服装行业发展情况及近期国际形势</a:t>
          </a:r>
          <a:endParaRPr lang="en-US" altLang="zh-CN" sz="1800" b="1" cap="none" spc="0" dirty="0" smtClean="0">
            <a:ln w="0"/>
            <a:solidFill>
              <a:schemeClr val="accent1">
                <a:lumMod val="75000"/>
              </a:schemeClr>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dsp:txBody>
      <dsp:txXfrm>
        <a:off x="0" y="0"/>
        <a:ext cx="7135074" cy="787565"/>
      </dsp:txXfrm>
    </dsp:sp>
    <dsp:sp modelId="{BBFA0268-D99B-42C2-AF01-DBAF5293B731}">
      <dsp:nvSpPr>
        <dsp:cNvPr id="4" name="圆角矩形 3"/>
        <dsp:cNvSpPr/>
      </dsp:nvSpPr>
      <dsp:spPr bwMode="white">
        <a:xfrm>
          <a:off x="597562" y="930759"/>
          <a:ext cx="7135074" cy="787565"/>
        </a:xfrm>
        <a:prstGeom prst="roundRect">
          <a:avLst>
            <a:gd name="adj" fmla="val 10000"/>
          </a:avLst>
        </a:prstGeom>
        <a:solidFill>
          <a:schemeClr val="accent6">
            <a:lumMod val="60000"/>
            <a:lumOff val="40000"/>
          </a:schemeClr>
        </a:solidFill>
      </dsp:spPr>
      <dsp:style>
        <a:lnRef idx="2">
          <a:schemeClr val="lt1"/>
        </a:lnRef>
        <a:fillRef idx="1">
          <a:schemeClr val="accent1"/>
        </a:fillRef>
        <a:effectRef idx="0">
          <a:scrgbClr r="0" g="0" b="0"/>
        </a:effectRef>
        <a:fontRef idx="minor">
          <a:schemeClr val="lt1"/>
        </a:fontRef>
      </dsp:style>
      <dsp:txBody>
        <a:bodyPr lIns="68580" tIns="68580" rIns="68580" bIns="6858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ts val="1680"/>
            </a:lnSpc>
            <a:spcBef>
              <a:spcPct val="0"/>
            </a:spcBef>
            <a:spcAft>
              <a:spcPct val="35000"/>
            </a:spcAft>
          </a:pPr>
          <a:r>
            <a:rPr lang="zh-CN" altLang="en-US" sz="1800" b="1" cap="none" spc="0" dirty="0" smtClean="0">
              <a:ln w="0"/>
              <a:solidFill>
                <a:schemeClr val="accent1">
                  <a:lumMod val="75000"/>
                </a:schemeClr>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二、我国与</a:t>
          </a:r>
          <a:r>
            <a:rPr lang="en-US" altLang="zh-CN" sz="1800" b="1" cap="none" spc="0" dirty="0" smtClean="0">
              <a:ln w="0"/>
              <a:solidFill>
                <a:schemeClr val="accent1">
                  <a:lumMod val="75000"/>
                </a:schemeClr>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RCEP</a:t>
          </a:r>
          <a:r>
            <a:rPr lang="zh-CN" altLang="en-US" sz="1800" b="1" cap="none" spc="0" dirty="0" smtClean="0">
              <a:ln w="0"/>
              <a:solidFill>
                <a:schemeClr val="accent1">
                  <a:lumMod val="75000"/>
                </a:schemeClr>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区域纺织服装贸易与投资情况</a:t>
          </a:r>
          <a:endParaRPr lang="zh-CN" altLang="en-US" sz="1800" b="1" cap="none" spc="0" dirty="0">
            <a:ln w="0"/>
            <a:solidFill>
              <a:schemeClr val="accent1">
                <a:lumMod val="75000"/>
              </a:schemeClr>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dsp:txBody>
      <dsp:txXfrm>
        <a:off x="597562" y="930759"/>
        <a:ext cx="7135074" cy="787565"/>
      </dsp:txXfrm>
    </dsp:sp>
    <dsp:sp modelId="{93A5940C-75C3-489C-BB63-736B2C5C2450}">
      <dsp:nvSpPr>
        <dsp:cNvPr id="5" name="圆角矩形 4"/>
        <dsp:cNvSpPr/>
      </dsp:nvSpPr>
      <dsp:spPr bwMode="white">
        <a:xfrm>
          <a:off x="1186206" y="1861517"/>
          <a:ext cx="7135074" cy="787565"/>
        </a:xfrm>
        <a:prstGeom prst="roundRect">
          <a:avLst>
            <a:gd name="adj" fmla="val 10000"/>
          </a:avLst>
        </a:prstGeom>
        <a:solidFill>
          <a:schemeClr val="accent1">
            <a:lumMod val="60000"/>
            <a:lumOff val="40000"/>
          </a:schemeClr>
        </a:solidFill>
      </dsp:spPr>
      <dsp:style>
        <a:lnRef idx="2">
          <a:schemeClr val="lt1"/>
        </a:lnRef>
        <a:fillRef idx="1">
          <a:schemeClr val="accent1"/>
        </a:fillRef>
        <a:effectRef idx="0">
          <a:scrgbClr r="0" g="0" b="0"/>
        </a:effectRef>
        <a:fontRef idx="minor">
          <a:schemeClr val="lt1"/>
        </a:fontRef>
      </dsp:style>
      <dsp:txBody>
        <a:bodyPr lIns="68580" tIns="68580" rIns="68580" bIns="6858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ts val="1680"/>
            </a:lnSpc>
            <a:spcBef>
              <a:spcPct val="0"/>
            </a:spcBef>
            <a:spcAft>
              <a:spcPct val="35000"/>
            </a:spcAft>
          </a:pPr>
          <a:r>
            <a:rPr lang="zh-CN" altLang="en-US" sz="1800" b="1" cap="none" spc="0" dirty="0" smtClean="0">
              <a:ln w="0"/>
              <a:solidFill>
                <a:schemeClr val="accent1">
                  <a:lumMod val="75000"/>
                </a:schemeClr>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a:t>
          </a:r>
          <a:r>
            <a:rPr lang="en-US" altLang="zh-CN" sz="1800" b="1" cap="none" spc="0" dirty="0" smtClean="0">
              <a:ln w="0"/>
              <a:solidFill>
                <a:schemeClr val="accent1">
                  <a:lumMod val="75000"/>
                </a:schemeClr>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RCEP</a:t>
          </a:r>
          <a:r>
            <a:rPr lang="zh-CN" altLang="en-US" sz="1800" b="1" cap="none" spc="0" dirty="0" smtClean="0">
              <a:ln w="0"/>
              <a:solidFill>
                <a:schemeClr val="accent1">
                  <a:lumMod val="75000"/>
                </a:schemeClr>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给我国纺织服装行业带来的机遇</a:t>
          </a:r>
          <a:endParaRPr lang="en-US" altLang="zh-CN" sz="1800" b="1" cap="none" spc="0" dirty="0" smtClean="0">
            <a:ln w="0"/>
            <a:solidFill>
              <a:schemeClr val="accent1">
                <a:lumMod val="75000"/>
              </a:schemeClr>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dsp:txBody>
      <dsp:txXfrm>
        <a:off x="1186206" y="1861517"/>
        <a:ext cx="7135074" cy="787565"/>
      </dsp:txXfrm>
    </dsp:sp>
    <dsp:sp modelId="{59BCC3CF-D68F-4181-B94F-9CD8FCDBA782}">
      <dsp:nvSpPr>
        <dsp:cNvPr id="6" name="圆角矩形 5"/>
        <dsp:cNvSpPr/>
      </dsp:nvSpPr>
      <dsp:spPr bwMode="white">
        <a:xfrm>
          <a:off x="1783769" y="2792276"/>
          <a:ext cx="7135074" cy="787565"/>
        </a:xfrm>
        <a:prstGeom prst="roundRect">
          <a:avLst>
            <a:gd name="adj" fmla="val 10000"/>
          </a:avLst>
        </a:prstGeom>
        <a:solidFill>
          <a:srgbClr val="9DCFCB"/>
        </a:solidFill>
      </dsp:spPr>
      <dsp:style>
        <a:lnRef idx="2">
          <a:schemeClr val="lt1"/>
        </a:lnRef>
        <a:fillRef idx="1">
          <a:schemeClr val="accent1"/>
        </a:fillRef>
        <a:effectRef idx="0">
          <a:scrgbClr r="0" g="0" b="0"/>
        </a:effectRef>
        <a:fontRef idx="minor">
          <a:schemeClr val="lt1"/>
        </a:fontRef>
      </dsp:style>
      <dsp:txBody>
        <a:bodyPr lIns="68580" tIns="68580" rIns="68580" bIns="6858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ts val="1680"/>
            </a:lnSpc>
            <a:spcBef>
              <a:spcPct val="0"/>
            </a:spcBef>
            <a:spcAft>
              <a:spcPct val="35000"/>
            </a:spcAft>
          </a:pPr>
          <a:r>
            <a:rPr lang="zh-CN" altLang="en-US" sz="1800" b="1" cap="none" spc="0" dirty="0" smtClean="0">
              <a:ln w="0"/>
              <a:solidFill>
                <a:schemeClr val="accent1">
                  <a:lumMod val="75000"/>
                </a:schemeClr>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四、应对建议和一些思考</a:t>
          </a:r>
          <a:endParaRPr lang="en-US" altLang="zh-CN" sz="1800" b="1" cap="none" spc="0" dirty="0" smtClean="0">
            <a:ln w="0"/>
            <a:solidFill>
              <a:schemeClr val="accent1">
                <a:lumMod val="75000"/>
              </a:schemeClr>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dsp:txBody>
      <dsp:txXfrm>
        <a:off x="1783769" y="2792276"/>
        <a:ext cx="7135074" cy="787565"/>
      </dsp:txXfrm>
    </dsp:sp>
    <dsp:sp modelId="{0C1CC2C2-63BD-44F7-B9F7-6866A8322FFB}">
      <dsp:nvSpPr>
        <dsp:cNvPr id="7" name="下箭头 6"/>
        <dsp:cNvSpPr/>
      </dsp:nvSpPr>
      <dsp:spPr bwMode="white">
        <a:xfrm>
          <a:off x="6623157" y="603203"/>
          <a:ext cx="511917" cy="511917"/>
        </a:xfrm>
        <a:prstGeom prst="downArrow">
          <a:avLst>
            <a:gd name="adj1" fmla="val 55000"/>
            <a:gd name="adj2" fmla="val 45000"/>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ts val="1680"/>
            </a:lnSpc>
            <a:spcBef>
              <a:spcPct val="0"/>
            </a:spcBef>
            <a:spcAft>
              <a:spcPct val="35000"/>
            </a:spcAft>
          </a:pPr>
          <a:endParaRPr lang="zh-CN" altLang="en-US" sz="1800" b="0" cap="none" spc="0">
            <a:ln w="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dsp:txBody>
      <dsp:txXfrm>
        <a:off x="6623157" y="603203"/>
        <a:ext cx="511917" cy="511917"/>
      </dsp:txXfrm>
    </dsp:sp>
    <dsp:sp modelId="{026D58D1-8B7D-4839-8D61-90E43C7B227F}">
      <dsp:nvSpPr>
        <dsp:cNvPr id="8" name="下箭头 7"/>
        <dsp:cNvSpPr/>
      </dsp:nvSpPr>
      <dsp:spPr bwMode="white">
        <a:xfrm>
          <a:off x="7220720" y="1533962"/>
          <a:ext cx="511917" cy="511917"/>
        </a:xfrm>
        <a:prstGeom prst="downArrow">
          <a:avLst>
            <a:gd name="adj1" fmla="val 55000"/>
            <a:gd name="adj2" fmla="val 45000"/>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ts val="1680"/>
            </a:lnSpc>
            <a:spcBef>
              <a:spcPct val="0"/>
            </a:spcBef>
            <a:spcAft>
              <a:spcPct val="35000"/>
            </a:spcAft>
          </a:pPr>
          <a:endParaRPr lang="zh-CN" altLang="en-US" sz="1800" b="0" cap="none" spc="0">
            <a:ln w="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dsp:txBody>
      <dsp:txXfrm>
        <a:off x="7220720" y="1533962"/>
        <a:ext cx="511917" cy="511917"/>
      </dsp:txXfrm>
    </dsp:sp>
    <dsp:sp modelId="{15987BDE-721F-4BB1-B539-0DAC5CFC80D5}">
      <dsp:nvSpPr>
        <dsp:cNvPr id="9" name="下箭头 8"/>
        <dsp:cNvSpPr/>
      </dsp:nvSpPr>
      <dsp:spPr bwMode="white">
        <a:xfrm>
          <a:off x="7809363" y="2464721"/>
          <a:ext cx="511917" cy="511917"/>
        </a:xfrm>
        <a:prstGeom prst="downArrow">
          <a:avLst>
            <a:gd name="adj1" fmla="val 55000"/>
            <a:gd name="adj2" fmla="val 45000"/>
          </a:avLst>
        </a:prstGeom>
      </dsp:spPr>
      <dsp:style>
        <a:lnRef idx="2">
          <a:schemeClr val="accent1">
            <a:alpha val="90000"/>
            <a:tint val="40000"/>
          </a:schemeClr>
        </a:lnRef>
        <a:fillRef idx="1">
          <a:schemeClr val="accent1">
            <a:alpha val="90000"/>
            <a:tint val="40000"/>
          </a:schemeClr>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ts val="1680"/>
            </a:lnSpc>
            <a:spcBef>
              <a:spcPct val="0"/>
            </a:spcBef>
            <a:spcAft>
              <a:spcPct val="35000"/>
            </a:spcAft>
          </a:pPr>
          <a:endParaRPr lang="zh-CN" altLang="en-US" sz="1800" b="0" cap="none" spc="0">
            <a:ln w="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dsp:txBody>
      <dsp:txXfrm>
        <a:off x="7809363" y="2464721"/>
        <a:ext cx="511917" cy="511917"/>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type="chevron" r:blip="" rot="180">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type="chevron" r:blip="" rot="180">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srcNode" val="srcNode"/>
            <dgm:param type="dstNode" val="dstNode"/>
            <dgm:param type="endSty" val="noArr"/>
            <dgm:param type="connRout" val="curve"/>
            <dgm:param type="begPts" val="ctr"/>
            <dgm:param type="endPts" val="ct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parTxRTLAlign" val="l"/>
                <dgm:param type="shpTxLTRAlignCh" val="l"/>
                <dgm:param type="shpTxRTLAlignCh" val="l"/>
              </dgm:alg>
            </dgm:if>
            <dgm:else name="Name2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parTxRTLAlign" val="l"/>
                <dgm:param type="shpTxLTRAlignCh" val="l"/>
                <dgm:param type="shpTxRTLAlignCh" val="l"/>
              </dgm:alg>
            </dgm:if>
            <dgm:else name="Name3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parTxRTLAlign" val="l"/>
                <dgm:param type="shpTxLTRAlignCh" val="l"/>
                <dgm:param type="shpTxRTLAlignCh" val="l"/>
              </dgm:alg>
            </dgm:if>
            <dgm:else name="Name3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parTxRTLAlign" val="l"/>
                <dgm:param type="shpTxLTRAlignCh" val="l"/>
                <dgm:param type="shpTxRTLAlignCh" val="l"/>
              </dgm:alg>
            </dgm:if>
            <dgm:else name="Name4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parTxRTLAlign" val="l"/>
                <dgm:param type="shpTxLTRAlignCh" val="l"/>
                <dgm:param type="shpTxRTLAlignCh" val="l"/>
              </dgm:alg>
            </dgm:if>
            <dgm:else name="Name4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parTxRTLAlign" val="l"/>
                <dgm:param type="shpTxLTRAlignCh" val="l"/>
                <dgm:param type="shpTxRTLAlignCh" val="l"/>
              </dgm:alg>
            </dgm:if>
            <dgm:else name="Name5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parTxRTLAlign" val="l"/>
                <dgm:param type="shpTxLTRAlignCh" val="l"/>
                <dgm:param type="shpTxRTLAlignCh" val="l"/>
              </dgm:alg>
            </dgm:if>
            <dgm:else name="Name5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rawings/drawing1.xml><?xml version="1.0" encoding="utf-8"?>
<c:userShapes xmlns:c="http://schemas.openxmlformats.org/drawingml/2006/chart">
  <cdr:relSizeAnchor xmlns:cdr="http://schemas.openxmlformats.org/drawingml/2006/chartDrawing">
    <cdr:from>
      <cdr:x>0.12667</cdr:x>
      <cdr:y>0.07724</cdr:y>
    </cdr:from>
    <cdr:to>
      <cdr:x>0.89758</cdr:x>
      <cdr:y>0.21669</cdr:y>
    </cdr:to>
    <cdr:sp>
      <cdr:nvSpPr>
        <cdr:cNvPr id="2" name="矩形 1"/>
        <cdr:cNvSpPr/>
      </cdr:nvSpPr>
      <cdr:spPr xmlns:a="http://schemas.openxmlformats.org/drawingml/2006/main">
        <a:xfrm xmlns:a="http://schemas.openxmlformats.org/drawingml/2006/main">
          <a:off x="579120" y="162849"/>
          <a:ext cx="3524597" cy="294005"/>
        </a:xfrm>
        <a:prstGeom xmlns:a="http://schemas.openxmlformats.org/drawingml/2006/main" prst="rect">
          <a:avLst/>
        </a:prstGeom>
      </cdr:spPr>
      <cdr:txBody xmlns:a="http://schemas.openxmlformats.org/drawingml/2006/main">
        <a:bodyPr vertOverflow="clip" vert="horz" wrap="square" lIns="45720" tIns="45720" rIns="45720" bIns="45720" rtlCol="0" anchor="t" anchorCtr="0">
          <a:normAutofit/>
        </a:bodyPr>
        <a:lstStyle/>
        <a:p>
          <a:endParaRPr lang="zh-CN" altLang="en-US" sz="1100" dirty="0"/>
        </a:p>
      </cdr:txBody>
    </cdr:sp>
  </cdr:relSizeAnchor>
  <cdr:relSizeAnchor xmlns:cdr="http://schemas.openxmlformats.org/drawingml/2006/chartDrawing">
    <cdr:from>
      <cdr:x>0.12788</cdr:x>
      <cdr:y>0.03269</cdr:y>
    </cdr:from>
    <cdr:to>
      <cdr:x>0.88303</cdr:x>
      <cdr:y>0.16938</cdr:y>
    </cdr:to>
    <cdr:sp>
      <cdr:nvSpPr>
        <cdr:cNvPr id="3" name="矩形 2"/>
        <cdr:cNvSpPr/>
      </cdr:nvSpPr>
      <cdr:spPr xmlns:a="http://schemas.openxmlformats.org/drawingml/2006/main">
        <a:xfrm xmlns:a="http://schemas.openxmlformats.org/drawingml/2006/main">
          <a:off x="584662" y="68927"/>
          <a:ext cx="3452553" cy="288175"/>
        </a:xfrm>
        <a:prstGeom xmlns:a="http://schemas.openxmlformats.org/drawingml/2006/main" prst="rect">
          <a:avLst/>
        </a:prstGeom>
      </cdr:spPr>
      <cdr:txBody xmlns:a="http://schemas.openxmlformats.org/drawingml/2006/main">
        <a:bodyPr vertOverflow="clip" vert="horz" wrap="square" lIns="45720" tIns="45720" rIns="45720" bIns="45720" rtlCol="0" anchor="t" anchorCtr="0">
          <a:normAutofit/>
        </a:bodyPr>
        <a:lstStyle/>
        <a:p>
          <a:pPr algn="ctr"/>
          <a:r>
            <a:rPr lang="zh-CN" altLang="en-US" sz="1400" b="1" dirty="0" smtClean="0">
              <a:solidFill>
                <a:srgbClr val="C00000"/>
              </a:solidFill>
              <a:latin typeface="微软雅黑" panose="020B0503020204020204" pitchFamily="34" charset="-122"/>
              <a:ea typeface="微软雅黑" panose="020B0503020204020204" pitchFamily="34" charset="-122"/>
            </a:rPr>
            <a:t>一季度增势平稳，</a:t>
          </a:r>
          <a:r>
            <a:rPr lang="en-US" altLang="zh-CN" sz="1400" b="1" dirty="0" smtClean="0">
              <a:solidFill>
                <a:srgbClr val="C00000"/>
              </a:solidFill>
              <a:latin typeface="微软雅黑" panose="020B0503020204020204" pitchFamily="34" charset="-122"/>
              <a:ea typeface="微软雅黑" panose="020B0503020204020204" pitchFamily="34" charset="-122"/>
            </a:rPr>
            <a:t>4</a:t>
          </a:r>
          <a:r>
            <a:rPr lang="zh-CN" altLang="en-US" sz="1400" b="1" dirty="0" smtClean="0">
              <a:solidFill>
                <a:srgbClr val="C00000"/>
              </a:solidFill>
              <a:latin typeface="微软雅黑" panose="020B0503020204020204" pitchFamily="34" charset="-122"/>
              <a:ea typeface="微软雅黑" panose="020B0503020204020204" pitchFamily="34" charset="-122"/>
            </a:rPr>
            <a:t>月当月明显放缓</a:t>
          </a:r>
          <a:endParaRPr lang="zh-CN" altLang="en-US" sz="1400" b="1" dirty="0">
            <a:solidFill>
              <a:srgbClr val="C00000"/>
            </a:solidFill>
            <a:latin typeface="微软雅黑" panose="020B0503020204020204" pitchFamily="34" charset="-122"/>
            <a:ea typeface="微软雅黑" panose="020B0503020204020204" pitchFamily="34" charset="-122"/>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0.13899</cdr:x>
      <cdr:y>0.04684</cdr:y>
    </cdr:from>
    <cdr:to>
      <cdr:x>0.89414</cdr:x>
      <cdr:y>0.17013</cdr:y>
    </cdr:to>
    <cdr:sp>
      <cdr:nvSpPr>
        <cdr:cNvPr id="2" name="矩形 1"/>
        <cdr:cNvSpPr/>
      </cdr:nvSpPr>
      <cdr:spPr xmlns:a="http://schemas.openxmlformats.org/drawingml/2006/main">
        <a:xfrm xmlns:a="http://schemas.openxmlformats.org/drawingml/2006/main">
          <a:off x="635462" y="137120"/>
          <a:ext cx="3452553" cy="360894"/>
        </a:xfrm>
        <a:prstGeom xmlns:a="http://schemas.openxmlformats.org/drawingml/2006/main" prst="rect">
          <a:avLst/>
        </a:prstGeom>
      </cdr:spPr>
      <cdr:txBody xmlns:a="http://schemas.openxmlformats.org/drawingml/2006/main">
        <a:bodyPr vert="horz" wrap="square" lIns="45720" tIns="45720" rIns="45720" bIns="45720" rtlCol="0" anchor="t" anchorCtr="0">
          <a:norm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zh-CN" altLang="en-US" sz="1400" b="1" dirty="0" smtClean="0">
              <a:solidFill>
                <a:srgbClr val="C00000"/>
              </a:solidFill>
              <a:latin typeface="微软雅黑" panose="020B0503020204020204" pitchFamily="34" charset="-122"/>
              <a:ea typeface="微软雅黑" panose="020B0503020204020204" pitchFamily="34" charset="-122"/>
            </a:rPr>
            <a:t>东盟再次成为中国第一大市场</a:t>
          </a:r>
          <a:endParaRPr lang="zh-CN" altLang="en-US" sz="1400" b="1" dirty="0">
            <a:solidFill>
              <a:srgbClr val="C00000"/>
            </a:solidFill>
            <a:latin typeface="微软雅黑" panose="020B0503020204020204" pitchFamily="34" charset="-122"/>
            <a:ea typeface="微软雅黑" panose="020B0503020204020204" pitchFamily="34" charset="-122"/>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B1C94F-6976-46B2-BD69-CC28D488B46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3932AF-B0AA-4C27-8F07-3C609BECE18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9AE63C4-FAB9-463A-B15E-DA2AFD3B1DB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9AE63C4-FAB9-463A-B15E-DA2AFD3B1DB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9AE63C4-FAB9-463A-B15E-DA2AFD3B1DB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9AE63C4-FAB9-463A-B15E-DA2AFD3B1DB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9AE63C4-FAB9-463A-B15E-DA2AFD3B1DB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9AE63C4-FAB9-463A-B15E-DA2AFD3B1DB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9AE63C4-FAB9-463A-B15E-DA2AFD3B1DB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9AE63C4-FAB9-463A-B15E-DA2AFD3B1DB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9AE63C4-FAB9-463A-B15E-DA2AFD3B1DB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9AE63C4-FAB9-463A-B15E-DA2AFD3B1DB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9AE63C4-FAB9-463A-B15E-DA2AFD3B1DB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9AE63C4-FAB9-463A-B15E-DA2AFD3B1DB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3398"/>
            <a:ext cx="6858000" cy="1790700"/>
          </a:xfrm>
        </p:spPr>
        <p:txBody>
          <a:bodyPr anchor="b">
            <a:normAutofit/>
          </a:bodyPr>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A549-1539-48AC-A1FF-357505812E3D}"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9A5D1A7-92C8-4300-8669-EC6141983964}"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A549-1539-48AC-A1FF-357505812E3D}"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9A5D1A7-92C8-4300-8669-EC614198396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0272"/>
            <a:ext cx="1971675" cy="4358879"/>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2" y="270273"/>
            <a:ext cx="5800725" cy="435887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Date Placeholder 3"/>
          <p:cNvSpPr>
            <a:spLocks noGrp="1"/>
          </p:cNvSpPr>
          <p:nvPr>
            <p:ph type="dt" sz="half" idx="10"/>
          </p:nvPr>
        </p:nvSpPr>
        <p:spPr/>
        <p:txBody>
          <a:bodyPr/>
          <a:lstStyle/>
          <a:p>
            <a:fld id="{16E5A549-1539-48AC-A1FF-357505812E3D}"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9A5D1A7-92C8-4300-8669-EC6141983964}"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3398"/>
            <a:ext cx="6858000" cy="1790700"/>
          </a:xfrm>
        </p:spPr>
        <p:txBody>
          <a:bodyPr anchor="b">
            <a:normAutofit/>
          </a:bodyPr>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A549-1539-48AC-A1FF-357505812E3D}"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9A5D1A7-92C8-4300-8669-EC6141983964}"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A549-1539-48AC-A1FF-357505812E3D}"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9A5D1A7-92C8-4300-8669-EC614198396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7" y="1284317"/>
            <a:ext cx="7886700" cy="2138406"/>
          </a:xfrm>
        </p:spPr>
        <p:txBody>
          <a:bodyPr anchor="b">
            <a:normAutofit/>
          </a:bodyPr>
          <a:lstStyle>
            <a:lvl1pPr>
              <a:defRPr sz="4500" b="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7" y="3414475"/>
            <a:ext cx="7886700" cy="1125140"/>
          </a:xfrm>
        </p:spPr>
        <p:txBody>
          <a:bodyPr anchor="t">
            <a:normAutofit/>
          </a:bodyPr>
          <a:lstStyle>
            <a:lvl1pPr marL="0" indent="0">
              <a:buNone/>
              <a:defRPr sz="1800">
                <a:solidFill>
                  <a:schemeClr val="tx1">
                    <a:lumMod val="75000"/>
                    <a:lumOff val="25000"/>
                  </a:schemeClr>
                </a:solidFill>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fld id="{16E5A549-1539-48AC-A1FF-357505812E3D}"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9A5D1A7-92C8-4300-8669-EC614198396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33845" y="1371601"/>
            <a:ext cx="3886200" cy="326350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p:nvPr>
        </p:nvSpPr>
        <p:spPr>
          <a:xfrm>
            <a:off x="4629150" y="1371601"/>
            <a:ext cx="3886200" cy="326350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A549-1539-48AC-A1FF-357505812E3D}"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9A5D1A7-92C8-4300-8669-EC614198396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比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261389"/>
            <a:ext cx="3867150" cy="619274"/>
          </a:xfrm>
        </p:spPr>
        <p:txBody>
          <a:bodyPr anchor="b">
            <a:normAutofit/>
          </a:bodyPr>
          <a:lstStyle>
            <a:lvl1pPr marL="0" indent="0">
              <a:spcBef>
                <a:spcPts val="0"/>
              </a:spcBef>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633845" y="1880664"/>
            <a:ext cx="3867150" cy="276039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4629152" y="1261389"/>
            <a:ext cx="3886201" cy="619274"/>
          </a:xfrm>
        </p:spPr>
        <p:txBody>
          <a:bodyPr anchor="b"/>
          <a:lstStyle>
            <a:lvl1pPr marL="0" indent="0">
              <a:spcBef>
                <a:spcPts val="0"/>
              </a:spcBef>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4629152" y="1880664"/>
            <a:ext cx="3886201" cy="276039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7" name="Date Placeholder 6"/>
          <p:cNvSpPr>
            <a:spLocks noGrp="1"/>
          </p:cNvSpPr>
          <p:nvPr>
            <p:ph type="dt" sz="half" idx="10"/>
          </p:nvPr>
        </p:nvSpPr>
        <p:spPr/>
        <p:txBody>
          <a:bodyPr/>
          <a:lstStyle/>
          <a:p>
            <a:fld id="{16E5A549-1539-48AC-A1FF-357505812E3D}"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39A5D1A7-92C8-4300-8669-EC6141983964}" type="slidenum">
              <a:rPr lang="zh-CN" altLang="en-US" smtClean="0"/>
            </a:fld>
            <a:endParaRPr lang="zh-CN" altLang="en-US"/>
          </a:p>
        </p:txBody>
      </p:sp>
      <p:sp>
        <p:nvSpPr>
          <p:cNvPr id="10" name="Title 9"/>
          <p:cNvSpPr>
            <a:spLocks noGrp="1"/>
          </p:cNvSpPr>
          <p:nvPr>
            <p:ph type="title"/>
          </p:nvPr>
        </p:nvSpPr>
        <p:spPr/>
        <p:txBody>
          <a:bodyPr/>
          <a:lstStyle/>
          <a:p>
            <a:r>
              <a:rPr lang="zh-CN" altLang="en-US" smtClean="0"/>
              <a:t>单击此处编辑母版标题样式</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6E5A549-1539-48AC-A1FF-357505812E3D}"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39A5D1A7-92C8-4300-8669-EC6141983964}" type="slidenum">
              <a:rPr lang="zh-CN" altLang="en-US" smtClean="0"/>
            </a:fld>
            <a:endParaRPr lang="zh-CN" altLang="en-US"/>
          </a:p>
        </p:txBody>
      </p:sp>
      <p:sp>
        <p:nvSpPr>
          <p:cNvPr id="6" name="Title 5"/>
          <p:cNvSpPr>
            <a:spLocks noGrp="1"/>
          </p:cNvSpPr>
          <p:nvPr>
            <p:ph type="title"/>
          </p:nvPr>
        </p:nvSpPr>
        <p:spPr/>
        <p:txBody>
          <a:bodyPr/>
          <a:lstStyle/>
          <a:p>
            <a:r>
              <a:rPr lang="zh-CN" altLang="en-US" smtClean="0"/>
              <a:t>单击此处编辑母版标题样式</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A549-1539-48AC-A1FF-357505812E3D}"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9A5D1A7-92C8-4300-8669-EC614198396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30936" y="342900"/>
            <a:ext cx="2948940" cy="1200148"/>
          </a:xfrm>
        </p:spPr>
        <p:txBody>
          <a:bodyPr anchor="b">
            <a:normAutofit/>
          </a:bodyPr>
          <a:lstStyle>
            <a:lvl1pPr>
              <a:defRPr sz="2400" b="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6200" y="742950"/>
            <a:ext cx="4629150" cy="36576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p:nvPr>
        </p:nvSpPr>
        <p:spPr>
          <a:xfrm>
            <a:off x="630936" y="1543049"/>
            <a:ext cx="2948940" cy="2857501"/>
          </a:xfrm>
        </p:spPr>
        <p:txBody>
          <a:bodyPr>
            <a:normAutofit/>
          </a:bodyPr>
          <a:lstStyle>
            <a:lvl1pPr marL="0" indent="0">
              <a:lnSpc>
                <a:spcPct val="90000"/>
              </a:lnSpc>
              <a:buNone/>
              <a:defRPr sz="12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16E5A549-1539-48AC-A1FF-357505812E3D}"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9A5D1A7-92C8-4300-8669-EC614198396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A549-1539-48AC-A1FF-357505812E3D}"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9A5D1A7-92C8-4300-8669-EC6141983964}"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30936" y="342900"/>
            <a:ext cx="2948940" cy="1200150"/>
          </a:xfrm>
        </p:spPr>
        <p:txBody>
          <a:bodyPr anchor="b">
            <a:normAutofit/>
          </a:bodyPr>
          <a:lstStyle>
            <a:lvl1pPr>
              <a:defRPr sz="2400" b="0"/>
            </a:lvl1pPr>
          </a:lstStyle>
          <a:p>
            <a:r>
              <a:rPr lang="zh-CN" altLang="en-US" smtClean="0"/>
              <a:t>单击此处编辑母版标题样式</a:t>
            </a:r>
            <a:endParaRPr lang="en-US" dirty="0"/>
          </a:p>
        </p:txBody>
      </p:sp>
      <p:sp>
        <p:nvSpPr>
          <p:cNvPr id="3" name="Picture Placeholder 2"/>
          <p:cNvSpPr>
            <a:spLocks noGrp="1"/>
          </p:cNvSpPr>
          <p:nvPr>
            <p:ph type="pic" idx="1"/>
          </p:nvPr>
        </p:nvSpPr>
        <p:spPr>
          <a:xfrm>
            <a:off x="3886200" y="742950"/>
            <a:ext cx="4629150" cy="36576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30936" y="1543050"/>
            <a:ext cx="2948940" cy="2857500"/>
          </a:xfrm>
        </p:spPr>
        <p:txBody>
          <a:bodyPr>
            <a:normAutofit/>
          </a:bodyPr>
          <a:lstStyle>
            <a:lvl1pPr marL="0" indent="0">
              <a:lnSpc>
                <a:spcPct val="90000"/>
              </a:lnSpc>
              <a:buNone/>
              <a:defRPr sz="12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16E5A549-1539-48AC-A1FF-357505812E3D}"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9A5D1A7-92C8-4300-8669-EC614198396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A549-1539-48AC-A1FF-357505812E3D}"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9A5D1A7-92C8-4300-8669-EC6141983964}"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0272"/>
            <a:ext cx="1971675" cy="4358879"/>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2" y="270273"/>
            <a:ext cx="5800725" cy="435887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Date Placeholder 3"/>
          <p:cNvSpPr>
            <a:spLocks noGrp="1"/>
          </p:cNvSpPr>
          <p:nvPr>
            <p:ph type="dt" sz="half" idx="10"/>
          </p:nvPr>
        </p:nvSpPr>
        <p:spPr/>
        <p:txBody>
          <a:bodyPr/>
          <a:lstStyle/>
          <a:p>
            <a:fld id="{16E5A549-1539-48AC-A1FF-357505812E3D}"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9A5D1A7-92C8-4300-8669-EC6141983964}"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3398"/>
            <a:ext cx="6858000" cy="1790700"/>
          </a:xfrm>
        </p:spPr>
        <p:txBody>
          <a:bodyPr anchor="b">
            <a:normAutofit/>
          </a:bodyPr>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A549-1539-48AC-A1FF-357505812E3D}"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9A5D1A7-92C8-4300-8669-EC6141983964}"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A549-1539-48AC-A1FF-357505812E3D}"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9A5D1A7-92C8-4300-8669-EC6141983964}"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7" y="1284317"/>
            <a:ext cx="7886700" cy="2138406"/>
          </a:xfrm>
        </p:spPr>
        <p:txBody>
          <a:bodyPr anchor="b">
            <a:normAutofit/>
          </a:bodyPr>
          <a:lstStyle>
            <a:lvl1pPr>
              <a:defRPr sz="4500" b="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7" y="3414475"/>
            <a:ext cx="7886700" cy="1125140"/>
          </a:xfrm>
        </p:spPr>
        <p:txBody>
          <a:bodyPr anchor="t">
            <a:normAutofit/>
          </a:bodyPr>
          <a:lstStyle>
            <a:lvl1pPr marL="0" indent="0">
              <a:buNone/>
              <a:defRPr sz="1800">
                <a:solidFill>
                  <a:schemeClr val="tx1">
                    <a:lumMod val="75000"/>
                    <a:lumOff val="25000"/>
                  </a:schemeClr>
                </a:solidFill>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fld id="{16E5A549-1539-48AC-A1FF-357505812E3D}"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9A5D1A7-92C8-4300-8669-EC6141983964}"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33845" y="1371601"/>
            <a:ext cx="3886200" cy="326350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p:nvPr>
        </p:nvSpPr>
        <p:spPr>
          <a:xfrm>
            <a:off x="4629150" y="1371601"/>
            <a:ext cx="3886200" cy="326350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A549-1539-48AC-A1FF-357505812E3D}"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9A5D1A7-92C8-4300-8669-EC6141983964}" type="slidenum">
              <a:rPr lang="zh-CN" altLang="en-US" smtClean="0"/>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比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261389"/>
            <a:ext cx="3867150" cy="619274"/>
          </a:xfrm>
        </p:spPr>
        <p:txBody>
          <a:bodyPr anchor="b">
            <a:normAutofit/>
          </a:bodyPr>
          <a:lstStyle>
            <a:lvl1pPr marL="0" indent="0">
              <a:spcBef>
                <a:spcPts val="0"/>
              </a:spcBef>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633845" y="1880664"/>
            <a:ext cx="3867150" cy="276039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4629152" y="1261389"/>
            <a:ext cx="3886201" cy="619274"/>
          </a:xfrm>
        </p:spPr>
        <p:txBody>
          <a:bodyPr anchor="b"/>
          <a:lstStyle>
            <a:lvl1pPr marL="0" indent="0">
              <a:spcBef>
                <a:spcPts val="0"/>
              </a:spcBef>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4629152" y="1880664"/>
            <a:ext cx="3886201" cy="276039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7" name="Date Placeholder 6"/>
          <p:cNvSpPr>
            <a:spLocks noGrp="1"/>
          </p:cNvSpPr>
          <p:nvPr>
            <p:ph type="dt" sz="half" idx="10"/>
          </p:nvPr>
        </p:nvSpPr>
        <p:spPr/>
        <p:txBody>
          <a:bodyPr/>
          <a:lstStyle/>
          <a:p>
            <a:fld id="{16E5A549-1539-48AC-A1FF-357505812E3D}"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39A5D1A7-92C8-4300-8669-EC6141983964}" type="slidenum">
              <a:rPr lang="zh-CN" altLang="en-US" smtClean="0"/>
            </a:fld>
            <a:endParaRPr lang="zh-CN" altLang="en-US"/>
          </a:p>
        </p:txBody>
      </p:sp>
      <p:sp>
        <p:nvSpPr>
          <p:cNvPr id="10" name="Title 9"/>
          <p:cNvSpPr>
            <a:spLocks noGrp="1"/>
          </p:cNvSpPr>
          <p:nvPr>
            <p:ph type="title"/>
          </p:nvPr>
        </p:nvSpPr>
        <p:spPr/>
        <p:txBody>
          <a:bodyPr/>
          <a:lstStyle/>
          <a:p>
            <a:r>
              <a:rPr lang="zh-CN" altLang="en-US" smtClean="0"/>
              <a:t>单击此处编辑母版标题样式</a:t>
            </a:r>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6E5A549-1539-48AC-A1FF-357505812E3D}"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39A5D1A7-92C8-4300-8669-EC6141983964}" type="slidenum">
              <a:rPr lang="zh-CN" altLang="en-US" smtClean="0"/>
            </a:fld>
            <a:endParaRPr lang="zh-CN" altLang="en-US"/>
          </a:p>
        </p:txBody>
      </p:sp>
      <p:sp>
        <p:nvSpPr>
          <p:cNvPr id="6" name="Title 5"/>
          <p:cNvSpPr>
            <a:spLocks noGrp="1"/>
          </p:cNvSpPr>
          <p:nvPr>
            <p:ph type="title"/>
          </p:nvPr>
        </p:nvSpPr>
        <p:spPr/>
        <p:txBody>
          <a:bodyPr/>
          <a:lstStyle/>
          <a:p>
            <a:r>
              <a:rPr lang="zh-CN" altLang="en-US" smtClean="0"/>
              <a:t>单击此处编辑母版标题样式</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A549-1539-48AC-A1FF-357505812E3D}"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9A5D1A7-92C8-4300-8669-EC614198396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7" y="1284317"/>
            <a:ext cx="7886700" cy="2138406"/>
          </a:xfrm>
        </p:spPr>
        <p:txBody>
          <a:bodyPr anchor="b">
            <a:normAutofit/>
          </a:bodyPr>
          <a:lstStyle>
            <a:lvl1pPr>
              <a:defRPr sz="4500" b="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7" y="3414475"/>
            <a:ext cx="7886700" cy="1125140"/>
          </a:xfrm>
        </p:spPr>
        <p:txBody>
          <a:bodyPr anchor="t">
            <a:normAutofit/>
          </a:bodyPr>
          <a:lstStyle>
            <a:lvl1pPr marL="0" indent="0">
              <a:buNone/>
              <a:defRPr sz="1800">
                <a:solidFill>
                  <a:schemeClr val="tx1">
                    <a:lumMod val="75000"/>
                    <a:lumOff val="25000"/>
                  </a:schemeClr>
                </a:solidFill>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fld id="{16E5A549-1539-48AC-A1FF-357505812E3D}"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9A5D1A7-92C8-4300-8669-EC6141983964}"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30936" y="342900"/>
            <a:ext cx="2948940" cy="1200148"/>
          </a:xfrm>
        </p:spPr>
        <p:txBody>
          <a:bodyPr anchor="b">
            <a:normAutofit/>
          </a:bodyPr>
          <a:lstStyle>
            <a:lvl1pPr>
              <a:defRPr sz="2400" b="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6200" y="742950"/>
            <a:ext cx="4629150" cy="36576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p:nvPr>
        </p:nvSpPr>
        <p:spPr>
          <a:xfrm>
            <a:off x="630936" y="1543049"/>
            <a:ext cx="2948940" cy="2857501"/>
          </a:xfrm>
        </p:spPr>
        <p:txBody>
          <a:bodyPr>
            <a:normAutofit/>
          </a:bodyPr>
          <a:lstStyle>
            <a:lvl1pPr marL="0" indent="0">
              <a:lnSpc>
                <a:spcPct val="90000"/>
              </a:lnSpc>
              <a:buNone/>
              <a:defRPr sz="12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16E5A549-1539-48AC-A1FF-357505812E3D}"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9A5D1A7-92C8-4300-8669-EC6141983964}" type="slidenum">
              <a:rPr lang="zh-CN" altLang="en-US" smtClean="0"/>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30936" y="342900"/>
            <a:ext cx="2948940" cy="1200150"/>
          </a:xfrm>
        </p:spPr>
        <p:txBody>
          <a:bodyPr anchor="b">
            <a:normAutofit/>
          </a:bodyPr>
          <a:lstStyle>
            <a:lvl1pPr>
              <a:defRPr sz="2400" b="0"/>
            </a:lvl1pPr>
          </a:lstStyle>
          <a:p>
            <a:r>
              <a:rPr lang="zh-CN" altLang="en-US" smtClean="0"/>
              <a:t>单击此处编辑母版标题样式</a:t>
            </a:r>
            <a:endParaRPr lang="en-US" dirty="0"/>
          </a:p>
        </p:txBody>
      </p:sp>
      <p:sp>
        <p:nvSpPr>
          <p:cNvPr id="3" name="Picture Placeholder 2"/>
          <p:cNvSpPr>
            <a:spLocks noGrp="1"/>
          </p:cNvSpPr>
          <p:nvPr>
            <p:ph type="pic" idx="1"/>
          </p:nvPr>
        </p:nvSpPr>
        <p:spPr>
          <a:xfrm>
            <a:off x="3886200" y="742950"/>
            <a:ext cx="4629150" cy="36576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30936" y="1543050"/>
            <a:ext cx="2948940" cy="2857500"/>
          </a:xfrm>
        </p:spPr>
        <p:txBody>
          <a:bodyPr>
            <a:normAutofit/>
          </a:bodyPr>
          <a:lstStyle>
            <a:lvl1pPr marL="0" indent="0">
              <a:lnSpc>
                <a:spcPct val="90000"/>
              </a:lnSpc>
              <a:buNone/>
              <a:defRPr sz="12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16E5A549-1539-48AC-A1FF-357505812E3D}"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9A5D1A7-92C8-4300-8669-EC6141983964}"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A549-1539-48AC-A1FF-357505812E3D}"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9A5D1A7-92C8-4300-8669-EC6141983964}"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0272"/>
            <a:ext cx="1971675" cy="4358879"/>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2" y="270273"/>
            <a:ext cx="5800725" cy="435887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Date Placeholder 3"/>
          <p:cNvSpPr>
            <a:spLocks noGrp="1"/>
          </p:cNvSpPr>
          <p:nvPr>
            <p:ph type="dt" sz="half" idx="10"/>
          </p:nvPr>
        </p:nvSpPr>
        <p:spPr/>
        <p:txBody>
          <a:bodyPr/>
          <a:lstStyle/>
          <a:p>
            <a:fld id="{16E5A549-1539-48AC-A1FF-357505812E3D}"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9A5D1A7-92C8-4300-8669-EC6141983964}" type="slidenum">
              <a:rPr lang="zh-CN" altLang="en-US" smtClean="0"/>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3398"/>
            <a:ext cx="6858000" cy="1790700"/>
          </a:xfrm>
        </p:spPr>
        <p:txBody>
          <a:bodyPr anchor="b">
            <a:normAutofit/>
          </a:bodyPr>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A549-1539-48AC-A1FF-357505812E3D}"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9A5D1A7-92C8-4300-8669-EC6141983964}" type="slidenum">
              <a:rPr lang="zh-CN" altLang="en-US" smtClean="0"/>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A549-1539-48AC-A1FF-357505812E3D}"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9A5D1A7-92C8-4300-8669-EC6141983964}" type="slidenum">
              <a:rPr lang="zh-CN" altLang="en-US" smtClean="0"/>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7" y="1284317"/>
            <a:ext cx="7886700" cy="2138406"/>
          </a:xfrm>
        </p:spPr>
        <p:txBody>
          <a:bodyPr anchor="b">
            <a:normAutofit/>
          </a:bodyPr>
          <a:lstStyle>
            <a:lvl1pPr>
              <a:defRPr sz="4500" b="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7" y="3414475"/>
            <a:ext cx="7886700" cy="1125140"/>
          </a:xfrm>
        </p:spPr>
        <p:txBody>
          <a:bodyPr anchor="t">
            <a:normAutofit/>
          </a:bodyPr>
          <a:lstStyle>
            <a:lvl1pPr marL="0" indent="0">
              <a:buNone/>
              <a:defRPr sz="1800">
                <a:solidFill>
                  <a:schemeClr val="tx1">
                    <a:lumMod val="75000"/>
                    <a:lumOff val="25000"/>
                  </a:schemeClr>
                </a:solidFill>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fld id="{16E5A549-1539-48AC-A1FF-357505812E3D}"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9A5D1A7-92C8-4300-8669-EC6141983964}" type="slidenum">
              <a:rPr lang="zh-CN" altLang="en-US" smtClean="0"/>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33845" y="1371601"/>
            <a:ext cx="3886200" cy="326350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p:nvPr>
        </p:nvSpPr>
        <p:spPr>
          <a:xfrm>
            <a:off x="4629150" y="1371601"/>
            <a:ext cx="3886200" cy="326350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A549-1539-48AC-A1FF-357505812E3D}"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9A5D1A7-92C8-4300-8669-EC6141983964}" type="slidenum">
              <a:rPr lang="zh-CN" altLang="en-US" smtClean="0"/>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比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261389"/>
            <a:ext cx="3867150" cy="619274"/>
          </a:xfrm>
        </p:spPr>
        <p:txBody>
          <a:bodyPr anchor="b">
            <a:normAutofit/>
          </a:bodyPr>
          <a:lstStyle>
            <a:lvl1pPr marL="0" indent="0">
              <a:spcBef>
                <a:spcPts val="0"/>
              </a:spcBef>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633845" y="1880664"/>
            <a:ext cx="3867150" cy="276039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4629152" y="1261389"/>
            <a:ext cx="3886201" cy="619274"/>
          </a:xfrm>
        </p:spPr>
        <p:txBody>
          <a:bodyPr anchor="b"/>
          <a:lstStyle>
            <a:lvl1pPr marL="0" indent="0">
              <a:spcBef>
                <a:spcPts val="0"/>
              </a:spcBef>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4629152" y="1880664"/>
            <a:ext cx="3886201" cy="276039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7" name="Date Placeholder 6"/>
          <p:cNvSpPr>
            <a:spLocks noGrp="1"/>
          </p:cNvSpPr>
          <p:nvPr>
            <p:ph type="dt" sz="half" idx="10"/>
          </p:nvPr>
        </p:nvSpPr>
        <p:spPr/>
        <p:txBody>
          <a:bodyPr/>
          <a:lstStyle/>
          <a:p>
            <a:fld id="{16E5A549-1539-48AC-A1FF-357505812E3D}"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39A5D1A7-92C8-4300-8669-EC6141983964}" type="slidenum">
              <a:rPr lang="zh-CN" altLang="en-US" smtClean="0"/>
            </a:fld>
            <a:endParaRPr lang="zh-CN" altLang="en-US"/>
          </a:p>
        </p:txBody>
      </p:sp>
      <p:sp>
        <p:nvSpPr>
          <p:cNvPr id="10" name="Title 9"/>
          <p:cNvSpPr>
            <a:spLocks noGrp="1"/>
          </p:cNvSpPr>
          <p:nvPr>
            <p:ph type="title"/>
          </p:nvPr>
        </p:nvSpPr>
        <p:spPr/>
        <p:txBody>
          <a:bodyPr/>
          <a:lstStyle/>
          <a:p>
            <a:r>
              <a:rPr lang="zh-CN" altLang="en-US" smtClean="0"/>
              <a:t>单击此处编辑母版标题样式</a:t>
            </a:r>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6E5A549-1539-48AC-A1FF-357505812E3D}"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39A5D1A7-92C8-4300-8669-EC6141983964}" type="slidenum">
              <a:rPr lang="zh-CN" altLang="en-US" smtClean="0"/>
            </a:fld>
            <a:endParaRPr lang="zh-CN" altLang="en-US"/>
          </a:p>
        </p:txBody>
      </p:sp>
      <p:sp>
        <p:nvSpPr>
          <p:cNvPr id="6" name="Title 5"/>
          <p:cNvSpPr>
            <a:spLocks noGrp="1"/>
          </p:cNvSpPr>
          <p:nvPr>
            <p:ph type="title"/>
          </p:nvPr>
        </p:nvSpPr>
        <p:spPr/>
        <p:txBody>
          <a:bodyPr/>
          <a:lstStyle/>
          <a:p>
            <a:r>
              <a:rPr lang="zh-CN" altLang="en-US" smtClean="0"/>
              <a:t>单击此处编辑母版标题样式</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33845" y="1371601"/>
            <a:ext cx="3886200" cy="326350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p:nvPr>
        </p:nvSpPr>
        <p:spPr>
          <a:xfrm>
            <a:off x="4629150" y="1371601"/>
            <a:ext cx="3886200" cy="326350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A549-1539-48AC-A1FF-357505812E3D}"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9A5D1A7-92C8-4300-8669-EC6141983964}"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A549-1539-48AC-A1FF-357505812E3D}"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9A5D1A7-92C8-4300-8669-EC6141983964}" type="slidenum">
              <a:rPr lang="zh-CN" altLang="en-US" smtClean="0"/>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30936" y="342900"/>
            <a:ext cx="2948940" cy="1200148"/>
          </a:xfrm>
        </p:spPr>
        <p:txBody>
          <a:bodyPr anchor="b">
            <a:normAutofit/>
          </a:bodyPr>
          <a:lstStyle>
            <a:lvl1pPr>
              <a:defRPr sz="2400" b="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6200" y="742950"/>
            <a:ext cx="4629150" cy="36576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p:nvPr>
        </p:nvSpPr>
        <p:spPr>
          <a:xfrm>
            <a:off x="630936" y="1543049"/>
            <a:ext cx="2948940" cy="2857501"/>
          </a:xfrm>
        </p:spPr>
        <p:txBody>
          <a:bodyPr>
            <a:normAutofit/>
          </a:bodyPr>
          <a:lstStyle>
            <a:lvl1pPr marL="0" indent="0">
              <a:lnSpc>
                <a:spcPct val="90000"/>
              </a:lnSpc>
              <a:buNone/>
              <a:defRPr sz="12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16E5A549-1539-48AC-A1FF-357505812E3D}"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9A5D1A7-92C8-4300-8669-EC6141983964}" type="slidenum">
              <a:rPr lang="zh-CN" altLang="en-US" smtClean="0"/>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30936" y="342900"/>
            <a:ext cx="2948940" cy="1200150"/>
          </a:xfrm>
        </p:spPr>
        <p:txBody>
          <a:bodyPr anchor="b">
            <a:normAutofit/>
          </a:bodyPr>
          <a:lstStyle>
            <a:lvl1pPr>
              <a:defRPr sz="2400" b="0"/>
            </a:lvl1pPr>
          </a:lstStyle>
          <a:p>
            <a:r>
              <a:rPr lang="zh-CN" altLang="en-US" smtClean="0"/>
              <a:t>单击此处编辑母版标题样式</a:t>
            </a:r>
            <a:endParaRPr lang="en-US" dirty="0"/>
          </a:p>
        </p:txBody>
      </p:sp>
      <p:sp>
        <p:nvSpPr>
          <p:cNvPr id="3" name="Picture Placeholder 2"/>
          <p:cNvSpPr>
            <a:spLocks noGrp="1"/>
          </p:cNvSpPr>
          <p:nvPr>
            <p:ph type="pic" idx="1"/>
          </p:nvPr>
        </p:nvSpPr>
        <p:spPr>
          <a:xfrm>
            <a:off x="3886200" y="742950"/>
            <a:ext cx="4629150" cy="36576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30936" y="1543050"/>
            <a:ext cx="2948940" cy="2857500"/>
          </a:xfrm>
        </p:spPr>
        <p:txBody>
          <a:bodyPr>
            <a:normAutofit/>
          </a:bodyPr>
          <a:lstStyle>
            <a:lvl1pPr marL="0" indent="0">
              <a:lnSpc>
                <a:spcPct val="90000"/>
              </a:lnSpc>
              <a:buNone/>
              <a:defRPr sz="12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16E5A549-1539-48AC-A1FF-357505812E3D}"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9A5D1A7-92C8-4300-8669-EC6141983964}" type="slidenum">
              <a:rPr lang="zh-CN" altLang="en-US" smtClean="0"/>
            </a:fld>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A549-1539-48AC-A1FF-357505812E3D}"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9A5D1A7-92C8-4300-8669-EC6141983964}" type="slidenum">
              <a:rPr lang="zh-CN" altLang="en-US" smtClean="0"/>
            </a:fld>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0272"/>
            <a:ext cx="1971675" cy="4358879"/>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2" y="270273"/>
            <a:ext cx="5800725" cy="435887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Date Placeholder 3"/>
          <p:cNvSpPr>
            <a:spLocks noGrp="1"/>
          </p:cNvSpPr>
          <p:nvPr>
            <p:ph type="dt" sz="half" idx="10"/>
          </p:nvPr>
        </p:nvSpPr>
        <p:spPr/>
        <p:txBody>
          <a:bodyPr/>
          <a:lstStyle/>
          <a:p>
            <a:fld id="{16E5A549-1539-48AC-A1FF-357505812E3D}"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9A5D1A7-92C8-4300-8669-EC6141983964}" type="slidenum">
              <a:rPr lang="zh-CN" altLang="en-US" smtClean="0"/>
            </a:fld>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26"/>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16E5A549-1539-48AC-A1FF-357505812E3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9A5D1A7-92C8-4300-8669-EC6141983964}" type="slidenum">
              <a:rPr lang="zh-CN" altLang="en-US" smtClean="0"/>
            </a:fld>
            <a:endParaRPr lang="zh-CN"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6E5A549-1539-48AC-A1FF-357505812E3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9A5D1A7-92C8-4300-8669-EC6141983964}" type="slidenum">
              <a:rPr lang="zh-CN" altLang="en-US" smtClean="0"/>
            </a:fld>
            <a:endParaRPr lang="zh-CN"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16E5A549-1539-48AC-A1FF-357505812E3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9A5D1A7-92C8-4300-8669-EC6141983964}" type="slidenum">
              <a:rPr lang="zh-CN" altLang="en-US" smtClean="0"/>
            </a:fld>
            <a:endParaRPr lang="zh-CN"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16E5A549-1539-48AC-A1FF-357505812E3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9A5D1A7-92C8-4300-8669-EC6141983964}" type="slidenum">
              <a:rPr lang="zh-CN" altLang="en-US" smtClean="0"/>
            </a:fld>
            <a:endParaRPr lang="zh-CN"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16E5A549-1539-48AC-A1FF-357505812E3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9A5D1A7-92C8-4300-8669-EC614198396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261389"/>
            <a:ext cx="3867150" cy="619274"/>
          </a:xfrm>
        </p:spPr>
        <p:txBody>
          <a:bodyPr anchor="b">
            <a:normAutofit/>
          </a:bodyPr>
          <a:lstStyle>
            <a:lvl1pPr marL="0" indent="0">
              <a:spcBef>
                <a:spcPts val="0"/>
              </a:spcBef>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633845" y="1880664"/>
            <a:ext cx="3867150" cy="276039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4629152" y="1261389"/>
            <a:ext cx="3886201" cy="619274"/>
          </a:xfrm>
        </p:spPr>
        <p:txBody>
          <a:bodyPr anchor="b"/>
          <a:lstStyle>
            <a:lvl1pPr marL="0" indent="0">
              <a:spcBef>
                <a:spcPts val="0"/>
              </a:spcBef>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4629152" y="1880664"/>
            <a:ext cx="3886201" cy="276039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7" name="Date Placeholder 6"/>
          <p:cNvSpPr>
            <a:spLocks noGrp="1"/>
          </p:cNvSpPr>
          <p:nvPr>
            <p:ph type="dt" sz="half" idx="10"/>
          </p:nvPr>
        </p:nvSpPr>
        <p:spPr/>
        <p:txBody>
          <a:bodyPr/>
          <a:lstStyle/>
          <a:p>
            <a:fld id="{16E5A549-1539-48AC-A1FF-357505812E3D}" type="datetimeFigureOut">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39A5D1A7-92C8-4300-8669-EC6141983964}" type="slidenum">
              <a:rPr lang="zh-CN" altLang="en-US" smtClean="0"/>
            </a:fld>
            <a:endParaRPr lang="zh-CN" altLang="en-US"/>
          </a:p>
        </p:txBody>
      </p:sp>
      <p:sp>
        <p:nvSpPr>
          <p:cNvPr id="10" name="Title 9"/>
          <p:cNvSpPr>
            <a:spLocks noGrp="1"/>
          </p:cNvSpPr>
          <p:nvPr>
            <p:ph type="title"/>
          </p:nvPr>
        </p:nvSpPr>
        <p:spPr/>
        <p:txBody>
          <a:bodyPr/>
          <a:lstStyle/>
          <a:p>
            <a:r>
              <a:rPr lang="zh-CN" altLang="en-US" smtClean="0"/>
              <a:t>单击此处编辑母版标题样式</a:t>
            </a:r>
            <a:endParaRPr lang="en-US" dirty="0"/>
          </a:p>
        </p:txBody>
      </p:sp>
    </p:spTree>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0" y="0"/>
            <a:ext cx="9144000" cy="566928"/>
          </a:xfrm>
        </p:spPr>
        <p:txBody>
          <a:bodyPr/>
          <a:lstStyle>
            <a:lvl1pPr algn="l">
              <a:defRPr sz="2400"/>
            </a:lvl1pPr>
          </a:lstStyle>
          <a:p>
            <a:r>
              <a:rPr lang="zh-CN" altLang="en-US" dirty="0" smtClean="0"/>
              <a:t>         </a:t>
            </a:r>
            <a:endParaRPr lang="zh-CN" altLang="en-US" dirty="0"/>
          </a:p>
        </p:txBody>
      </p:sp>
    </p:spTree>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6E5A549-1539-48AC-A1FF-357505812E3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9A5D1A7-92C8-4300-8669-EC6141983964}" type="slidenum">
              <a:rPr lang="zh-CN" altLang="en-US" smtClean="0"/>
            </a:fld>
            <a:endParaRPr lang="zh-CN"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15"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95"/>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1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16E5A549-1539-48AC-A1FF-357505812E3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9A5D1A7-92C8-4300-8669-EC6141983964}" type="slidenum">
              <a:rPr lang="zh-CN" altLang="en-US" smtClean="0"/>
            </a:fld>
            <a:endParaRPr lang="zh-CN" alt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1"/>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10"/>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16E5A549-1539-48AC-A1FF-357505812E3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9A5D1A7-92C8-4300-8669-EC6141983964}" type="slidenum">
              <a:rPr lang="zh-CN" altLang="en-US" smtClean="0"/>
            </a:fld>
            <a:endParaRPr lang="zh-CN" alt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6E5A549-1539-48AC-A1FF-357505812E3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9A5D1A7-92C8-4300-8669-EC6141983964}" type="slidenum">
              <a:rPr lang="zh-CN" altLang="en-US" smtClean="0"/>
            </a:fld>
            <a:endParaRPr lang="zh-CN" alt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3"/>
            <a:ext cx="2057400" cy="329088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54783"/>
            <a:ext cx="6019800" cy="329088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6E5A549-1539-48AC-A1FF-357505812E3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9A5D1A7-92C8-4300-8669-EC6141983964}"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6E5A549-1539-48AC-A1FF-357505812E3D}" type="datetimeFigureOut">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39A5D1A7-92C8-4300-8669-EC6141983964}" type="slidenum">
              <a:rPr lang="zh-CN" altLang="en-US" smtClean="0"/>
            </a:fld>
            <a:endParaRPr lang="zh-CN" altLang="en-US"/>
          </a:p>
        </p:txBody>
      </p:sp>
      <p:sp>
        <p:nvSpPr>
          <p:cNvPr id="6" name="Title 5"/>
          <p:cNvSpPr>
            <a:spLocks noGrp="1"/>
          </p:cNvSpPr>
          <p:nvPr>
            <p:ph type="title"/>
          </p:nvPr>
        </p:nvSpPr>
        <p:spPr/>
        <p:txBody>
          <a:bodyPr/>
          <a:lstStyle/>
          <a:p>
            <a:r>
              <a:rPr lang="zh-CN" altLang="en-US" smtClean="0"/>
              <a:t>单击此处编辑母版标题样式</a:t>
            </a:r>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A549-1539-48AC-A1FF-357505812E3D}"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9A5D1A7-92C8-4300-8669-EC614198396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30936" y="342900"/>
            <a:ext cx="2948940" cy="1200148"/>
          </a:xfrm>
        </p:spPr>
        <p:txBody>
          <a:bodyPr anchor="b">
            <a:normAutofit/>
          </a:bodyPr>
          <a:lstStyle>
            <a:lvl1pPr>
              <a:defRPr sz="2400" b="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6200" y="742950"/>
            <a:ext cx="4629150" cy="36576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p:nvPr>
        </p:nvSpPr>
        <p:spPr>
          <a:xfrm>
            <a:off x="630936" y="1543049"/>
            <a:ext cx="2948940" cy="2857501"/>
          </a:xfrm>
        </p:spPr>
        <p:txBody>
          <a:bodyPr>
            <a:normAutofit/>
          </a:bodyPr>
          <a:lstStyle>
            <a:lvl1pPr marL="0" indent="0">
              <a:lnSpc>
                <a:spcPct val="90000"/>
              </a:lnSpc>
              <a:buNone/>
              <a:defRPr sz="12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16E5A549-1539-48AC-A1FF-357505812E3D}"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9A5D1A7-92C8-4300-8669-EC6141983964}"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30936" y="342900"/>
            <a:ext cx="2948940" cy="1200150"/>
          </a:xfrm>
        </p:spPr>
        <p:txBody>
          <a:bodyPr anchor="b">
            <a:normAutofit/>
          </a:bodyPr>
          <a:lstStyle>
            <a:lvl1pPr>
              <a:defRPr sz="2400" b="0"/>
            </a:lvl1pPr>
          </a:lstStyle>
          <a:p>
            <a:r>
              <a:rPr lang="zh-CN" altLang="en-US" smtClean="0"/>
              <a:t>单击此处编辑母版标题样式</a:t>
            </a:r>
            <a:endParaRPr lang="en-US" dirty="0"/>
          </a:p>
        </p:txBody>
      </p:sp>
      <p:sp>
        <p:nvSpPr>
          <p:cNvPr id="3" name="Picture Placeholder 2"/>
          <p:cNvSpPr>
            <a:spLocks noGrp="1"/>
          </p:cNvSpPr>
          <p:nvPr>
            <p:ph type="pic" idx="1"/>
          </p:nvPr>
        </p:nvSpPr>
        <p:spPr>
          <a:xfrm>
            <a:off x="3886200" y="742950"/>
            <a:ext cx="4629150" cy="36576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30936" y="1543050"/>
            <a:ext cx="2948940" cy="2857500"/>
          </a:xfrm>
        </p:spPr>
        <p:txBody>
          <a:bodyPr>
            <a:normAutofit/>
          </a:bodyPr>
          <a:lstStyle>
            <a:lvl1pPr marL="0" indent="0">
              <a:lnSpc>
                <a:spcPct val="90000"/>
              </a:lnSpc>
              <a:buNone/>
              <a:defRPr sz="12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16E5A549-1539-48AC-A1FF-357505812E3D}"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39A5D1A7-92C8-4300-8669-EC614198396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2" Type="http://schemas.openxmlformats.org/officeDocument/2006/relationships/theme" Target="../theme/theme3.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2" Type="http://schemas.openxmlformats.org/officeDocument/2006/relationships/theme" Target="../theme/theme4.xml"/><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3.xml"/><Relationship Id="rId8" Type="http://schemas.openxmlformats.org/officeDocument/2006/relationships/slideLayout" Target="../slideLayouts/slideLayout52.xml"/><Relationship Id="rId7" Type="http://schemas.openxmlformats.org/officeDocument/2006/relationships/slideLayout" Target="../slideLayouts/slideLayout51.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3" Type="http://schemas.openxmlformats.org/officeDocument/2006/relationships/slideLayout" Target="../slideLayouts/slideLayout47.xml"/><Relationship Id="rId2" Type="http://schemas.openxmlformats.org/officeDocument/2006/relationships/slideLayout" Target="../slideLayouts/slideLayout46.xml"/><Relationship Id="rId12" Type="http://schemas.openxmlformats.org/officeDocument/2006/relationships/theme" Target="../theme/theme5.xml"/><Relationship Id="rId11" Type="http://schemas.openxmlformats.org/officeDocument/2006/relationships/slideLayout" Target="../slideLayouts/slideLayout55.xml"/><Relationship Id="rId10" Type="http://schemas.openxmlformats.org/officeDocument/2006/relationships/slideLayout" Target="../slideLayouts/slideLayout54.xml"/><Relationship Id="rId1"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274321"/>
            <a:ext cx="7886700" cy="994172"/>
          </a:xfrm>
          <a:prstGeom prst="rect">
            <a:avLst/>
          </a:prstGeom>
        </p:spPr>
        <p:txBody>
          <a:bodyPr vert="horz" lIns="68580" tIns="34290" rIns="68580" bIns="3429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33845" y="1371601"/>
            <a:ext cx="7886700" cy="3263503"/>
          </a:xfrm>
          <a:prstGeom prst="rect">
            <a:avLst/>
          </a:prstGeom>
        </p:spPr>
        <p:txBody>
          <a:bodyPr vert="horz" lIns="68580" tIns="34290" rIns="68580" bIns="3429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68580" tIns="34290" rIns="68580" bIns="34290" rtlCol="0" anchor="ctr"/>
          <a:lstStyle>
            <a:lvl1pPr algn="l">
              <a:defRPr sz="800">
                <a:solidFill>
                  <a:schemeClr val="tx1">
                    <a:lumMod val="65000"/>
                    <a:lumOff val="35000"/>
                  </a:schemeClr>
                </a:solidFill>
              </a:defRPr>
            </a:lvl1pPr>
          </a:lstStyle>
          <a:p>
            <a:fld id="{16E5A549-1539-48AC-A1FF-357505812E3D}" type="datetimeFigureOut">
              <a:rPr lang="zh-CN" altLang="en-US" smtClean="0"/>
            </a:fld>
            <a:endParaRPr lang="zh-CN" altLang="en-US"/>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68580" tIns="34290" rIns="68580" bIns="34290" rtlCol="0" anchor="ctr"/>
          <a:lstStyle>
            <a:lvl1pPr algn="ctr">
              <a:defRPr sz="800">
                <a:solidFill>
                  <a:schemeClr val="tx1">
                    <a:lumMod val="65000"/>
                    <a:lumOff val="35000"/>
                  </a:schemeClr>
                </a:solidFill>
              </a:defRPr>
            </a:lvl1pPr>
          </a:lstStyle>
          <a:p>
            <a:endParaRPr lang="zh-CN" altLang="en-US"/>
          </a:p>
        </p:txBody>
      </p:sp>
      <p:sp>
        <p:nvSpPr>
          <p:cNvPr id="6" name="Slide Number Placeholder 5"/>
          <p:cNvSpPr>
            <a:spLocks noGrp="1"/>
          </p:cNvSpPr>
          <p:nvPr>
            <p:ph type="sldNum" sz="quarter" idx="4"/>
          </p:nvPr>
        </p:nvSpPr>
        <p:spPr>
          <a:xfrm>
            <a:off x="6463145" y="4767264"/>
            <a:ext cx="2057400" cy="273844"/>
          </a:xfrm>
          <a:prstGeom prst="rect">
            <a:avLst/>
          </a:prstGeom>
        </p:spPr>
        <p:txBody>
          <a:bodyPr vert="horz" lIns="68580" tIns="34290" rIns="68580" bIns="34290" rtlCol="0" anchor="ctr"/>
          <a:lstStyle>
            <a:lvl1pPr algn="r">
              <a:defRPr sz="800">
                <a:solidFill>
                  <a:schemeClr val="tx1">
                    <a:tint val="75000"/>
                  </a:schemeClr>
                </a:solidFill>
              </a:defRPr>
            </a:lvl1pPr>
          </a:lstStyle>
          <a:p>
            <a:fld id="{39A5D1A7-92C8-4300-8669-EC614198396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anose="05020102010507070707"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anose="05020102010507070707"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anose="05020102010507070707"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anose="05020102010507070707" pitchFamily="18" charset="2"/>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anose="05020102010507070707" pitchFamily="18" charset="2"/>
        <a:buChar char=""/>
        <a:defRPr sz="1400" kern="1200">
          <a:solidFill>
            <a:schemeClr val="tx1"/>
          </a:solidFill>
          <a:latin typeface="+mn-lt"/>
          <a:ea typeface="+mn-ea"/>
          <a:cs typeface="+mn-cs"/>
        </a:defRPr>
      </a:lvl5pPr>
      <a:lvl6pPr marL="1885950" indent="-171450" algn="l" defTabSz="685800" rtl="0" eaLnBrk="1" latinLnBrk="0" hangingPunct="1">
        <a:spcBef>
          <a:spcPct val="20000"/>
        </a:spcBef>
        <a:buFont typeface="Wingdings 2" panose="05020102010507070707" pitchFamily="18" charset="2"/>
        <a:buChar char=""/>
        <a:defRPr sz="1400" kern="1200">
          <a:solidFill>
            <a:schemeClr val="tx1"/>
          </a:solidFill>
          <a:latin typeface="+mn-lt"/>
          <a:ea typeface="+mn-ea"/>
          <a:cs typeface="+mn-cs"/>
        </a:defRPr>
      </a:lvl6pPr>
      <a:lvl7pPr marL="2228850" indent="-171450" algn="l" defTabSz="685800" rtl="0" eaLnBrk="1" latinLnBrk="0" hangingPunct="1">
        <a:spcBef>
          <a:spcPct val="20000"/>
        </a:spcBef>
        <a:buFont typeface="Wingdings 2" panose="05020102010507070707" pitchFamily="18" charset="2"/>
        <a:buChar char=""/>
        <a:defRPr sz="1400" kern="1200">
          <a:solidFill>
            <a:schemeClr val="tx1"/>
          </a:solidFill>
          <a:latin typeface="+mn-lt"/>
          <a:ea typeface="+mn-ea"/>
          <a:cs typeface="+mn-cs"/>
        </a:defRPr>
      </a:lvl7pPr>
      <a:lvl8pPr marL="2571750" indent="-171450" algn="l" defTabSz="685800" rtl="0" eaLnBrk="1" latinLnBrk="0" hangingPunct="1">
        <a:spcBef>
          <a:spcPct val="20000"/>
        </a:spcBef>
        <a:buFont typeface="Wingdings 2" panose="05020102010507070707" pitchFamily="18" charset="2"/>
        <a:buChar char=""/>
        <a:defRPr sz="1400" kern="1200">
          <a:solidFill>
            <a:schemeClr val="tx1"/>
          </a:solidFill>
          <a:latin typeface="+mn-lt"/>
          <a:ea typeface="+mn-ea"/>
          <a:cs typeface="+mn-cs"/>
        </a:defRPr>
      </a:lvl8pPr>
      <a:lvl9pPr marL="2914650" indent="-171450" algn="l" defTabSz="685800" rtl="0" eaLnBrk="1" latinLnBrk="0" hangingPunct="1">
        <a:spcBef>
          <a:spcPct val="20000"/>
        </a:spcBef>
        <a:buFont typeface="Wingdings 2" panose="05020102010507070707" pitchFamily="18" charset="2"/>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274321"/>
            <a:ext cx="7886700" cy="994172"/>
          </a:xfrm>
          <a:prstGeom prst="rect">
            <a:avLst/>
          </a:prstGeom>
        </p:spPr>
        <p:txBody>
          <a:bodyPr vert="horz" lIns="68580" tIns="34290" rIns="68580" bIns="3429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33845" y="1371601"/>
            <a:ext cx="7886700" cy="3263503"/>
          </a:xfrm>
          <a:prstGeom prst="rect">
            <a:avLst/>
          </a:prstGeom>
        </p:spPr>
        <p:txBody>
          <a:bodyPr vert="horz" lIns="68580" tIns="34290" rIns="68580" bIns="3429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68580" tIns="34290" rIns="68580" bIns="34290" rtlCol="0" anchor="ctr"/>
          <a:lstStyle>
            <a:lvl1pPr algn="l">
              <a:defRPr sz="800">
                <a:solidFill>
                  <a:schemeClr val="tx1">
                    <a:lumMod val="65000"/>
                    <a:lumOff val="35000"/>
                  </a:schemeClr>
                </a:solidFill>
              </a:defRPr>
            </a:lvl1pPr>
          </a:lstStyle>
          <a:p>
            <a:fld id="{16E5A549-1539-48AC-A1FF-357505812E3D}" type="datetimeFigureOut">
              <a:rPr lang="zh-CN" altLang="en-US" smtClean="0"/>
            </a:fld>
            <a:endParaRPr lang="zh-CN" altLang="en-US"/>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68580" tIns="34290" rIns="68580" bIns="34290" rtlCol="0" anchor="ctr"/>
          <a:lstStyle>
            <a:lvl1pPr algn="ctr">
              <a:defRPr sz="800">
                <a:solidFill>
                  <a:schemeClr val="tx1">
                    <a:lumMod val="65000"/>
                    <a:lumOff val="35000"/>
                  </a:schemeClr>
                </a:solidFill>
              </a:defRPr>
            </a:lvl1pPr>
          </a:lstStyle>
          <a:p>
            <a:endParaRPr lang="zh-CN" altLang="en-US"/>
          </a:p>
        </p:txBody>
      </p:sp>
      <p:sp>
        <p:nvSpPr>
          <p:cNvPr id="6" name="Slide Number Placeholder 5"/>
          <p:cNvSpPr>
            <a:spLocks noGrp="1"/>
          </p:cNvSpPr>
          <p:nvPr>
            <p:ph type="sldNum" sz="quarter" idx="4"/>
          </p:nvPr>
        </p:nvSpPr>
        <p:spPr>
          <a:xfrm>
            <a:off x="6463145" y="4767264"/>
            <a:ext cx="2057400" cy="273844"/>
          </a:xfrm>
          <a:prstGeom prst="rect">
            <a:avLst/>
          </a:prstGeom>
        </p:spPr>
        <p:txBody>
          <a:bodyPr vert="horz" lIns="68580" tIns="34290" rIns="68580" bIns="34290" rtlCol="0" anchor="ctr"/>
          <a:lstStyle>
            <a:lvl1pPr algn="r">
              <a:defRPr sz="800">
                <a:solidFill>
                  <a:schemeClr val="tx1">
                    <a:tint val="75000"/>
                  </a:schemeClr>
                </a:solidFill>
              </a:defRPr>
            </a:lvl1pPr>
          </a:lstStyle>
          <a:p>
            <a:fld id="{39A5D1A7-92C8-4300-8669-EC614198396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anose="05020102010507070707"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anose="05020102010507070707"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anose="05020102010507070707"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anose="05020102010507070707" pitchFamily="18" charset="2"/>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anose="05020102010507070707" pitchFamily="18" charset="2"/>
        <a:buChar char=""/>
        <a:defRPr sz="1400" kern="1200">
          <a:solidFill>
            <a:schemeClr val="tx1"/>
          </a:solidFill>
          <a:latin typeface="+mn-lt"/>
          <a:ea typeface="+mn-ea"/>
          <a:cs typeface="+mn-cs"/>
        </a:defRPr>
      </a:lvl5pPr>
      <a:lvl6pPr marL="1885950" indent="-171450" algn="l" defTabSz="685800" rtl="0" eaLnBrk="1" latinLnBrk="0" hangingPunct="1">
        <a:spcBef>
          <a:spcPct val="20000"/>
        </a:spcBef>
        <a:buFont typeface="Wingdings 2" panose="05020102010507070707" pitchFamily="18" charset="2"/>
        <a:buChar char=""/>
        <a:defRPr sz="1400" kern="1200">
          <a:solidFill>
            <a:schemeClr val="tx1"/>
          </a:solidFill>
          <a:latin typeface="+mn-lt"/>
          <a:ea typeface="+mn-ea"/>
          <a:cs typeface="+mn-cs"/>
        </a:defRPr>
      </a:lvl6pPr>
      <a:lvl7pPr marL="2228850" indent="-171450" algn="l" defTabSz="685800" rtl="0" eaLnBrk="1" latinLnBrk="0" hangingPunct="1">
        <a:spcBef>
          <a:spcPct val="20000"/>
        </a:spcBef>
        <a:buFont typeface="Wingdings 2" panose="05020102010507070707" pitchFamily="18" charset="2"/>
        <a:buChar char=""/>
        <a:defRPr sz="1400" kern="1200">
          <a:solidFill>
            <a:schemeClr val="tx1"/>
          </a:solidFill>
          <a:latin typeface="+mn-lt"/>
          <a:ea typeface="+mn-ea"/>
          <a:cs typeface="+mn-cs"/>
        </a:defRPr>
      </a:lvl7pPr>
      <a:lvl8pPr marL="2571750" indent="-171450" algn="l" defTabSz="685800" rtl="0" eaLnBrk="1" latinLnBrk="0" hangingPunct="1">
        <a:spcBef>
          <a:spcPct val="20000"/>
        </a:spcBef>
        <a:buFont typeface="Wingdings 2" panose="05020102010507070707" pitchFamily="18" charset="2"/>
        <a:buChar char=""/>
        <a:defRPr sz="1400" kern="1200">
          <a:solidFill>
            <a:schemeClr val="tx1"/>
          </a:solidFill>
          <a:latin typeface="+mn-lt"/>
          <a:ea typeface="+mn-ea"/>
          <a:cs typeface="+mn-cs"/>
        </a:defRPr>
      </a:lvl8pPr>
      <a:lvl9pPr marL="2914650" indent="-171450" algn="l" defTabSz="685800" rtl="0" eaLnBrk="1" latinLnBrk="0" hangingPunct="1">
        <a:spcBef>
          <a:spcPct val="20000"/>
        </a:spcBef>
        <a:buFont typeface="Wingdings 2" panose="05020102010507070707" pitchFamily="18" charset="2"/>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274321"/>
            <a:ext cx="7886700" cy="994172"/>
          </a:xfrm>
          <a:prstGeom prst="rect">
            <a:avLst/>
          </a:prstGeom>
        </p:spPr>
        <p:txBody>
          <a:bodyPr vert="horz" lIns="68580" tIns="34290" rIns="68580" bIns="3429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33845" y="1371601"/>
            <a:ext cx="7886700" cy="3263503"/>
          </a:xfrm>
          <a:prstGeom prst="rect">
            <a:avLst/>
          </a:prstGeom>
        </p:spPr>
        <p:txBody>
          <a:bodyPr vert="horz" lIns="68580" tIns="34290" rIns="68580" bIns="3429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68580" tIns="34290" rIns="68580" bIns="34290" rtlCol="0" anchor="ctr"/>
          <a:lstStyle>
            <a:lvl1pPr algn="l">
              <a:defRPr sz="800">
                <a:solidFill>
                  <a:schemeClr val="tx1">
                    <a:lumMod val="65000"/>
                    <a:lumOff val="35000"/>
                  </a:schemeClr>
                </a:solidFill>
              </a:defRPr>
            </a:lvl1pPr>
          </a:lstStyle>
          <a:p>
            <a:fld id="{16E5A549-1539-48AC-A1FF-357505812E3D}" type="datetimeFigureOut">
              <a:rPr lang="zh-CN" altLang="en-US" smtClean="0"/>
            </a:fld>
            <a:endParaRPr lang="zh-CN" altLang="en-US"/>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68580" tIns="34290" rIns="68580" bIns="34290" rtlCol="0" anchor="ctr"/>
          <a:lstStyle>
            <a:lvl1pPr algn="ctr">
              <a:defRPr sz="800">
                <a:solidFill>
                  <a:schemeClr val="tx1">
                    <a:lumMod val="65000"/>
                    <a:lumOff val="35000"/>
                  </a:schemeClr>
                </a:solidFill>
              </a:defRPr>
            </a:lvl1pPr>
          </a:lstStyle>
          <a:p>
            <a:endParaRPr lang="zh-CN" altLang="en-US"/>
          </a:p>
        </p:txBody>
      </p:sp>
      <p:sp>
        <p:nvSpPr>
          <p:cNvPr id="6" name="Slide Number Placeholder 5"/>
          <p:cNvSpPr>
            <a:spLocks noGrp="1"/>
          </p:cNvSpPr>
          <p:nvPr>
            <p:ph type="sldNum" sz="quarter" idx="4"/>
          </p:nvPr>
        </p:nvSpPr>
        <p:spPr>
          <a:xfrm>
            <a:off x="6463145" y="4767264"/>
            <a:ext cx="2057400" cy="273844"/>
          </a:xfrm>
          <a:prstGeom prst="rect">
            <a:avLst/>
          </a:prstGeom>
        </p:spPr>
        <p:txBody>
          <a:bodyPr vert="horz" lIns="68580" tIns="34290" rIns="68580" bIns="34290" rtlCol="0" anchor="ctr"/>
          <a:lstStyle>
            <a:lvl1pPr algn="r">
              <a:defRPr sz="800">
                <a:solidFill>
                  <a:schemeClr val="tx1">
                    <a:tint val="75000"/>
                  </a:schemeClr>
                </a:solidFill>
              </a:defRPr>
            </a:lvl1pPr>
          </a:lstStyle>
          <a:p>
            <a:fld id="{39A5D1A7-92C8-4300-8669-EC614198396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anose="05020102010507070707"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anose="05020102010507070707"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anose="05020102010507070707"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anose="05020102010507070707" pitchFamily="18" charset="2"/>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anose="05020102010507070707" pitchFamily="18" charset="2"/>
        <a:buChar char=""/>
        <a:defRPr sz="1400" kern="1200">
          <a:solidFill>
            <a:schemeClr val="tx1"/>
          </a:solidFill>
          <a:latin typeface="+mn-lt"/>
          <a:ea typeface="+mn-ea"/>
          <a:cs typeface="+mn-cs"/>
        </a:defRPr>
      </a:lvl5pPr>
      <a:lvl6pPr marL="1885950" indent="-171450" algn="l" defTabSz="685800" rtl="0" eaLnBrk="1" latinLnBrk="0" hangingPunct="1">
        <a:spcBef>
          <a:spcPct val="20000"/>
        </a:spcBef>
        <a:buFont typeface="Wingdings 2" panose="05020102010507070707" pitchFamily="18" charset="2"/>
        <a:buChar char=""/>
        <a:defRPr sz="1400" kern="1200">
          <a:solidFill>
            <a:schemeClr val="tx1"/>
          </a:solidFill>
          <a:latin typeface="+mn-lt"/>
          <a:ea typeface="+mn-ea"/>
          <a:cs typeface="+mn-cs"/>
        </a:defRPr>
      </a:lvl6pPr>
      <a:lvl7pPr marL="2228850" indent="-171450" algn="l" defTabSz="685800" rtl="0" eaLnBrk="1" latinLnBrk="0" hangingPunct="1">
        <a:spcBef>
          <a:spcPct val="20000"/>
        </a:spcBef>
        <a:buFont typeface="Wingdings 2" panose="05020102010507070707" pitchFamily="18" charset="2"/>
        <a:buChar char=""/>
        <a:defRPr sz="1400" kern="1200">
          <a:solidFill>
            <a:schemeClr val="tx1"/>
          </a:solidFill>
          <a:latin typeface="+mn-lt"/>
          <a:ea typeface="+mn-ea"/>
          <a:cs typeface="+mn-cs"/>
        </a:defRPr>
      </a:lvl7pPr>
      <a:lvl8pPr marL="2571750" indent="-171450" algn="l" defTabSz="685800" rtl="0" eaLnBrk="1" latinLnBrk="0" hangingPunct="1">
        <a:spcBef>
          <a:spcPct val="20000"/>
        </a:spcBef>
        <a:buFont typeface="Wingdings 2" panose="05020102010507070707" pitchFamily="18" charset="2"/>
        <a:buChar char=""/>
        <a:defRPr sz="1400" kern="1200">
          <a:solidFill>
            <a:schemeClr val="tx1"/>
          </a:solidFill>
          <a:latin typeface="+mn-lt"/>
          <a:ea typeface="+mn-ea"/>
          <a:cs typeface="+mn-cs"/>
        </a:defRPr>
      </a:lvl8pPr>
      <a:lvl9pPr marL="2914650" indent="-171450" algn="l" defTabSz="685800" rtl="0" eaLnBrk="1" latinLnBrk="0" hangingPunct="1">
        <a:spcBef>
          <a:spcPct val="20000"/>
        </a:spcBef>
        <a:buFont typeface="Wingdings 2" panose="05020102010507070707" pitchFamily="18" charset="2"/>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274321"/>
            <a:ext cx="7886700" cy="994172"/>
          </a:xfrm>
          <a:prstGeom prst="rect">
            <a:avLst/>
          </a:prstGeom>
        </p:spPr>
        <p:txBody>
          <a:bodyPr vert="horz" lIns="68580" tIns="34290" rIns="68580" bIns="3429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33845" y="1371601"/>
            <a:ext cx="7886700" cy="3263503"/>
          </a:xfrm>
          <a:prstGeom prst="rect">
            <a:avLst/>
          </a:prstGeom>
        </p:spPr>
        <p:txBody>
          <a:bodyPr vert="horz" lIns="68580" tIns="34290" rIns="68580" bIns="3429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68580" tIns="34290" rIns="68580" bIns="34290" rtlCol="0" anchor="ctr"/>
          <a:lstStyle>
            <a:lvl1pPr algn="l">
              <a:defRPr sz="800">
                <a:solidFill>
                  <a:schemeClr val="tx1">
                    <a:lumMod val="65000"/>
                    <a:lumOff val="35000"/>
                  </a:schemeClr>
                </a:solidFill>
              </a:defRPr>
            </a:lvl1pPr>
          </a:lstStyle>
          <a:p>
            <a:fld id="{16E5A549-1539-48AC-A1FF-357505812E3D}" type="datetimeFigureOut">
              <a:rPr lang="zh-CN" altLang="en-US" smtClean="0"/>
            </a:fld>
            <a:endParaRPr lang="zh-CN" altLang="en-US"/>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68580" tIns="34290" rIns="68580" bIns="34290" rtlCol="0" anchor="ctr"/>
          <a:lstStyle>
            <a:lvl1pPr algn="ctr">
              <a:defRPr sz="800">
                <a:solidFill>
                  <a:schemeClr val="tx1">
                    <a:lumMod val="65000"/>
                    <a:lumOff val="35000"/>
                  </a:schemeClr>
                </a:solidFill>
              </a:defRPr>
            </a:lvl1pPr>
          </a:lstStyle>
          <a:p>
            <a:endParaRPr lang="zh-CN" altLang="en-US"/>
          </a:p>
        </p:txBody>
      </p:sp>
      <p:sp>
        <p:nvSpPr>
          <p:cNvPr id="6" name="Slide Number Placeholder 5"/>
          <p:cNvSpPr>
            <a:spLocks noGrp="1"/>
          </p:cNvSpPr>
          <p:nvPr>
            <p:ph type="sldNum" sz="quarter" idx="4"/>
          </p:nvPr>
        </p:nvSpPr>
        <p:spPr>
          <a:xfrm>
            <a:off x="6463145" y="4767264"/>
            <a:ext cx="2057400" cy="273844"/>
          </a:xfrm>
          <a:prstGeom prst="rect">
            <a:avLst/>
          </a:prstGeom>
        </p:spPr>
        <p:txBody>
          <a:bodyPr vert="horz" lIns="68580" tIns="34290" rIns="68580" bIns="34290" rtlCol="0" anchor="ctr"/>
          <a:lstStyle>
            <a:lvl1pPr algn="r">
              <a:defRPr sz="800">
                <a:solidFill>
                  <a:schemeClr val="tx1">
                    <a:tint val="75000"/>
                  </a:schemeClr>
                </a:solidFill>
              </a:defRPr>
            </a:lvl1pPr>
          </a:lstStyle>
          <a:p>
            <a:fld id="{39A5D1A7-92C8-4300-8669-EC614198396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anose="05020102010507070707"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anose="05020102010507070707"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anose="05020102010507070707"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anose="05020102010507070707" pitchFamily="18" charset="2"/>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anose="05020102010507070707" pitchFamily="18" charset="2"/>
        <a:buChar char=""/>
        <a:defRPr sz="1400" kern="1200">
          <a:solidFill>
            <a:schemeClr val="tx1"/>
          </a:solidFill>
          <a:latin typeface="+mn-lt"/>
          <a:ea typeface="+mn-ea"/>
          <a:cs typeface="+mn-cs"/>
        </a:defRPr>
      </a:lvl5pPr>
      <a:lvl6pPr marL="1885950" indent="-171450" algn="l" defTabSz="685800" rtl="0" eaLnBrk="1" latinLnBrk="0" hangingPunct="1">
        <a:spcBef>
          <a:spcPct val="20000"/>
        </a:spcBef>
        <a:buFont typeface="Wingdings 2" panose="05020102010507070707" pitchFamily="18" charset="2"/>
        <a:buChar char=""/>
        <a:defRPr sz="1400" kern="1200">
          <a:solidFill>
            <a:schemeClr val="tx1"/>
          </a:solidFill>
          <a:latin typeface="+mn-lt"/>
          <a:ea typeface="+mn-ea"/>
          <a:cs typeface="+mn-cs"/>
        </a:defRPr>
      </a:lvl6pPr>
      <a:lvl7pPr marL="2228850" indent="-171450" algn="l" defTabSz="685800" rtl="0" eaLnBrk="1" latinLnBrk="0" hangingPunct="1">
        <a:spcBef>
          <a:spcPct val="20000"/>
        </a:spcBef>
        <a:buFont typeface="Wingdings 2" panose="05020102010507070707" pitchFamily="18" charset="2"/>
        <a:buChar char=""/>
        <a:defRPr sz="1400" kern="1200">
          <a:solidFill>
            <a:schemeClr val="tx1"/>
          </a:solidFill>
          <a:latin typeface="+mn-lt"/>
          <a:ea typeface="+mn-ea"/>
          <a:cs typeface="+mn-cs"/>
        </a:defRPr>
      </a:lvl7pPr>
      <a:lvl8pPr marL="2571750" indent="-171450" algn="l" defTabSz="685800" rtl="0" eaLnBrk="1" latinLnBrk="0" hangingPunct="1">
        <a:spcBef>
          <a:spcPct val="20000"/>
        </a:spcBef>
        <a:buFont typeface="Wingdings 2" panose="05020102010507070707" pitchFamily="18" charset="2"/>
        <a:buChar char=""/>
        <a:defRPr sz="1400" kern="1200">
          <a:solidFill>
            <a:schemeClr val="tx1"/>
          </a:solidFill>
          <a:latin typeface="+mn-lt"/>
          <a:ea typeface="+mn-ea"/>
          <a:cs typeface="+mn-cs"/>
        </a:defRPr>
      </a:lvl8pPr>
      <a:lvl9pPr marL="2914650" indent="-171450" algn="l" defTabSz="685800" rtl="0" eaLnBrk="1" latinLnBrk="0" hangingPunct="1">
        <a:spcBef>
          <a:spcPct val="20000"/>
        </a:spcBef>
        <a:buFont typeface="Wingdings 2" panose="05020102010507070707" pitchFamily="18" charset="2"/>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6E5A549-1539-48AC-A1FF-357505812E3D}" type="datetimeFigureOut">
              <a:rPr lang="zh-CN" altLang="en-US" smtClean="0"/>
            </a:fld>
            <a:endParaRPr lang="zh-CN" altLang="en-US"/>
          </a:p>
        </p:txBody>
      </p:sp>
      <p:sp>
        <p:nvSpPr>
          <p:cNvPr id="5" name="页脚占位符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9A5D1A7-92C8-4300-8669-EC614198396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50.xml"/><Relationship Id="rId2" Type="http://schemas.openxmlformats.org/officeDocument/2006/relationships/chart" Target="../charts/chart4.xml"/><Relationship Id="rId1" Type="http://schemas.openxmlformats.org/officeDocument/2006/relationships/chart" Target="../charts/char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8.xml"/><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50.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8.xml"/><Relationship Id="rId1" Type="http://schemas.openxmlformats.org/officeDocument/2006/relationships/chart" Target="../charts/char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4.xml.rels><?xml version="1.0" encoding="UTF-8" standalone="yes"?>
<Relationships xmlns="http://schemas.openxmlformats.org/package/2006/relationships"><Relationship Id="rId9" Type="http://schemas.openxmlformats.org/officeDocument/2006/relationships/slideLayout" Target="../slideLayouts/slideLayout50.xml"/><Relationship Id="rId8" Type="http://schemas.openxmlformats.org/officeDocument/2006/relationships/image" Target="../media/image11.jpeg"/><Relationship Id="rId7" Type="http://schemas.openxmlformats.org/officeDocument/2006/relationships/image" Target="../media/image10.jpeg"/><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8.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50.xml"/><Relationship Id="rId1" Type="http://schemas.openxmlformats.org/officeDocument/2006/relationships/image" Target="../media/image12.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8.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50.xml"/><Relationship Id="rId1"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0.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48.xml"/><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8.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50.xml"/><Relationship Id="rId1" Type="http://schemas.openxmlformats.org/officeDocument/2006/relationships/image" Target="../media/image17.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8.xml"/></Relationships>
</file>

<file path=ppt/slides/_rels/slide35.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slideLayout" Target="../slideLayouts/slideLayout48.xml"/><Relationship Id="rId5" Type="http://schemas.openxmlformats.org/officeDocument/2006/relationships/image" Target="../media/image22.png"/><Relationship Id="rId4" Type="http://schemas.openxmlformats.org/officeDocument/2006/relationships/image" Target="../media/image21.png"/><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slides/_rels/slide36.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slideLayout" Target="../slideLayouts/slideLayout48.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8.xml"/><Relationship Id="rId1" Type="http://schemas.openxmlformats.org/officeDocument/2006/relationships/image" Target="../media/image23.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8.xml"/><Relationship Id="rId1" Type="http://schemas.openxmlformats.org/officeDocument/2006/relationships/image" Target="../media/image24.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50.xml"/><Relationship Id="rId2" Type="http://schemas.openxmlformats.org/officeDocument/2006/relationships/image" Target="../media/image2.png"/><Relationship Id="rId1" Type="http://schemas.openxmlformats.org/officeDocument/2006/relationships/image" Target="../media/image1.png"/></Relationships>
</file>

<file path=ppt/slides/_rels/slide40.xml.rels><?xml version="1.0" encoding="UTF-8" standalone="yes"?>
<Relationships xmlns="http://schemas.openxmlformats.org/package/2006/relationships"><Relationship Id="rId8" Type="http://schemas.openxmlformats.org/officeDocument/2006/relationships/slideLayout" Target="../slideLayouts/slideLayout46.xml"/><Relationship Id="rId7" Type="http://schemas.openxmlformats.org/officeDocument/2006/relationships/image" Target="../media/image26.png"/><Relationship Id="rId6" Type="http://schemas.openxmlformats.org/officeDocument/2006/relationships/image" Target="../media/image25.jpeg"/><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_rels/slide41.xml.rels><?xml version="1.0" encoding="UTF-8" standalone="yes"?>
<Relationships xmlns="http://schemas.openxmlformats.org/package/2006/relationships"><Relationship Id="rId5" Type="http://schemas.openxmlformats.org/officeDocument/2006/relationships/slideLayout" Target="../slideLayouts/slideLayout48.xml"/><Relationship Id="rId4" Type="http://schemas.openxmlformats.org/officeDocument/2006/relationships/image" Target="../media/image30.jpeg"/><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s>
</file>

<file path=ppt/slides/_rels/slide42.xml.rels><?xml version="1.0" encoding="UTF-8" standalone="yes"?>
<Relationships xmlns="http://schemas.openxmlformats.org/package/2006/relationships"><Relationship Id="rId5" Type="http://schemas.openxmlformats.org/officeDocument/2006/relationships/slideLayout" Target="../slideLayouts/slideLayout48.xml"/><Relationship Id="rId4" Type="http://schemas.openxmlformats.org/officeDocument/2006/relationships/image" Target="../media/image34.jpeg"/><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image" Target="../media/image31.jpeg"/></Relationships>
</file>

<file path=ppt/slides/_rels/slide43.xml.rels><?xml version="1.0" encoding="UTF-8" standalone="yes"?>
<Relationships xmlns="http://schemas.openxmlformats.org/package/2006/relationships"><Relationship Id="rId5" Type="http://schemas.openxmlformats.org/officeDocument/2006/relationships/slideLayout" Target="../slideLayouts/slideLayout48.xml"/><Relationship Id="rId4" Type="http://schemas.openxmlformats.org/officeDocument/2006/relationships/image" Target="../media/image38.jpeg"/><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image" Target="../media/image35.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50.xml"/><Relationship Id="rId1" Type="http://schemas.openxmlformats.org/officeDocument/2006/relationships/image" Target="../media/image39.jpe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50.xml"/><Relationship Id="rId1" Type="http://schemas.openxmlformats.org/officeDocument/2006/relationships/image" Target="../media/image40.jpe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50.xml"/><Relationship Id="rId1" Type="http://schemas.openxmlformats.org/officeDocument/2006/relationships/image" Target="../media/image41.jpe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50.xml"/><Relationship Id="rId1" Type="http://schemas.openxmlformats.org/officeDocument/2006/relationships/image" Target="../media/image42.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50.xml"/><Relationship Id="rId1" Type="http://schemas.openxmlformats.org/officeDocument/2006/relationships/chart" Target="../charts/chart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50.xml"/><Relationship Id="rId1" Type="http://schemas.openxmlformats.org/officeDocument/2006/relationships/chart" Target="../charts/char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a:xfrm>
            <a:off x="470346" y="1045028"/>
            <a:ext cx="8212975" cy="1608083"/>
          </a:xfrm>
          <a:prstGeom prst="roundRect">
            <a:avLst/>
          </a:prstGeom>
          <a:ln>
            <a:noFill/>
          </a:ln>
          <a:effectLst>
            <a:outerShdw blurRad="40000" dist="20000" dir="5400000" rotWithShape="0">
              <a:srgbClr val="000000">
                <a:alpha val="38000"/>
              </a:srgbClr>
            </a:outerShdw>
            <a:softEdge rad="31750"/>
          </a:effectLst>
        </p:spPr>
        <p:style>
          <a:lnRef idx="1">
            <a:schemeClr val="accent1"/>
          </a:lnRef>
          <a:fillRef idx="2">
            <a:schemeClr val="accent1"/>
          </a:fillRef>
          <a:effectRef idx="1">
            <a:schemeClr val="accent1"/>
          </a:effectRef>
          <a:fontRef idx="minor">
            <a:schemeClr val="dk1"/>
          </a:fontRef>
        </p:style>
        <p:txBody>
          <a:bodyPr>
            <a:normAutofit fontScale="90000"/>
          </a:bodyPr>
          <a:lstStyle/>
          <a:p>
            <a:pPr>
              <a:lnSpc>
                <a:spcPct val="150000"/>
              </a:lnSpc>
            </a:pPr>
            <a:br>
              <a:rPr lang="en-US" altLang="zh-CN" sz="3200" b="1" dirty="0" smtClean="0">
                <a:solidFill>
                  <a:schemeClr val="accent1">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br>
            <a:r>
              <a:rPr lang="zh-CN" altLang="en-US" sz="3200" b="1" dirty="0" smtClean="0">
                <a:solidFill>
                  <a:schemeClr val="accent1">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抓住</a:t>
            </a:r>
            <a:r>
              <a:rPr lang="en-US" altLang="zh-CN" sz="3200" b="1" dirty="0" smtClean="0">
                <a:solidFill>
                  <a:schemeClr val="accent1">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RCEP</a:t>
            </a:r>
            <a:r>
              <a:rPr lang="zh-CN" altLang="en-US" sz="3200" b="1" dirty="0" smtClean="0">
                <a:solidFill>
                  <a:schemeClr val="accent1">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机遇</a:t>
            </a:r>
            <a:br>
              <a:rPr lang="en-US" altLang="zh-CN" sz="3200" b="1" dirty="0" smtClean="0">
                <a:solidFill>
                  <a:schemeClr val="accent1">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br>
            <a:r>
              <a:rPr lang="zh-CN" altLang="en-US" sz="3200" b="1" dirty="0" smtClean="0">
                <a:solidFill>
                  <a:schemeClr val="accent1">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打造纺织</a:t>
            </a:r>
            <a:r>
              <a:rPr lang="zh-CN" altLang="en-US" sz="3200" b="1" dirty="0">
                <a:solidFill>
                  <a:schemeClr val="accent1">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服装价值链新引擎</a:t>
            </a:r>
            <a:br>
              <a:rPr lang="en-US" altLang="zh-CN" sz="3200" b="1" dirty="0">
                <a:solidFill>
                  <a:schemeClr val="accent1">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br>
            <a:endParaRPr lang="zh-CN" altLang="en-US" sz="3200" b="1" dirty="0">
              <a:solidFill>
                <a:schemeClr val="accent1">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 name="副标题 2"/>
          <p:cNvSpPr>
            <a:spLocks noGrp="1"/>
          </p:cNvSpPr>
          <p:nvPr>
            <p:ph type="subTitle" idx="1"/>
          </p:nvPr>
        </p:nvSpPr>
        <p:spPr>
          <a:xfrm>
            <a:off x="1528326" y="2717760"/>
            <a:ext cx="6248188" cy="1813099"/>
          </a:xfrm>
        </p:spPr>
        <p:txBody>
          <a:bodyPr>
            <a:normAutofit/>
          </a:bodyPr>
          <a:lstStyle/>
          <a:p>
            <a:endParaRPr lang="en-US" altLang="zh-CN" dirty="0" smtClean="0"/>
          </a:p>
          <a:p>
            <a:pPr>
              <a:lnSpc>
                <a:spcPts val="2500"/>
              </a:lnSpc>
            </a:pPr>
            <a:r>
              <a:rPr lang="zh-CN" altLang="en-US" sz="1600" b="1" dirty="0" smtClean="0">
                <a:solidFill>
                  <a:schemeClr val="accent1">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中国纺织品进出口商会    马英</a:t>
            </a:r>
            <a:endParaRPr lang="en-US" altLang="zh-CN" sz="1600" b="1" dirty="0" smtClean="0">
              <a:solidFill>
                <a:schemeClr val="accent1">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nSpc>
                <a:spcPts val="2500"/>
              </a:lnSpc>
            </a:pPr>
            <a:r>
              <a:rPr lang="en-US" altLang="zh-CN" sz="1600" b="1" dirty="0" smtClean="0">
                <a:solidFill>
                  <a:schemeClr val="accent1">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Unicode MS" panose="020B0604020202020204" pitchFamily="34" charset="-122"/>
              </a:rPr>
              <a:t>2022.5.20</a:t>
            </a:r>
            <a:endParaRPr lang="zh-CN" altLang="en-US" sz="1600" b="1" dirty="0">
              <a:solidFill>
                <a:schemeClr val="accent1">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Arial Unicode MS" panose="020B0604020202020204" pitchFamily="3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53957"/>
            <a:ext cx="9144000" cy="1030778"/>
          </a:xfrm>
        </p:spPr>
        <p:txBody>
          <a:bodyPr>
            <a:normAutofit/>
          </a:bodyPr>
          <a:lstStyle/>
          <a:p>
            <a:pPr algn="ctr"/>
            <a:r>
              <a:rPr lang="en-US" altLang="zh-CN" sz="1800" b="1" dirty="0" smtClean="0">
                <a:solidFill>
                  <a:schemeClr val="accent1">
                    <a:lumMod val="75000"/>
                  </a:schemeClr>
                </a:solidFill>
                <a:latin typeface="微软雅黑" panose="020B0503020204020204" pitchFamily="34" charset="-122"/>
                <a:ea typeface="微软雅黑" panose="020B0503020204020204" pitchFamily="34" charset="-122"/>
              </a:rPr>
              <a:t>2022</a:t>
            </a:r>
            <a:r>
              <a:rPr lang="zh-CN" altLang="en-US" sz="1800" b="1" dirty="0" smtClean="0">
                <a:solidFill>
                  <a:schemeClr val="accent1">
                    <a:lumMod val="75000"/>
                  </a:schemeClr>
                </a:solidFill>
                <a:latin typeface="微软雅黑" panose="020B0503020204020204" pitchFamily="34" charset="-122"/>
                <a:ea typeface="微软雅黑" panose="020B0503020204020204" pitchFamily="34" charset="-122"/>
              </a:rPr>
              <a:t>年</a:t>
            </a:r>
            <a:r>
              <a:rPr lang="en-US" altLang="zh-CN" sz="1800" b="1" dirty="0" smtClean="0">
                <a:solidFill>
                  <a:schemeClr val="accent1">
                    <a:lumMod val="75000"/>
                  </a:schemeClr>
                </a:solidFill>
                <a:latin typeface="微软雅黑" panose="020B0503020204020204" pitchFamily="34" charset="-122"/>
                <a:ea typeface="微软雅黑" panose="020B0503020204020204" pitchFamily="34" charset="-122"/>
              </a:rPr>
              <a:t>1-4</a:t>
            </a:r>
            <a:r>
              <a:rPr lang="zh-CN" altLang="en-US" sz="1800" b="1" dirty="0">
                <a:solidFill>
                  <a:schemeClr val="accent1">
                    <a:lumMod val="75000"/>
                  </a:schemeClr>
                </a:solidFill>
                <a:latin typeface="微软雅黑" panose="020B0503020204020204" pitchFamily="34" charset="-122"/>
                <a:ea typeface="微软雅黑" panose="020B0503020204020204" pitchFamily="34" charset="-122"/>
              </a:rPr>
              <a:t>月</a:t>
            </a:r>
            <a:r>
              <a:rPr lang="zh-CN" altLang="en-US" sz="1800" b="1" dirty="0" smtClean="0">
                <a:solidFill>
                  <a:schemeClr val="accent1">
                    <a:lumMod val="75000"/>
                  </a:schemeClr>
                </a:solidFill>
                <a:latin typeface="微软雅黑" panose="020B0503020204020204" pitchFamily="34" charset="-122"/>
                <a:ea typeface="微软雅黑" panose="020B0503020204020204" pitchFamily="34" charset="-122"/>
              </a:rPr>
              <a:t>我国纺织服装出口：累计增长</a:t>
            </a:r>
            <a:r>
              <a:rPr lang="en-US" altLang="zh-CN" sz="1800" b="1" dirty="0" smtClean="0">
                <a:solidFill>
                  <a:schemeClr val="accent1">
                    <a:lumMod val="75000"/>
                  </a:schemeClr>
                </a:solidFill>
                <a:latin typeface="微软雅黑" panose="020B0503020204020204" pitchFamily="34" charset="-122"/>
                <a:ea typeface="微软雅黑" panose="020B0503020204020204" pitchFamily="34" charset="-122"/>
              </a:rPr>
              <a:t>8.7%</a:t>
            </a:r>
            <a:endParaRPr lang="zh-CN" altLang="en-US" sz="1600" b="1" dirty="0">
              <a:solidFill>
                <a:schemeClr val="accent1">
                  <a:lumMod val="75000"/>
                </a:schemeClr>
              </a:solidFill>
              <a:latin typeface="微软雅黑" panose="020B0503020204020204" pitchFamily="34" charset="-122"/>
              <a:ea typeface="微软雅黑" panose="020B0503020204020204" pitchFamily="34" charset="-122"/>
            </a:endParaRPr>
          </a:p>
        </p:txBody>
      </p:sp>
      <p:graphicFrame>
        <p:nvGraphicFramePr>
          <p:cNvPr id="4" name="图表 3"/>
          <p:cNvGraphicFramePr/>
          <p:nvPr/>
        </p:nvGraphicFramePr>
        <p:xfrm>
          <a:off x="149627" y="1024023"/>
          <a:ext cx="4572000" cy="3043672"/>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7" name="图表 6"/>
          <p:cNvGraphicFramePr/>
          <p:nvPr/>
        </p:nvGraphicFramePr>
        <p:xfrm>
          <a:off x="4793672" y="957521"/>
          <a:ext cx="4278283" cy="327088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
            <a:ext cx="9144000" cy="864525"/>
          </a:xfrm>
        </p:spPr>
        <p:txBody>
          <a:bodyPr>
            <a:normAutofit/>
          </a:bodyPr>
          <a:lstStyle/>
          <a:p>
            <a:pPr algn="ctr"/>
            <a:r>
              <a:rPr lang="en-US" altLang="zh-CN" sz="1800" b="1" dirty="0" smtClean="0">
                <a:solidFill>
                  <a:schemeClr val="accent1">
                    <a:lumMod val="75000"/>
                  </a:schemeClr>
                </a:solidFill>
                <a:latin typeface="微软雅黑" panose="020B0503020204020204" pitchFamily="34" charset="-122"/>
                <a:ea typeface="微软雅黑" panose="020B0503020204020204" pitchFamily="34" charset="-122"/>
              </a:rPr>
              <a:t>2022</a:t>
            </a:r>
            <a:r>
              <a:rPr lang="zh-CN" altLang="en-US" sz="1800" b="1" dirty="0" smtClean="0">
                <a:solidFill>
                  <a:schemeClr val="accent1">
                    <a:lumMod val="75000"/>
                  </a:schemeClr>
                </a:solidFill>
                <a:latin typeface="微软雅黑" panose="020B0503020204020204" pitchFamily="34" charset="-122"/>
                <a:ea typeface="微软雅黑" panose="020B0503020204020204" pitchFamily="34" charset="-122"/>
              </a:rPr>
              <a:t>年</a:t>
            </a:r>
            <a:r>
              <a:rPr lang="zh-CN" altLang="en-US" sz="1800" b="1" dirty="0">
                <a:solidFill>
                  <a:schemeClr val="accent1">
                    <a:lumMod val="75000"/>
                  </a:schemeClr>
                </a:solidFill>
                <a:latin typeface="微软雅黑" panose="020B0503020204020204" pitchFamily="34" charset="-122"/>
                <a:ea typeface="微软雅黑" panose="020B0503020204020204" pitchFamily="34" charset="-122"/>
              </a:rPr>
              <a:t>国际纺织服装</a:t>
            </a:r>
            <a:r>
              <a:rPr lang="zh-CN" altLang="en-US" sz="1800" b="1" dirty="0" smtClean="0">
                <a:solidFill>
                  <a:schemeClr val="accent1">
                    <a:lumMod val="75000"/>
                  </a:schemeClr>
                </a:solidFill>
                <a:latin typeface="微软雅黑" panose="020B0503020204020204" pitchFamily="34" charset="-122"/>
                <a:ea typeface="微软雅黑" panose="020B0503020204020204" pitchFamily="34" charset="-122"/>
              </a:rPr>
              <a:t>市场：复苏并不平衡</a:t>
            </a:r>
            <a:endParaRPr lang="zh-CN" altLang="en-US" sz="1800" b="1"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299258" y="1245059"/>
            <a:ext cx="8401395" cy="738664"/>
          </a:xfrm>
          <a:prstGeom prst="rect">
            <a:avLst/>
          </a:prstGeom>
        </p:spPr>
        <p:txBody>
          <a:bodyPr wrap="square">
            <a:spAutoFit/>
          </a:bodyPr>
          <a:lstStyle/>
          <a:p>
            <a:r>
              <a:rPr lang="en-US" altLang="zh-CN" dirty="0"/>
              <a:t>4</a:t>
            </a:r>
            <a:r>
              <a:rPr lang="zh-CN" altLang="zh-CN" dirty="0"/>
              <a:t>月</a:t>
            </a:r>
            <a:r>
              <a:rPr lang="en-US" altLang="zh-CN" dirty="0"/>
              <a:t>19</a:t>
            </a:r>
            <a:r>
              <a:rPr lang="zh-CN" altLang="zh-CN" dirty="0"/>
              <a:t>日，国际货币基金组织将全球经济增长预测从之前的</a:t>
            </a:r>
            <a:r>
              <a:rPr lang="en-US" altLang="zh-CN" dirty="0"/>
              <a:t>4.4%</a:t>
            </a:r>
            <a:r>
              <a:rPr lang="zh-CN" altLang="zh-CN" dirty="0"/>
              <a:t>下调到</a:t>
            </a:r>
            <a:r>
              <a:rPr lang="en-US" altLang="zh-CN" dirty="0"/>
              <a:t>3.6%</a:t>
            </a:r>
            <a:r>
              <a:rPr lang="zh-CN" altLang="zh-CN" dirty="0"/>
              <a:t>。美国市场正经历</a:t>
            </a:r>
            <a:r>
              <a:rPr lang="en-US" altLang="zh-CN" dirty="0"/>
              <a:t>40</a:t>
            </a:r>
            <a:r>
              <a:rPr lang="zh-CN" altLang="zh-CN" dirty="0"/>
              <a:t>年来最严重通胀，</a:t>
            </a:r>
            <a:r>
              <a:rPr lang="en-US" altLang="zh-CN" dirty="0"/>
              <a:t>3</a:t>
            </a:r>
            <a:r>
              <a:rPr lang="zh-CN" altLang="zh-CN" dirty="0" smtClean="0"/>
              <a:t>月</a:t>
            </a:r>
            <a:r>
              <a:rPr lang="zh-CN" altLang="en-US" dirty="0" smtClean="0"/>
              <a:t>、</a:t>
            </a:r>
            <a:r>
              <a:rPr lang="en-US" altLang="zh-CN" dirty="0" smtClean="0"/>
              <a:t>4</a:t>
            </a:r>
            <a:r>
              <a:rPr lang="zh-CN" altLang="en-US" dirty="0" smtClean="0"/>
              <a:t>月</a:t>
            </a:r>
            <a:r>
              <a:rPr lang="en-US" altLang="zh-CN" dirty="0" smtClean="0"/>
              <a:t>CPI</a:t>
            </a:r>
            <a:r>
              <a:rPr lang="zh-CN" altLang="zh-CN" dirty="0"/>
              <a:t>增速高达</a:t>
            </a:r>
            <a:r>
              <a:rPr lang="en-US" altLang="zh-CN" dirty="0" smtClean="0"/>
              <a:t>8.5%</a:t>
            </a:r>
            <a:r>
              <a:rPr lang="zh-CN" altLang="en-US" dirty="0" smtClean="0"/>
              <a:t>和</a:t>
            </a:r>
            <a:r>
              <a:rPr lang="en-US" altLang="zh-CN" dirty="0" smtClean="0"/>
              <a:t>8.3%</a:t>
            </a:r>
            <a:r>
              <a:rPr lang="zh-CN" altLang="zh-CN" dirty="0" smtClean="0"/>
              <a:t>，</a:t>
            </a:r>
            <a:r>
              <a:rPr lang="zh-CN" altLang="zh-CN" dirty="0"/>
              <a:t>制约了消费能力。欧盟受俄乌冲突直接影响，通胀高企，经济复苏受阻；日元</a:t>
            </a:r>
            <a:r>
              <a:rPr lang="zh-CN" altLang="zh-CN" dirty="0" smtClean="0"/>
              <a:t>贬值</a:t>
            </a:r>
            <a:r>
              <a:rPr lang="zh-CN" altLang="en-US" dirty="0" smtClean="0"/>
              <a:t>加剧，</a:t>
            </a:r>
            <a:r>
              <a:rPr lang="zh-CN" altLang="zh-CN" dirty="0" smtClean="0"/>
              <a:t>影响</a:t>
            </a:r>
            <a:r>
              <a:rPr lang="zh-CN" altLang="zh-CN" dirty="0"/>
              <a:t>进口需求；新兴市场经济复苏与发达市场差距加大。</a:t>
            </a:r>
            <a:endParaRPr lang="zh-CN" altLang="zh-CN" dirty="0"/>
          </a:p>
        </p:txBody>
      </p:sp>
      <p:sp>
        <p:nvSpPr>
          <p:cNvPr id="6" name="圆角矩形 5"/>
          <p:cNvSpPr/>
          <p:nvPr/>
        </p:nvSpPr>
        <p:spPr>
          <a:xfrm>
            <a:off x="396529" y="675804"/>
            <a:ext cx="8350942" cy="50995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Wingdings" panose="05000000000000000000" pitchFamily="2" charset="2"/>
              <a:buChar char="n"/>
            </a:pPr>
            <a:r>
              <a:rPr lang="zh-CN" altLang="en-US" b="1" dirty="0" smtClean="0">
                <a:solidFill>
                  <a:srgbClr val="C00000"/>
                </a:solidFill>
                <a:latin typeface="微软雅黑" panose="020B0503020204020204" pitchFamily="34" charset="-122"/>
                <a:ea typeface="微软雅黑" panose="020B0503020204020204" pitchFamily="34" charset="-122"/>
              </a:rPr>
              <a:t>全球经济将显著放缓</a:t>
            </a:r>
            <a:endParaRPr lang="zh-CN" altLang="en-US" b="1" dirty="0">
              <a:solidFill>
                <a:srgbClr val="C00000"/>
              </a:solidFill>
              <a:latin typeface="微软雅黑" panose="020B0503020204020204" pitchFamily="34" charset="-122"/>
              <a:ea typeface="微软雅黑" panose="020B0503020204020204" pitchFamily="34" charset="-122"/>
            </a:endParaRPr>
          </a:p>
        </p:txBody>
      </p:sp>
      <p:sp>
        <p:nvSpPr>
          <p:cNvPr id="7" name="圆角矩形 6"/>
          <p:cNvSpPr/>
          <p:nvPr/>
        </p:nvSpPr>
        <p:spPr>
          <a:xfrm>
            <a:off x="349711" y="2043027"/>
            <a:ext cx="8350942" cy="50995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buFont typeface="Wingdings" panose="05000000000000000000" pitchFamily="2" charset="2"/>
              <a:buChar char="n"/>
            </a:pPr>
            <a:r>
              <a:rPr lang="zh-CN" altLang="en-US" b="1" dirty="0">
                <a:solidFill>
                  <a:srgbClr val="C00000"/>
                </a:solidFill>
                <a:latin typeface="微软雅黑" panose="020B0503020204020204" pitchFamily="34" charset="-122"/>
                <a:ea typeface="微软雅黑" panose="020B0503020204020204" pitchFamily="34" charset="-122"/>
              </a:rPr>
              <a:t>全球时尚业规模将继续复苏</a:t>
            </a:r>
            <a:endParaRPr lang="zh-CN" altLang="en-US" b="1" dirty="0">
              <a:solidFill>
                <a:srgbClr val="C00000"/>
              </a:solidFill>
              <a:latin typeface="微软雅黑" panose="020B0503020204020204" pitchFamily="34" charset="-122"/>
              <a:ea typeface="微软雅黑" panose="020B0503020204020204" pitchFamily="34" charset="-122"/>
            </a:endParaRPr>
          </a:p>
        </p:txBody>
      </p:sp>
      <p:sp>
        <p:nvSpPr>
          <p:cNvPr id="5" name="矩形 4"/>
          <p:cNvSpPr/>
          <p:nvPr/>
        </p:nvSpPr>
        <p:spPr>
          <a:xfrm>
            <a:off x="349712" y="2679702"/>
            <a:ext cx="8350941" cy="2677656"/>
          </a:xfrm>
          <a:prstGeom prst="rect">
            <a:avLst/>
          </a:prstGeom>
        </p:spPr>
        <p:txBody>
          <a:bodyPr wrap="square">
            <a:spAutoFit/>
          </a:bodyPr>
          <a:lstStyle/>
          <a:p>
            <a:pPr marL="285750" indent="-285750">
              <a:buFont typeface="Wingdings" panose="05000000000000000000" pitchFamily="2" charset="2"/>
              <a:buChar char="ü"/>
            </a:pPr>
            <a:r>
              <a:rPr lang="zh-CN" altLang="zh-CN" dirty="0" smtClean="0">
                <a:cs typeface="Times New Roman" panose="02020603050405020304" pitchFamily="18" charset="0"/>
              </a:rPr>
              <a:t>据</a:t>
            </a:r>
            <a:r>
              <a:rPr lang="zh-CN" altLang="zh-CN" dirty="0">
                <a:cs typeface="Times New Roman" panose="02020603050405020304" pitchFamily="18" charset="0"/>
              </a:rPr>
              <a:t>麦肯锡估算，</a:t>
            </a:r>
            <a:r>
              <a:rPr lang="en-US" altLang="zh-CN" dirty="0">
                <a:cs typeface="Times New Roman" panose="02020603050405020304" pitchFamily="18" charset="0"/>
              </a:rPr>
              <a:t>2021</a:t>
            </a:r>
            <a:r>
              <a:rPr lang="zh-CN" altLang="zh-CN" dirty="0">
                <a:cs typeface="Times New Roman" panose="02020603050405020304" pitchFamily="18" charset="0"/>
              </a:rPr>
              <a:t>年，全球时尚销售规模已恢复至</a:t>
            </a:r>
            <a:r>
              <a:rPr lang="en-US" altLang="zh-CN" dirty="0">
                <a:cs typeface="Times New Roman" panose="02020603050405020304" pitchFamily="18" charset="0"/>
              </a:rPr>
              <a:t> 2019 </a:t>
            </a:r>
            <a:r>
              <a:rPr lang="zh-CN" altLang="zh-CN" dirty="0">
                <a:cs typeface="Times New Roman" panose="02020603050405020304" pitchFamily="18" charset="0"/>
              </a:rPr>
              <a:t>年水平的</a:t>
            </a:r>
            <a:r>
              <a:rPr lang="en-US" altLang="zh-CN" dirty="0">
                <a:cs typeface="Times New Roman" panose="02020603050405020304" pitchFamily="18" charset="0"/>
              </a:rPr>
              <a:t> 96% </a:t>
            </a:r>
            <a:r>
              <a:rPr lang="zh-CN" altLang="zh-CN" dirty="0">
                <a:cs typeface="Times New Roman" panose="02020603050405020304" pitchFamily="18" charset="0"/>
              </a:rPr>
              <a:t>至</a:t>
            </a:r>
            <a:r>
              <a:rPr lang="en-US" altLang="zh-CN" dirty="0">
                <a:cs typeface="Times New Roman" panose="02020603050405020304" pitchFamily="18" charset="0"/>
              </a:rPr>
              <a:t> 101%</a:t>
            </a:r>
            <a:r>
              <a:rPr lang="zh-CN" altLang="zh-CN" dirty="0">
                <a:cs typeface="Times New Roman" panose="02020603050405020304" pitchFamily="18" charset="0"/>
              </a:rPr>
              <a:t>。预计</a:t>
            </a:r>
            <a:r>
              <a:rPr lang="en-US" altLang="zh-CN" dirty="0">
                <a:cs typeface="Times New Roman" panose="02020603050405020304" pitchFamily="18" charset="0"/>
              </a:rPr>
              <a:t>2022</a:t>
            </a:r>
            <a:r>
              <a:rPr lang="zh-CN" altLang="zh-CN" dirty="0">
                <a:cs typeface="Times New Roman" panose="02020603050405020304" pitchFamily="18" charset="0"/>
              </a:rPr>
              <a:t>年该增长势头</a:t>
            </a:r>
            <a:r>
              <a:rPr lang="zh-CN" altLang="zh-CN" dirty="0" smtClean="0">
                <a:cs typeface="Times New Roman" panose="02020603050405020304" pitchFamily="18" charset="0"/>
              </a:rPr>
              <a:t>将继续</a:t>
            </a:r>
            <a:r>
              <a:rPr lang="zh-CN" altLang="zh-CN" dirty="0">
                <a:cs typeface="Times New Roman" panose="02020603050405020304" pitchFamily="18" charset="0"/>
              </a:rPr>
              <a:t>保持</a:t>
            </a:r>
            <a:r>
              <a:rPr lang="zh-CN" altLang="zh-CN" dirty="0" smtClean="0">
                <a:cs typeface="Times New Roman" panose="02020603050405020304" pitchFamily="18" charset="0"/>
              </a:rPr>
              <a:t>，在</a:t>
            </a:r>
            <a:r>
              <a:rPr lang="en-US" altLang="zh-CN" dirty="0">
                <a:cs typeface="Times New Roman" panose="02020603050405020304" pitchFamily="18" charset="0"/>
              </a:rPr>
              <a:t>2019</a:t>
            </a:r>
            <a:r>
              <a:rPr lang="zh-CN" altLang="zh-CN" dirty="0">
                <a:cs typeface="Times New Roman" panose="02020603050405020304" pitchFamily="18" charset="0"/>
              </a:rPr>
              <a:t>年基础上增长</a:t>
            </a:r>
            <a:r>
              <a:rPr lang="en-US" altLang="zh-CN" dirty="0">
                <a:cs typeface="Times New Roman" panose="02020603050405020304" pitchFamily="18" charset="0"/>
              </a:rPr>
              <a:t>3%-8%</a:t>
            </a:r>
            <a:r>
              <a:rPr lang="zh-CN" altLang="zh-CN" dirty="0" smtClean="0">
                <a:cs typeface="Times New Roman" panose="02020603050405020304" pitchFamily="18" charset="0"/>
              </a:rPr>
              <a:t>。</a:t>
            </a:r>
            <a:endParaRPr lang="en-US" altLang="zh-CN" dirty="0">
              <a:cs typeface="Times New Roman" panose="02020603050405020304" pitchFamily="18" charset="0"/>
            </a:endParaRPr>
          </a:p>
          <a:p>
            <a:pPr marL="285750" indent="-285750">
              <a:buFont typeface="Wingdings" panose="05000000000000000000" pitchFamily="2" charset="2"/>
              <a:buChar char="ü"/>
            </a:pPr>
            <a:r>
              <a:rPr lang="zh-CN" altLang="zh-CN" dirty="0">
                <a:cs typeface="Times New Roman" panose="02020603050405020304" pitchFamily="18" charset="0"/>
              </a:rPr>
              <a:t>疫情期间，时尚业的超级赢家组以运动服装品牌、奢侈品牌和中国本土公司为主，他们跑赢了大盘。</a:t>
            </a:r>
            <a:r>
              <a:rPr lang="zh-CN" altLang="en-US" dirty="0">
                <a:cs typeface="Times New Roman" panose="02020603050405020304" pitchFamily="18" charset="0"/>
              </a:rPr>
              <a:t>但两极分化严重</a:t>
            </a:r>
            <a:r>
              <a:rPr lang="zh-CN" altLang="zh-CN" dirty="0">
                <a:cs typeface="Times New Roman" panose="02020603050405020304" pitchFamily="18" charset="0"/>
              </a:rPr>
              <a:t>，</a:t>
            </a:r>
            <a:r>
              <a:rPr lang="en-US" altLang="zh-CN" dirty="0">
                <a:cs typeface="Times New Roman" panose="02020603050405020304" pitchFamily="18" charset="0"/>
              </a:rPr>
              <a:t>80%</a:t>
            </a:r>
            <a:r>
              <a:rPr lang="zh-CN" altLang="zh-CN" dirty="0">
                <a:cs typeface="Times New Roman" panose="02020603050405020304" pitchFamily="18" charset="0"/>
              </a:rPr>
              <a:t>底部企业的亏损总额超过了</a:t>
            </a:r>
            <a:r>
              <a:rPr lang="en-US" altLang="zh-CN" dirty="0">
                <a:cs typeface="Times New Roman" panose="02020603050405020304" pitchFamily="18" charset="0"/>
              </a:rPr>
              <a:t>20%</a:t>
            </a:r>
            <a:r>
              <a:rPr lang="zh-CN" altLang="zh-CN" dirty="0">
                <a:cs typeface="Times New Roman" panose="02020603050405020304" pitchFamily="18" charset="0"/>
              </a:rPr>
              <a:t>头部企业的盈利总和。</a:t>
            </a:r>
            <a:endParaRPr lang="en-US" altLang="zh-CN" dirty="0">
              <a:cs typeface="Times New Roman" panose="02020603050405020304" pitchFamily="18" charset="0"/>
            </a:endParaRPr>
          </a:p>
          <a:p>
            <a:pPr marL="285750" indent="-285750">
              <a:buFont typeface="Wingdings" panose="05000000000000000000" pitchFamily="2" charset="2"/>
              <a:buChar char="ü"/>
            </a:pPr>
            <a:r>
              <a:rPr lang="zh-CN" altLang="zh-CN" dirty="0">
                <a:cs typeface="Times New Roman" panose="02020603050405020304" pitchFamily="18" charset="0"/>
              </a:rPr>
              <a:t>复苏</a:t>
            </a:r>
            <a:r>
              <a:rPr lang="zh-CN" altLang="en-US" dirty="0">
                <a:cs typeface="Times New Roman" panose="02020603050405020304" pitchFamily="18" charset="0"/>
              </a:rPr>
              <a:t>将呈现不平衡局面</a:t>
            </a:r>
            <a:r>
              <a:rPr lang="zh-CN" altLang="zh-CN" dirty="0">
                <a:cs typeface="Times New Roman" panose="02020603050405020304" pitchFamily="18" charset="0"/>
              </a:rPr>
              <a:t>，增长可能由美国和中国推动，而欧洲则处于落后位置。</a:t>
            </a:r>
            <a:endParaRPr lang="en-US" altLang="zh-CN" dirty="0">
              <a:cs typeface="Times New Roman" panose="02020603050405020304" pitchFamily="18" charset="0"/>
            </a:endParaRPr>
          </a:p>
          <a:p>
            <a:pPr marL="285750" indent="-285750">
              <a:buFont typeface="Wingdings" panose="05000000000000000000" pitchFamily="2" charset="2"/>
              <a:buChar char="ü"/>
            </a:pPr>
            <a:r>
              <a:rPr lang="zh-CN" altLang="zh-CN" dirty="0">
                <a:cs typeface="Times New Roman" panose="02020603050405020304" pitchFamily="18" charset="0"/>
              </a:rPr>
              <a:t>折扣商店和奢侈品时尚将继续跑赢大盘，中端市场将受到较大的冲击。</a:t>
            </a:r>
            <a:endParaRPr lang="en-US" altLang="zh-CN" dirty="0">
              <a:cs typeface="Times New Roman" panose="02020603050405020304" pitchFamily="18" charset="0"/>
            </a:endParaRPr>
          </a:p>
          <a:p>
            <a:pPr marL="285750" indent="-285750">
              <a:buFont typeface="Wingdings" panose="05000000000000000000" pitchFamily="2" charset="2"/>
              <a:buChar char="ü"/>
            </a:pPr>
            <a:r>
              <a:rPr lang="en-US" altLang="zh-CN" dirty="0">
                <a:cs typeface="Times New Roman" panose="02020603050405020304" pitchFamily="18" charset="0"/>
              </a:rPr>
              <a:t>67% </a:t>
            </a:r>
            <a:r>
              <a:rPr lang="zh-CN" altLang="zh-CN" dirty="0">
                <a:cs typeface="Times New Roman" panose="02020603050405020304" pitchFamily="18" charset="0"/>
              </a:rPr>
              <a:t>的</a:t>
            </a:r>
            <a:r>
              <a:rPr lang="zh-CN" altLang="en-US" dirty="0">
                <a:cs typeface="Times New Roman" panose="02020603050405020304" pitchFamily="18" charset="0"/>
              </a:rPr>
              <a:t>企业</a:t>
            </a:r>
            <a:r>
              <a:rPr lang="zh-CN" altLang="zh-CN" dirty="0">
                <a:cs typeface="Times New Roman" panose="02020603050405020304" pitchFamily="18" charset="0"/>
              </a:rPr>
              <a:t>预计</a:t>
            </a:r>
            <a:r>
              <a:rPr lang="en-US" altLang="zh-CN" dirty="0">
                <a:cs typeface="Times New Roman" panose="02020603050405020304" pitchFamily="18" charset="0"/>
              </a:rPr>
              <a:t> 2022 </a:t>
            </a:r>
            <a:r>
              <a:rPr lang="zh-CN" altLang="zh-CN" dirty="0">
                <a:cs typeface="Times New Roman" panose="02020603050405020304" pitchFamily="18" charset="0"/>
              </a:rPr>
              <a:t>年零售价格将上涨，平均涨幅为</a:t>
            </a:r>
            <a:r>
              <a:rPr lang="en-US" altLang="zh-CN" dirty="0">
                <a:cs typeface="Times New Roman" panose="02020603050405020304" pitchFamily="18" charset="0"/>
              </a:rPr>
              <a:t> 3.2%</a:t>
            </a:r>
            <a:r>
              <a:rPr lang="zh-CN" altLang="zh-CN" dirty="0">
                <a:cs typeface="Times New Roman" panose="02020603050405020304" pitchFamily="18" charset="0"/>
              </a:rPr>
              <a:t>，而</a:t>
            </a:r>
            <a:r>
              <a:rPr lang="en-US" altLang="zh-CN" dirty="0">
                <a:cs typeface="Times New Roman" panose="02020603050405020304" pitchFamily="18" charset="0"/>
              </a:rPr>
              <a:t> 14% </a:t>
            </a:r>
            <a:r>
              <a:rPr lang="zh-CN" altLang="zh-CN" dirty="0">
                <a:cs typeface="Times New Roman" panose="02020603050405020304" pitchFamily="18" charset="0"/>
              </a:rPr>
              <a:t>的高管甚至预计价格涨幅将超过</a:t>
            </a:r>
            <a:r>
              <a:rPr lang="en-US" altLang="zh-CN" dirty="0">
                <a:cs typeface="Times New Roman" panose="02020603050405020304" pitchFamily="18" charset="0"/>
              </a:rPr>
              <a:t> 10%</a:t>
            </a:r>
            <a:r>
              <a:rPr lang="zh-CN" altLang="zh-CN" dirty="0">
                <a:cs typeface="Times New Roman" panose="02020603050405020304" pitchFamily="18" charset="0"/>
              </a:rPr>
              <a:t>。尽管如此，仍有</a:t>
            </a:r>
            <a:r>
              <a:rPr lang="en-US" altLang="zh-CN" dirty="0">
                <a:cs typeface="Times New Roman" panose="02020603050405020304" pitchFamily="18" charset="0"/>
              </a:rPr>
              <a:t> 17% </a:t>
            </a:r>
            <a:r>
              <a:rPr lang="zh-CN" altLang="zh-CN" dirty="0">
                <a:cs typeface="Times New Roman" panose="02020603050405020304" pitchFamily="18" charset="0"/>
              </a:rPr>
              <a:t>的高管预计会降价，其中对降价的最大预期来自中端市场，这可能是由于该细分市场在整个疫情期间持续受到冲击。</a:t>
            </a:r>
            <a:endParaRPr lang="en-US" altLang="zh-CN" dirty="0">
              <a:cs typeface="Times New Roman" panose="02020603050405020304" pitchFamily="18" charset="0"/>
            </a:endParaRPr>
          </a:p>
          <a:p>
            <a:pPr marL="285750" indent="-285750">
              <a:buFont typeface="Wingdings" panose="05000000000000000000" pitchFamily="2" charset="2"/>
              <a:buChar char="n"/>
            </a:pPr>
            <a:endParaRPr lang="zh-CN" altLang="zh-CN" dirty="0"/>
          </a:p>
          <a:p>
            <a:pPr marL="285750" indent="-285750">
              <a:buFont typeface="Wingdings" panose="05000000000000000000" pitchFamily="2" charset="2"/>
              <a:buChar char="n"/>
            </a:pPr>
            <a:endParaRPr lang="en-US" altLang="zh-CN" dirty="0" smtClean="0">
              <a:cs typeface="Times New Roman" panose="02020603050405020304" pitchFamily="18" charset="0"/>
            </a:endParaRPr>
          </a:p>
          <a:p>
            <a:pPr marL="285750" indent="-285750">
              <a:buFont typeface="Wingdings" panose="05000000000000000000" pitchFamily="2" charset="2"/>
              <a:buChar char="n"/>
            </a:pPr>
            <a:endParaRPr lang="zh-CN"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内容占位符 2"/>
          <p:cNvSpPr txBox="1">
            <a:spLocks noChangeArrowheads="1"/>
          </p:cNvSpPr>
          <p:nvPr/>
        </p:nvSpPr>
        <p:spPr bwMode="auto">
          <a:xfrm>
            <a:off x="492645" y="425344"/>
            <a:ext cx="8158707" cy="3581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1450" indent="-171450">
              <a:defRPr sz="1400">
                <a:solidFill>
                  <a:schemeClr val="tx1"/>
                </a:solidFill>
                <a:latin typeface="Calibri" panose="020F0502020204030204" pitchFamily="34" charset="0"/>
                <a:ea typeface="宋体" panose="02010600030101010101" pitchFamily="2" charset="-122"/>
              </a:defRPr>
            </a:lvl1pPr>
            <a:lvl2pPr>
              <a:defRPr sz="1400">
                <a:solidFill>
                  <a:schemeClr val="tx1"/>
                </a:solidFill>
                <a:latin typeface="Calibri" panose="020F0502020204030204" pitchFamily="34" charset="0"/>
                <a:ea typeface="宋体" panose="02010600030101010101" pitchFamily="2" charset="-122"/>
              </a:defRPr>
            </a:lvl2pPr>
            <a:lvl3pPr>
              <a:defRPr sz="1400">
                <a:solidFill>
                  <a:schemeClr val="tx1"/>
                </a:solidFill>
                <a:latin typeface="Calibri" panose="020F0502020204030204" pitchFamily="34" charset="0"/>
                <a:ea typeface="宋体" panose="02010600030101010101" pitchFamily="2" charset="-122"/>
              </a:defRPr>
            </a:lvl3pPr>
            <a:lvl4pPr>
              <a:defRPr sz="1400">
                <a:solidFill>
                  <a:schemeClr val="tx1"/>
                </a:solidFill>
                <a:latin typeface="Calibri" panose="020F0502020204030204" pitchFamily="34" charset="0"/>
                <a:ea typeface="宋体" panose="02010600030101010101" pitchFamily="2" charset="-122"/>
              </a:defRPr>
            </a:lvl4pPr>
            <a:lvl5pPr>
              <a:defRPr sz="1400">
                <a:solidFill>
                  <a:schemeClr val="tx1"/>
                </a:solidFill>
                <a:latin typeface="Calibri" panose="020F0502020204030204" pitchFamily="34" charset="0"/>
                <a:ea typeface="宋体" panose="02010600030101010101" pitchFamily="2" charset="-122"/>
              </a:defRPr>
            </a:lvl5pPr>
            <a:lvl6pPr marL="1828800" defTabSz="685800" fontAlgn="base">
              <a:spcBef>
                <a:spcPct val="0"/>
              </a:spcBef>
              <a:spcAft>
                <a:spcPct val="0"/>
              </a:spcAft>
              <a:defRPr sz="1400">
                <a:solidFill>
                  <a:schemeClr val="tx1"/>
                </a:solidFill>
                <a:latin typeface="Calibri" panose="020F0502020204030204" pitchFamily="34" charset="0"/>
                <a:ea typeface="宋体" panose="02010600030101010101" pitchFamily="2" charset="-122"/>
              </a:defRPr>
            </a:lvl6pPr>
            <a:lvl7pPr marL="2286000" defTabSz="685800" fontAlgn="base">
              <a:spcBef>
                <a:spcPct val="0"/>
              </a:spcBef>
              <a:spcAft>
                <a:spcPct val="0"/>
              </a:spcAft>
              <a:defRPr sz="1400">
                <a:solidFill>
                  <a:schemeClr val="tx1"/>
                </a:solidFill>
                <a:latin typeface="Calibri" panose="020F0502020204030204" pitchFamily="34" charset="0"/>
                <a:ea typeface="宋体" panose="02010600030101010101" pitchFamily="2" charset="-122"/>
              </a:defRPr>
            </a:lvl7pPr>
            <a:lvl8pPr marL="2743200" defTabSz="685800" fontAlgn="base">
              <a:spcBef>
                <a:spcPct val="0"/>
              </a:spcBef>
              <a:spcAft>
                <a:spcPct val="0"/>
              </a:spcAft>
              <a:defRPr sz="1400">
                <a:solidFill>
                  <a:schemeClr val="tx1"/>
                </a:solidFill>
                <a:latin typeface="Calibri" panose="020F0502020204030204" pitchFamily="34" charset="0"/>
                <a:ea typeface="宋体" panose="02010600030101010101" pitchFamily="2" charset="-122"/>
              </a:defRPr>
            </a:lvl8pPr>
            <a:lvl9pPr marL="3200400" defTabSz="685800" fontAlgn="base">
              <a:spcBef>
                <a:spcPct val="0"/>
              </a:spcBef>
              <a:spcAft>
                <a:spcPct val="0"/>
              </a:spcAft>
              <a:defRPr sz="1400">
                <a:solidFill>
                  <a:schemeClr val="tx1"/>
                </a:solidFill>
                <a:latin typeface="Calibri" panose="020F0502020204030204" pitchFamily="34" charset="0"/>
                <a:ea typeface="宋体" panose="02010600030101010101" pitchFamily="2" charset="-122"/>
              </a:defRPr>
            </a:lvl9pPr>
          </a:lstStyle>
          <a:p>
            <a:r>
              <a:rPr lang="en-US" altLang="zh-CN" sz="1200" dirty="0"/>
              <a:t> </a:t>
            </a:r>
            <a:endParaRPr lang="zh-CN" altLang="zh-CN" sz="1200" dirty="0"/>
          </a:p>
          <a:p>
            <a:pPr lvl="0">
              <a:buFont typeface="Wingdings" panose="05000000000000000000" pitchFamily="2" charset="2"/>
              <a:buChar char="n"/>
            </a:pPr>
            <a:r>
              <a:rPr lang="zh-CN" altLang="zh-CN" b="1" dirty="0">
                <a:solidFill>
                  <a:srgbClr val="C00000"/>
                </a:solidFill>
                <a:latin typeface="微软雅黑" panose="020B0503020204020204" pitchFamily="34" charset="-122"/>
                <a:ea typeface="微软雅黑" panose="020B0503020204020204" pitchFamily="34" charset="-122"/>
              </a:rPr>
              <a:t>航运</a:t>
            </a:r>
            <a:r>
              <a:rPr lang="zh-CN" altLang="zh-CN" b="1" dirty="0" smtClean="0">
                <a:solidFill>
                  <a:srgbClr val="C00000"/>
                </a:solidFill>
                <a:latin typeface="微软雅黑" panose="020B0503020204020204" pitchFamily="34" charset="-122"/>
                <a:ea typeface="微软雅黑" panose="020B0503020204020204" pitchFamily="34" charset="-122"/>
              </a:rPr>
              <a:t>中断</a:t>
            </a:r>
            <a:endParaRPr lang="en-US" altLang="zh-CN" dirty="0">
              <a:solidFill>
                <a:srgbClr val="C00000"/>
              </a:solidFill>
              <a:latin typeface="微软雅黑" panose="020B0503020204020204" pitchFamily="34" charset="-122"/>
              <a:ea typeface="微软雅黑" panose="020B0503020204020204" pitchFamily="34" charset="-122"/>
            </a:endParaRPr>
          </a:p>
          <a:p>
            <a:pPr marL="0" lvl="0" indent="0"/>
            <a:r>
              <a:rPr lang="zh-CN" altLang="zh-CN" dirty="0" smtClean="0"/>
              <a:t>港口关闭、港口拥堵、集装箱短缺以及海运和空运的运力问题都导致了延误，集装箱船的可用性比上年下降了</a:t>
            </a:r>
            <a:r>
              <a:rPr lang="en-US" altLang="zh-CN" dirty="0" smtClean="0"/>
              <a:t> 11%</a:t>
            </a:r>
            <a:r>
              <a:rPr lang="zh-CN" altLang="zh-CN" dirty="0" smtClean="0"/>
              <a:t>，这些问题将持续到</a:t>
            </a:r>
            <a:r>
              <a:rPr lang="en-US" altLang="zh-CN" dirty="0" smtClean="0"/>
              <a:t> 2022 </a:t>
            </a:r>
            <a:r>
              <a:rPr lang="zh-CN" altLang="zh-CN" dirty="0" smtClean="0"/>
              <a:t>年甚至更久。</a:t>
            </a:r>
            <a:endParaRPr lang="en-US" altLang="zh-CN" dirty="0" smtClean="0"/>
          </a:p>
          <a:p>
            <a:pPr lvl="0">
              <a:buFont typeface="Wingdings" panose="05000000000000000000" pitchFamily="2" charset="2"/>
              <a:buChar char="n"/>
            </a:pPr>
            <a:r>
              <a:rPr lang="zh-CN" altLang="zh-CN" b="1" dirty="0" smtClean="0">
                <a:solidFill>
                  <a:srgbClr val="C00000"/>
                </a:solidFill>
                <a:latin typeface="微软雅黑" panose="020B0503020204020204" pitchFamily="34" charset="-122"/>
                <a:ea typeface="微软雅黑" panose="020B0503020204020204" pitchFamily="34" charset="-122"/>
              </a:rPr>
              <a:t>需求波动</a:t>
            </a:r>
            <a:endParaRPr lang="en-US" altLang="zh-CN" b="1" dirty="0" smtClean="0">
              <a:solidFill>
                <a:srgbClr val="C00000"/>
              </a:solidFill>
              <a:latin typeface="微软雅黑" panose="020B0503020204020204" pitchFamily="34" charset="-122"/>
              <a:ea typeface="微软雅黑" panose="020B0503020204020204" pitchFamily="34" charset="-122"/>
            </a:endParaRPr>
          </a:p>
          <a:p>
            <a:pPr marL="0" lvl="0" indent="0"/>
            <a:r>
              <a:rPr lang="zh-CN" altLang="zh-CN" dirty="0" smtClean="0"/>
              <a:t>新冠疫情之后，不均衡的复苏和需求激增。欧美消费者被压抑的服装消费能力得到释放，生产和运输能力趋于紧张。与此同时，不断扩大的收入差距给中等价位市场带来了更大的压力。</a:t>
            </a:r>
            <a:endParaRPr lang="en-US" altLang="zh-CN" dirty="0" smtClean="0"/>
          </a:p>
          <a:p>
            <a:pPr>
              <a:buFont typeface="Wingdings" panose="05000000000000000000" pitchFamily="2" charset="2"/>
              <a:buChar char="n"/>
            </a:pPr>
            <a:r>
              <a:rPr lang="zh-CN" altLang="zh-CN" b="1" dirty="0" smtClean="0">
                <a:solidFill>
                  <a:srgbClr val="C00000"/>
                </a:solidFill>
                <a:latin typeface="微软雅黑" panose="020B0503020204020204" pitchFamily="34" charset="-122"/>
                <a:ea typeface="微软雅黑" panose="020B0503020204020204" pitchFamily="34" charset="-122"/>
              </a:rPr>
              <a:t>新</a:t>
            </a:r>
            <a:r>
              <a:rPr lang="zh-CN" altLang="zh-CN" b="1" dirty="0">
                <a:solidFill>
                  <a:srgbClr val="C00000"/>
                </a:solidFill>
                <a:latin typeface="微软雅黑" panose="020B0503020204020204" pitchFamily="34" charset="-122"/>
                <a:ea typeface="微软雅黑" panose="020B0503020204020204" pitchFamily="34" charset="-122"/>
              </a:rPr>
              <a:t>冠</a:t>
            </a:r>
            <a:r>
              <a:rPr lang="zh-CN" altLang="zh-CN" b="1" dirty="0" smtClean="0">
                <a:solidFill>
                  <a:srgbClr val="C00000"/>
                </a:solidFill>
                <a:latin typeface="微软雅黑" panose="020B0503020204020204" pitchFamily="34" charset="-122"/>
                <a:ea typeface="微软雅黑" panose="020B0503020204020204" pitchFamily="34" charset="-122"/>
              </a:rPr>
              <a:t>疫情</a:t>
            </a:r>
            <a:endParaRPr lang="en-US" altLang="zh-CN" b="1" dirty="0" smtClean="0">
              <a:solidFill>
                <a:srgbClr val="C00000"/>
              </a:solidFill>
              <a:latin typeface="微软雅黑" panose="020B0503020204020204" pitchFamily="34" charset="-122"/>
              <a:ea typeface="微软雅黑" panose="020B0503020204020204" pitchFamily="34" charset="-122"/>
            </a:endParaRPr>
          </a:p>
          <a:p>
            <a:pPr marL="0" lvl="0" indent="0"/>
            <a:r>
              <a:rPr lang="zh-CN" altLang="zh-CN" dirty="0" smtClean="0"/>
              <a:t>疫情的影响不言而喻，全球疫苗接种率不均将至少在</a:t>
            </a:r>
            <a:r>
              <a:rPr lang="en-US" altLang="zh-CN" dirty="0" smtClean="0"/>
              <a:t>2022</a:t>
            </a:r>
            <a:r>
              <a:rPr lang="zh-CN" altLang="zh-CN" dirty="0" smtClean="0"/>
              <a:t>年继续影响业务。</a:t>
            </a:r>
            <a:endParaRPr lang="en-US" altLang="zh-CN" dirty="0" smtClean="0"/>
          </a:p>
          <a:p>
            <a:pPr lvl="0">
              <a:buFont typeface="Wingdings" panose="05000000000000000000" pitchFamily="2" charset="2"/>
              <a:buChar char="n"/>
            </a:pPr>
            <a:r>
              <a:rPr lang="zh-CN" altLang="zh-CN" b="1" dirty="0" smtClean="0">
                <a:solidFill>
                  <a:srgbClr val="C00000"/>
                </a:solidFill>
                <a:latin typeface="微软雅黑" panose="020B0503020204020204" pitchFamily="34" charset="-122"/>
                <a:ea typeface="微软雅黑" panose="020B0503020204020204" pitchFamily="34" charset="-122"/>
              </a:rPr>
              <a:t>原材料供应</a:t>
            </a:r>
            <a:endParaRPr lang="en-US" altLang="zh-CN" b="1" dirty="0">
              <a:solidFill>
                <a:srgbClr val="C00000"/>
              </a:solidFill>
              <a:latin typeface="微软雅黑" panose="020B0503020204020204" pitchFamily="34" charset="-122"/>
              <a:ea typeface="微软雅黑" panose="020B0503020204020204" pitchFamily="34" charset="-122"/>
            </a:endParaRPr>
          </a:p>
          <a:p>
            <a:pPr marL="0" lvl="0" indent="0"/>
            <a:r>
              <a:rPr lang="zh-CN" altLang="zh-CN" dirty="0" smtClean="0"/>
              <a:t>中国的原材料供应受到交货延误和停电等因素的影响，其他国家也担心能源或电力短缺以及价格上涨会打击纺织业。在亚洲以外，由于原材料供应有限，且有时价格涨幅过大，因此很难转向近岸采购。</a:t>
            </a:r>
            <a:endParaRPr lang="en-US" altLang="zh-CN" dirty="0" smtClean="0"/>
          </a:p>
          <a:p>
            <a:pPr>
              <a:buFont typeface="Wingdings" panose="05000000000000000000" pitchFamily="2" charset="2"/>
              <a:buChar char="n"/>
            </a:pPr>
            <a:r>
              <a:rPr lang="zh-CN" altLang="zh-CN" b="1" dirty="0" smtClean="0">
                <a:solidFill>
                  <a:srgbClr val="C00000"/>
                </a:solidFill>
                <a:latin typeface="微软雅黑" panose="020B0503020204020204" pitchFamily="34" charset="-122"/>
                <a:ea typeface="微软雅黑" panose="020B0503020204020204" pitchFamily="34" charset="-122"/>
              </a:rPr>
              <a:t>网络购物</a:t>
            </a:r>
            <a:endParaRPr lang="en-US" altLang="zh-CN" b="1" dirty="0">
              <a:solidFill>
                <a:srgbClr val="C00000"/>
              </a:solidFill>
              <a:latin typeface="微软雅黑" panose="020B0503020204020204" pitchFamily="34" charset="-122"/>
              <a:ea typeface="微软雅黑" panose="020B0503020204020204" pitchFamily="34" charset="-122"/>
            </a:endParaRPr>
          </a:p>
          <a:p>
            <a:pPr marL="0" lvl="0" indent="0"/>
            <a:r>
              <a:rPr lang="zh-CN" altLang="zh-CN" dirty="0" smtClean="0"/>
              <a:t>疫情改变了消费模式，即使实体商店重新开业，消费习惯也回不到过去。</a:t>
            </a:r>
            <a:endParaRPr lang="en-US" altLang="zh-CN" dirty="0" smtClean="0"/>
          </a:p>
          <a:p>
            <a:pPr lvl="0">
              <a:buFont typeface="Wingdings" panose="05000000000000000000" pitchFamily="2" charset="2"/>
              <a:buChar char="n"/>
            </a:pPr>
            <a:r>
              <a:rPr lang="zh-CN" altLang="zh-CN" b="1" dirty="0" smtClean="0">
                <a:solidFill>
                  <a:srgbClr val="C00000"/>
                </a:solidFill>
                <a:latin typeface="微软雅黑" panose="020B0503020204020204" pitchFamily="34" charset="-122"/>
                <a:ea typeface="微软雅黑" panose="020B0503020204020204" pitchFamily="34" charset="-122"/>
              </a:rPr>
              <a:t>成本</a:t>
            </a:r>
            <a:r>
              <a:rPr lang="zh-CN" altLang="zh-CN" b="1" dirty="0">
                <a:solidFill>
                  <a:srgbClr val="C00000"/>
                </a:solidFill>
                <a:latin typeface="微软雅黑" panose="020B0503020204020204" pitchFamily="34" charset="-122"/>
                <a:ea typeface="微软雅黑" panose="020B0503020204020204" pitchFamily="34" charset="-122"/>
              </a:rPr>
              <a:t>上升</a:t>
            </a:r>
            <a:endParaRPr lang="en-US" altLang="zh-CN" b="1" dirty="0">
              <a:solidFill>
                <a:srgbClr val="C00000"/>
              </a:solidFill>
              <a:latin typeface="微软雅黑" panose="020B0503020204020204" pitchFamily="34" charset="-122"/>
              <a:ea typeface="微软雅黑" panose="020B0503020204020204" pitchFamily="34" charset="-122"/>
            </a:endParaRPr>
          </a:p>
          <a:p>
            <a:pPr marL="0" lvl="0" indent="0"/>
            <a:r>
              <a:rPr lang="zh-CN" altLang="zh-CN" dirty="0" smtClean="0"/>
              <a:t>预计航运价格将保持高位，原材料价格一路飙升，棉花和涤纶价格涨幅超过</a:t>
            </a:r>
            <a:r>
              <a:rPr lang="en-US" altLang="zh-CN" dirty="0" smtClean="0"/>
              <a:t>30%</a:t>
            </a:r>
            <a:r>
              <a:rPr lang="zh-CN" altLang="zh-CN" dirty="0" smtClean="0"/>
              <a:t>。为保证利润率，品牌商希望将全价销售的产品占比提升</a:t>
            </a:r>
            <a:r>
              <a:rPr lang="en-US" altLang="zh-CN" dirty="0" smtClean="0"/>
              <a:t>5</a:t>
            </a:r>
            <a:r>
              <a:rPr lang="zh-CN" altLang="zh-CN" dirty="0" smtClean="0"/>
              <a:t>个百分点以上，这对供应链的快速反应提出了更高要求</a:t>
            </a:r>
            <a:endParaRPr lang="en-US" altLang="zh-CN" dirty="0" smtClean="0"/>
          </a:p>
          <a:p>
            <a:pPr>
              <a:buFont typeface="Wingdings" panose="05000000000000000000" pitchFamily="2" charset="2"/>
              <a:buChar char="n"/>
            </a:pPr>
            <a:r>
              <a:rPr lang="zh-CN" altLang="en-US" b="1" dirty="0" smtClean="0">
                <a:solidFill>
                  <a:srgbClr val="C00000"/>
                </a:solidFill>
                <a:latin typeface="微软雅黑" panose="020B0503020204020204" pitchFamily="34" charset="-122"/>
                <a:ea typeface="微软雅黑" panose="020B0503020204020204" pitchFamily="34" charset="-122"/>
              </a:rPr>
              <a:t>俄</a:t>
            </a:r>
            <a:r>
              <a:rPr lang="zh-CN" altLang="en-US" b="1" dirty="0">
                <a:solidFill>
                  <a:srgbClr val="C00000"/>
                </a:solidFill>
                <a:latin typeface="微软雅黑" panose="020B0503020204020204" pitchFamily="34" charset="-122"/>
                <a:ea typeface="微软雅黑" panose="020B0503020204020204" pitchFamily="34" charset="-122"/>
              </a:rPr>
              <a:t>乌</a:t>
            </a:r>
            <a:r>
              <a:rPr lang="zh-CN" altLang="en-US" b="1" dirty="0" smtClean="0">
                <a:solidFill>
                  <a:srgbClr val="C00000"/>
                </a:solidFill>
                <a:latin typeface="微软雅黑" panose="020B0503020204020204" pitchFamily="34" charset="-122"/>
                <a:ea typeface="微软雅黑" panose="020B0503020204020204" pitchFamily="34" charset="-122"/>
              </a:rPr>
              <a:t>冲突</a:t>
            </a:r>
            <a:endParaRPr lang="en-US" altLang="zh-CN" b="1" dirty="0">
              <a:solidFill>
                <a:srgbClr val="C00000"/>
              </a:solidFill>
              <a:latin typeface="微软雅黑" panose="020B0503020204020204" pitchFamily="34" charset="-122"/>
              <a:ea typeface="微软雅黑" panose="020B0503020204020204" pitchFamily="34" charset="-122"/>
            </a:endParaRPr>
          </a:p>
          <a:p>
            <a:pPr>
              <a:buFont typeface="Wingdings" panose="05000000000000000000" pitchFamily="2" charset="2"/>
              <a:buChar char="n"/>
            </a:pPr>
            <a:r>
              <a:rPr lang="zh-CN" altLang="en-US" b="1" dirty="0">
                <a:solidFill>
                  <a:srgbClr val="C00000"/>
                </a:solidFill>
                <a:latin typeface="微软雅黑" panose="020B0503020204020204" pitchFamily="34" charset="-122"/>
                <a:ea typeface="微软雅黑" panose="020B0503020204020204" pitchFamily="34" charset="-122"/>
              </a:rPr>
              <a:t>通货膨胀</a:t>
            </a:r>
            <a:endParaRPr lang="zh-CN" altLang="zh-CN" b="1" dirty="0">
              <a:solidFill>
                <a:srgbClr val="C00000"/>
              </a:solidFill>
              <a:latin typeface="微软雅黑" panose="020B0503020204020204" pitchFamily="34" charset="-122"/>
              <a:ea typeface="微软雅黑" panose="020B0503020204020204" pitchFamily="34" charset="-122"/>
            </a:endParaRPr>
          </a:p>
          <a:p>
            <a:endParaRPr lang="zh-CN" altLang="zh-CN" sz="1200" dirty="0"/>
          </a:p>
        </p:txBody>
      </p:sp>
      <p:sp>
        <p:nvSpPr>
          <p:cNvPr id="2" name="标题 1"/>
          <p:cNvSpPr>
            <a:spLocks noGrp="1"/>
          </p:cNvSpPr>
          <p:nvPr>
            <p:ph type="title"/>
          </p:nvPr>
        </p:nvSpPr>
        <p:spPr>
          <a:xfrm>
            <a:off x="-1" y="0"/>
            <a:ext cx="9144000" cy="691376"/>
          </a:xfrm>
        </p:spPr>
        <p:txBody>
          <a:bodyPr>
            <a:normAutofit/>
          </a:bodyPr>
          <a:lstStyle/>
          <a:p>
            <a:pPr algn="ctr"/>
            <a:r>
              <a:rPr lang="en-US" altLang="zh-CN" sz="1800" b="1" dirty="0" smtClean="0">
                <a:solidFill>
                  <a:schemeClr val="accent1">
                    <a:lumMod val="75000"/>
                  </a:schemeClr>
                </a:solidFill>
                <a:latin typeface="微软雅黑" panose="020B0503020204020204" pitchFamily="34" charset="-122"/>
                <a:ea typeface="微软雅黑" panose="020B0503020204020204" pitchFamily="34" charset="-122"/>
              </a:rPr>
              <a:t>2022</a:t>
            </a:r>
            <a:r>
              <a:rPr lang="zh-CN" altLang="en-US" sz="1800" b="1" dirty="0" smtClean="0">
                <a:solidFill>
                  <a:schemeClr val="accent1">
                    <a:lumMod val="75000"/>
                  </a:schemeClr>
                </a:solidFill>
                <a:latin typeface="微软雅黑" panose="020B0503020204020204" pitchFamily="34" charset="-122"/>
                <a:ea typeface="微软雅黑" panose="020B0503020204020204" pitchFamily="34" charset="-122"/>
              </a:rPr>
              <a:t>年国际</a:t>
            </a:r>
            <a:r>
              <a:rPr lang="zh-CN" altLang="zh-CN" sz="1800" b="1" dirty="0">
                <a:solidFill>
                  <a:schemeClr val="accent1">
                    <a:lumMod val="75000"/>
                  </a:schemeClr>
                </a:solidFill>
                <a:latin typeface="微软雅黑" panose="020B0503020204020204" pitchFamily="34" charset="-122"/>
                <a:ea typeface="微软雅黑" panose="020B0503020204020204" pitchFamily="34" charset="-122"/>
              </a:rPr>
              <a:t>供应链仍将</a:t>
            </a:r>
            <a:r>
              <a:rPr lang="zh-CN" altLang="zh-CN" sz="1800" b="1" dirty="0" smtClean="0">
                <a:solidFill>
                  <a:schemeClr val="accent1">
                    <a:lumMod val="75000"/>
                  </a:schemeClr>
                </a:solidFill>
                <a:latin typeface="微软雅黑" panose="020B0503020204020204" pitchFamily="34" charset="-122"/>
                <a:ea typeface="微软雅黑" panose="020B0503020204020204" pitchFamily="34" charset="-122"/>
              </a:rPr>
              <a:t>面临</a:t>
            </a:r>
            <a:r>
              <a:rPr lang="zh-CN" altLang="en-US" sz="1800" b="1" dirty="0" smtClean="0">
                <a:solidFill>
                  <a:schemeClr val="accent1">
                    <a:lumMod val="75000"/>
                  </a:schemeClr>
                </a:solidFill>
                <a:latin typeface="微软雅黑" panose="020B0503020204020204" pitchFamily="34" charset="-122"/>
                <a:ea typeface="微软雅黑" panose="020B0503020204020204" pitchFamily="34" charset="-122"/>
              </a:rPr>
              <a:t>巨大</a:t>
            </a:r>
            <a:r>
              <a:rPr lang="zh-CN" altLang="zh-CN" sz="1800" b="1" dirty="0" smtClean="0">
                <a:solidFill>
                  <a:schemeClr val="accent1">
                    <a:lumMod val="75000"/>
                  </a:schemeClr>
                </a:solidFill>
                <a:latin typeface="微软雅黑" panose="020B0503020204020204" pitchFamily="34" charset="-122"/>
                <a:ea typeface="微软雅黑" panose="020B0503020204020204" pitchFamily="34" charset="-122"/>
              </a:rPr>
              <a:t>挑战</a:t>
            </a:r>
            <a:endParaRPr lang="zh-CN" altLang="zh-CN" sz="1800" b="1" dirty="0">
              <a:solidFill>
                <a:schemeClr val="accent1">
                  <a:lumMod val="7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内容占位符 2"/>
          <p:cNvSpPr txBox="1">
            <a:spLocks noChangeArrowheads="1"/>
          </p:cNvSpPr>
          <p:nvPr/>
        </p:nvSpPr>
        <p:spPr bwMode="auto">
          <a:xfrm>
            <a:off x="492646" y="706386"/>
            <a:ext cx="8158707" cy="3969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1450" indent="-171450">
              <a:defRPr sz="1400">
                <a:solidFill>
                  <a:schemeClr val="tx1"/>
                </a:solidFill>
                <a:latin typeface="Calibri" panose="020F0502020204030204" pitchFamily="34" charset="0"/>
                <a:ea typeface="宋体" panose="02010600030101010101" pitchFamily="2" charset="-122"/>
              </a:defRPr>
            </a:lvl1pPr>
            <a:lvl2pPr>
              <a:defRPr sz="1400">
                <a:solidFill>
                  <a:schemeClr val="tx1"/>
                </a:solidFill>
                <a:latin typeface="Calibri" panose="020F0502020204030204" pitchFamily="34" charset="0"/>
                <a:ea typeface="宋体" panose="02010600030101010101" pitchFamily="2" charset="-122"/>
              </a:defRPr>
            </a:lvl2pPr>
            <a:lvl3pPr>
              <a:defRPr sz="1400">
                <a:solidFill>
                  <a:schemeClr val="tx1"/>
                </a:solidFill>
                <a:latin typeface="Calibri" panose="020F0502020204030204" pitchFamily="34" charset="0"/>
                <a:ea typeface="宋体" panose="02010600030101010101" pitchFamily="2" charset="-122"/>
              </a:defRPr>
            </a:lvl3pPr>
            <a:lvl4pPr>
              <a:defRPr sz="1400">
                <a:solidFill>
                  <a:schemeClr val="tx1"/>
                </a:solidFill>
                <a:latin typeface="Calibri" panose="020F0502020204030204" pitchFamily="34" charset="0"/>
                <a:ea typeface="宋体" panose="02010600030101010101" pitchFamily="2" charset="-122"/>
              </a:defRPr>
            </a:lvl4pPr>
            <a:lvl5pPr>
              <a:defRPr sz="1400">
                <a:solidFill>
                  <a:schemeClr val="tx1"/>
                </a:solidFill>
                <a:latin typeface="Calibri" panose="020F0502020204030204" pitchFamily="34" charset="0"/>
                <a:ea typeface="宋体" panose="02010600030101010101" pitchFamily="2" charset="-122"/>
              </a:defRPr>
            </a:lvl5pPr>
            <a:lvl6pPr marL="1828800" defTabSz="685800" fontAlgn="base">
              <a:spcBef>
                <a:spcPct val="0"/>
              </a:spcBef>
              <a:spcAft>
                <a:spcPct val="0"/>
              </a:spcAft>
              <a:defRPr sz="1400">
                <a:solidFill>
                  <a:schemeClr val="tx1"/>
                </a:solidFill>
                <a:latin typeface="Calibri" panose="020F0502020204030204" pitchFamily="34" charset="0"/>
                <a:ea typeface="宋体" panose="02010600030101010101" pitchFamily="2" charset="-122"/>
              </a:defRPr>
            </a:lvl6pPr>
            <a:lvl7pPr marL="2286000" defTabSz="685800" fontAlgn="base">
              <a:spcBef>
                <a:spcPct val="0"/>
              </a:spcBef>
              <a:spcAft>
                <a:spcPct val="0"/>
              </a:spcAft>
              <a:defRPr sz="1400">
                <a:solidFill>
                  <a:schemeClr val="tx1"/>
                </a:solidFill>
                <a:latin typeface="Calibri" panose="020F0502020204030204" pitchFamily="34" charset="0"/>
                <a:ea typeface="宋体" panose="02010600030101010101" pitchFamily="2" charset="-122"/>
              </a:defRPr>
            </a:lvl7pPr>
            <a:lvl8pPr marL="2743200" defTabSz="685800" fontAlgn="base">
              <a:spcBef>
                <a:spcPct val="0"/>
              </a:spcBef>
              <a:spcAft>
                <a:spcPct val="0"/>
              </a:spcAft>
              <a:defRPr sz="1400">
                <a:solidFill>
                  <a:schemeClr val="tx1"/>
                </a:solidFill>
                <a:latin typeface="Calibri" panose="020F0502020204030204" pitchFamily="34" charset="0"/>
                <a:ea typeface="宋体" panose="02010600030101010101" pitchFamily="2" charset="-122"/>
              </a:defRPr>
            </a:lvl8pPr>
            <a:lvl9pPr marL="3200400" defTabSz="685800" fontAlgn="base">
              <a:spcBef>
                <a:spcPct val="0"/>
              </a:spcBef>
              <a:spcAft>
                <a:spcPct val="0"/>
              </a:spcAft>
              <a:defRPr sz="1400">
                <a:solidFill>
                  <a:schemeClr val="tx1"/>
                </a:solidFill>
                <a:latin typeface="Calibri" panose="020F0502020204030204" pitchFamily="34" charset="0"/>
                <a:ea typeface="宋体" panose="02010600030101010101" pitchFamily="2" charset="-122"/>
              </a:defRPr>
            </a:lvl9pPr>
          </a:lstStyle>
          <a:p>
            <a:pPr marL="285750" indent="-285750">
              <a:buFont typeface="Wingdings" panose="05000000000000000000" pitchFamily="2" charset="2"/>
              <a:buChar char="n"/>
            </a:pPr>
            <a:r>
              <a:rPr lang="zh-CN" altLang="zh-CN" sz="1200" b="1" dirty="0" smtClean="0">
                <a:solidFill>
                  <a:srgbClr val="C00000"/>
                </a:solidFill>
                <a:latin typeface="微软雅黑" panose="020B0503020204020204" pitchFamily="34" charset="-122"/>
                <a:ea typeface="微软雅黑" panose="020B0503020204020204" pitchFamily="34" charset="-122"/>
              </a:rPr>
              <a:t>采购</a:t>
            </a:r>
            <a:r>
              <a:rPr lang="zh-CN" altLang="zh-CN" sz="1200" b="1" dirty="0">
                <a:solidFill>
                  <a:srgbClr val="C00000"/>
                </a:solidFill>
                <a:latin typeface="微软雅黑" panose="020B0503020204020204" pitchFamily="34" charset="-122"/>
                <a:ea typeface="微软雅黑" panose="020B0503020204020204" pitchFamily="34" charset="-122"/>
              </a:rPr>
              <a:t>基地更加分散</a:t>
            </a:r>
            <a:r>
              <a:rPr lang="zh-CN" altLang="zh-CN" sz="1200" b="1" dirty="0" smtClean="0">
                <a:solidFill>
                  <a:srgbClr val="C00000"/>
                </a:solidFill>
                <a:latin typeface="微软雅黑" panose="020B0503020204020204" pitchFamily="34" charset="-122"/>
                <a:ea typeface="微软雅黑" panose="020B0503020204020204" pitchFamily="34" charset="-122"/>
              </a:rPr>
              <a:t>。</a:t>
            </a:r>
            <a:r>
              <a:rPr lang="zh-CN" altLang="zh-CN" sz="1200" dirty="0" smtClean="0"/>
              <a:t>据</a:t>
            </a:r>
            <a:r>
              <a:rPr lang="zh-CN" altLang="zh-CN" sz="1200" dirty="0"/>
              <a:t>麦肯锡公司《</a:t>
            </a:r>
            <a:r>
              <a:rPr lang="en-US" altLang="zh-CN" sz="1200" dirty="0"/>
              <a:t>2021</a:t>
            </a:r>
            <a:r>
              <a:rPr lang="zh-CN" altLang="zh-CN" sz="1200" dirty="0"/>
              <a:t>年服装采购趋势报告》，</a:t>
            </a:r>
            <a:r>
              <a:rPr lang="en-US" altLang="zh-CN" sz="1200" dirty="0"/>
              <a:t>45%</a:t>
            </a:r>
            <a:r>
              <a:rPr lang="zh-CN" altLang="zh-CN" sz="1200" dirty="0"/>
              <a:t>的国际采购商计划将拥有国际布局的供应商数量增加至</a:t>
            </a:r>
            <a:r>
              <a:rPr lang="en-US" altLang="zh-CN" sz="1200" dirty="0"/>
              <a:t>25%</a:t>
            </a:r>
            <a:r>
              <a:rPr lang="zh-CN" altLang="zh-CN" sz="1200" dirty="0"/>
              <a:t>。拥有国际布局的供应商让品牌商和零售商可以平衡某些国家或地区的生产风险，以建立“</a:t>
            </a:r>
            <a:r>
              <a:rPr lang="en-US" altLang="zh-CN" sz="1200" dirty="0"/>
              <a:t>B </a:t>
            </a:r>
            <a:r>
              <a:rPr lang="zh-CN" altLang="zh-CN" sz="1200" dirty="0"/>
              <a:t>计划”生产基地，有助于实现一季双</a:t>
            </a:r>
            <a:r>
              <a:rPr lang="en-US" altLang="zh-CN" sz="1200" dirty="0"/>
              <a:t>/</a:t>
            </a:r>
            <a:r>
              <a:rPr lang="zh-CN" altLang="zh-CN" sz="1200" dirty="0"/>
              <a:t>多国采购战略。今后一段时期，国际服装采购模式将会是</a:t>
            </a:r>
            <a:r>
              <a:rPr lang="en-US" altLang="zh-CN" sz="1200" dirty="0"/>
              <a:t>“</a:t>
            </a:r>
            <a:r>
              <a:rPr lang="zh-CN" altLang="zh-CN" sz="1200" dirty="0"/>
              <a:t>中国</a:t>
            </a:r>
            <a:r>
              <a:rPr lang="en-US" altLang="zh-CN" sz="1200" dirty="0"/>
              <a:t>+</a:t>
            </a:r>
            <a:r>
              <a:rPr lang="zh-CN" altLang="zh-CN" sz="1200" dirty="0"/>
              <a:t>越南</a:t>
            </a:r>
            <a:r>
              <a:rPr lang="en-US" altLang="zh-CN" sz="1200" dirty="0"/>
              <a:t>+</a:t>
            </a:r>
            <a:r>
              <a:rPr lang="zh-CN" altLang="zh-CN" sz="1200" dirty="0"/>
              <a:t>众多亚洲低成本生产国</a:t>
            </a:r>
            <a:r>
              <a:rPr lang="en-US" altLang="zh-CN" sz="1200" dirty="0"/>
              <a:t>”</a:t>
            </a:r>
            <a:r>
              <a:rPr lang="zh-CN" altLang="zh-CN" sz="1200" dirty="0"/>
              <a:t>。享有人口红利和贸易优惠安排的低成本国家将成为劳动密集型制造业的新采购基地。包括中国在内的现有采购基地须向高端消费品和高增值生产活动转型，在较长时期内，亚洲仍将是强劲的时装产品制造基地</a:t>
            </a:r>
            <a:r>
              <a:rPr lang="zh-CN" altLang="zh-CN" sz="1200" dirty="0" smtClean="0"/>
              <a:t>。</a:t>
            </a:r>
            <a:endParaRPr lang="en-US" altLang="zh-CN" sz="1200" dirty="0" smtClean="0"/>
          </a:p>
          <a:p>
            <a:pPr marL="285750" indent="-285750">
              <a:buFont typeface="Wingdings" panose="05000000000000000000" pitchFamily="2" charset="2"/>
              <a:buChar char="n"/>
            </a:pPr>
            <a:endParaRPr lang="en-US" altLang="zh-CN" sz="1200" dirty="0" smtClean="0"/>
          </a:p>
          <a:p>
            <a:pPr marL="285750" indent="-285750">
              <a:buFont typeface="Wingdings" panose="05000000000000000000" pitchFamily="2" charset="2"/>
              <a:buChar char="n"/>
            </a:pPr>
            <a:r>
              <a:rPr lang="zh-CN" altLang="zh-CN" sz="1200" b="1" dirty="0">
                <a:solidFill>
                  <a:srgbClr val="C00000"/>
                </a:solidFill>
                <a:latin typeface="微软雅黑" panose="020B0503020204020204" pitchFamily="34" charset="-122"/>
                <a:ea typeface="微软雅黑" panose="020B0503020204020204" pitchFamily="34" charset="-122"/>
              </a:rPr>
              <a:t>供应链趋于近岸化及区域化。</a:t>
            </a:r>
            <a:r>
              <a:rPr lang="zh-CN" altLang="zh-CN" sz="1200" dirty="0"/>
              <a:t>由于成本上升、贸易摩擦等因素，采购活动不断从中国转入亚洲其他国家（包括越南、孟加拉国、柬埔寨及缅甸）。鉴于快时尚及个性化产品在电商驱动下兴起，近岸采购及供应链区域化的重要性将进一步提高，以满足消费者对更短供货期的需求。中国作为全球增长最快的服装消费市场，在中国采购意味着可以更贴近当地消费者需求，并将产品快速推向市场</a:t>
            </a:r>
            <a:r>
              <a:rPr lang="zh-CN" altLang="zh-CN" sz="1200" dirty="0" smtClean="0"/>
              <a:t>。</a:t>
            </a:r>
            <a:endParaRPr lang="en-US" altLang="zh-CN" sz="1200" dirty="0" smtClean="0"/>
          </a:p>
          <a:p>
            <a:pPr marL="285750" indent="-285750">
              <a:buFont typeface="Wingdings" panose="05000000000000000000" pitchFamily="2" charset="2"/>
              <a:buChar char="n"/>
            </a:pPr>
            <a:endParaRPr lang="en-US" altLang="zh-CN" sz="1200" dirty="0" smtClean="0"/>
          </a:p>
          <a:p>
            <a:pPr marL="285750" indent="-285750">
              <a:buFont typeface="Wingdings" panose="05000000000000000000" pitchFamily="2" charset="2"/>
              <a:buChar char="n"/>
            </a:pPr>
            <a:r>
              <a:rPr lang="zh-CN" altLang="zh-CN" sz="1200" b="1" dirty="0">
                <a:solidFill>
                  <a:srgbClr val="C00000"/>
                </a:solidFill>
                <a:latin typeface="微软雅黑" panose="020B0503020204020204" pitchFamily="34" charset="-122"/>
                <a:ea typeface="微软雅黑" panose="020B0503020204020204" pitchFamily="34" charset="-122"/>
              </a:rPr>
              <a:t>原材料和中间产品供应成为核心竞争力。</a:t>
            </a:r>
            <a:r>
              <a:rPr lang="zh-CN" altLang="zh-CN" sz="1200" dirty="0"/>
              <a:t>对关键原材料、部件及中间投入消耗品将更多采取双地或多地采购模式。虽然从中国转出的趋势仍将持续，但有赖于中国的完整产业链和综合优势，仍将保持中国的一定份额。在采购转移的过程中，中国作为亚洲服装出口国的原材料和中间产品供应商，将扮演愈发重要的角色</a:t>
            </a:r>
            <a:r>
              <a:rPr lang="zh-CN" altLang="zh-CN" sz="1200" dirty="0" smtClean="0"/>
              <a:t>。</a:t>
            </a:r>
            <a:endParaRPr lang="en-US" altLang="zh-CN" sz="1200" dirty="0" smtClean="0"/>
          </a:p>
          <a:p>
            <a:pPr marL="285750" indent="-285750">
              <a:buFont typeface="Wingdings" panose="05000000000000000000" pitchFamily="2" charset="2"/>
              <a:buChar char="n"/>
            </a:pPr>
            <a:endParaRPr lang="en-US" altLang="zh-CN" sz="1200" dirty="0"/>
          </a:p>
          <a:p>
            <a:pPr marL="285750" indent="-285750">
              <a:buFont typeface="Wingdings" panose="05000000000000000000" pitchFamily="2" charset="2"/>
              <a:buChar char="n"/>
            </a:pPr>
            <a:r>
              <a:rPr lang="zh-CN" altLang="zh-CN" sz="1200" b="1" dirty="0">
                <a:solidFill>
                  <a:srgbClr val="C00000"/>
                </a:solidFill>
                <a:latin typeface="微软雅黑" panose="020B0503020204020204" pitchFamily="34" charset="-122"/>
                <a:ea typeface="微软雅黑" panose="020B0503020204020204" pitchFamily="34" charset="-122"/>
              </a:rPr>
              <a:t>供应链数字化转型加速。</a:t>
            </a:r>
            <a:r>
              <a:rPr lang="zh-CN" altLang="zh-CN" sz="1200" dirty="0"/>
              <a:t>由于每天实时了解生产和发货状态变得越来越重要，</a:t>
            </a:r>
            <a:r>
              <a:rPr lang="en-US" altLang="zh-CN" sz="1200" dirty="0"/>
              <a:t>68%</a:t>
            </a:r>
            <a:r>
              <a:rPr lang="zh-CN" altLang="zh-CN" sz="1200" dirty="0"/>
              <a:t>的品牌商计划增加与数字化程度较高、投资于半自动化、人工智能和工业</a:t>
            </a:r>
            <a:r>
              <a:rPr lang="en-US" altLang="zh-CN" sz="1200" dirty="0"/>
              <a:t> 4.0</a:t>
            </a:r>
            <a:r>
              <a:rPr lang="zh-CN" altLang="zh-CN" sz="1200" dirty="0"/>
              <a:t>的供应商合作，还计划增加能够提供小批量交货服务的供应商数量，以满足季节性快速反应、快时尚胶囊、试单</a:t>
            </a:r>
            <a:r>
              <a:rPr lang="en-US" altLang="zh-CN" sz="1200" dirty="0"/>
              <a:t>-</a:t>
            </a:r>
            <a:r>
              <a:rPr lang="zh-CN" altLang="zh-CN" sz="1200" dirty="0"/>
              <a:t>补单采购模式的要求</a:t>
            </a:r>
            <a:r>
              <a:rPr lang="zh-CN" altLang="zh-CN" sz="1200" dirty="0" smtClean="0"/>
              <a:t>。</a:t>
            </a:r>
            <a:endParaRPr lang="en-US" altLang="zh-CN" sz="1200" dirty="0" smtClean="0"/>
          </a:p>
          <a:p>
            <a:pPr marL="285750" indent="-285750">
              <a:buFont typeface="Wingdings" panose="05000000000000000000" pitchFamily="2" charset="2"/>
              <a:buChar char="n"/>
            </a:pPr>
            <a:endParaRPr lang="en-US" altLang="zh-CN" sz="1200" dirty="0" smtClean="0"/>
          </a:p>
          <a:p>
            <a:pPr marL="285750" indent="-285750">
              <a:buFont typeface="Wingdings" panose="05000000000000000000" pitchFamily="2" charset="2"/>
              <a:buChar char="n"/>
            </a:pPr>
            <a:r>
              <a:rPr lang="zh-CN" altLang="zh-CN" sz="1200" b="1" dirty="0">
                <a:solidFill>
                  <a:srgbClr val="C00000"/>
                </a:solidFill>
                <a:latin typeface="微软雅黑" panose="020B0503020204020204" pitchFamily="34" charset="-122"/>
                <a:ea typeface="微软雅黑" panose="020B0503020204020204" pitchFamily="34" charset="-122"/>
              </a:rPr>
              <a:t>产业链整合和多国布局趋势明显。</a:t>
            </a:r>
            <a:r>
              <a:rPr lang="en-US" altLang="zh-CN" sz="1200" dirty="0"/>
              <a:t>47%</a:t>
            </a:r>
            <a:r>
              <a:rPr lang="zh-CN" altLang="zh-CN" sz="1200" dirty="0"/>
              <a:t>的公司计划将其供应商数量减少多达</a:t>
            </a:r>
            <a:r>
              <a:rPr lang="en-US" altLang="zh-CN" sz="1200" dirty="0"/>
              <a:t>25%</a:t>
            </a:r>
            <a:r>
              <a:rPr lang="zh-CN" altLang="zh-CN" sz="1200" dirty="0"/>
              <a:t>，利用规模效应，建立一套数量更少、规模更大、更成熟、更值得信赖的供应商体系。超过</a:t>
            </a:r>
            <a:r>
              <a:rPr lang="en-US" altLang="zh-CN" sz="1200" dirty="0"/>
              <a:t>50%</a:t>
            </a:r>
            <a:r>
              <a:rPr lang="zh-CN" altLang="zh-CN" sz="1200" dirty="0"/>
              <a:t>的采购商计划增加多国布局的一体化产业链供应商数量，这有利于缩短产品开发周期、避免交付延迟、确保原材料供应</a:t>
            </a:r>
            <a:r>
              <a:rPr lang="zh-CN" altLang="zh-CN" sz="1200" dirty="0" smtClean="0"/>
              <a:t>。</a:t>
            </a:r>
            <a:endParaRPr lang="zh-CN" altLang="zh-CN" sz="1200" dirty="0"/>
          </a:p>
          <a:p>
            <a:endParaRPr lang="en-US" altLang="zh-CN" dirty="0" smtClean="0"/>
          </a:p>
          <a:p>
            <a:endParaRPr lang="zh-CN" altLang="zh-CN" dirty="0"/>
          </a:p>
          <a:p>
            <a:r>
              <a:rPr lang="en-US" altLang="zh-CN" dirty="0"/>
              <a:t> </a:t>
            </a:r>
            <a:endParaRPr lang="zh-CN" altLang="zh-CN" dirty="0"/>
          </a:p>
          <a:p>
            <a:endParaRPr lang="zh-CN" altLang="zh-CN" sz="1200" dirty="0"/>
          </a:p>
        </p:txBody>
      </p:sp>
      <p:sp>
        <p:nvSpPr>
          <p:cNvPr id="2" name="标题 1"/>
          <p:cNvSpPr>
            <a:spLocks noGrp="1"/>
          </p:cNvSpPr>
          <p:nvPr>
            <p:ph type="title"/>
          </p:nvPr>
        </p:nvSpPr>
        <p:spPr>
          <a:xfrm>
            <a:off x="0" y="-1"/>
            <a:ext cx="9144000" cy="1090073"/>
          </a:xfrm>
        </p:spPr>
        <p:txBody>
          <a:bodyPr>
            <a:normAutofit/>
          </a:bodyPr>
          <a:lstStyle/>
          <a:p>
            <a:pPr algn="ctr"/>
            <a:r>
              <a:rPr lang="zh-CN" altLang="zh-CN" sz="1800" b="1" dirty="0">
                <a:solidFill>
                  <a:schemeClr val="accent1">
                    <a:lumMod val="75000"/>
                  </a:schemeClr>
                </a:solidFill>
                <a:latin typeface="微软雅黑" panose="020B0503020204020204" pitchFamily="34" charset="-122"/>
                <a:ea typeface="微软雅黑" panose="020B0503020204020204" pitchFamily="34" charset="-122"/>
              </a:rPr>
              <a:t>后疫情时代国际供应链格局面临重构</a:t>
            </a:r>
            <a:br>
              <a:rPr lang="zh-CN" altLang="zh-CN" sz="1800" b="1" dirty="0">
                <a:solidFill>
                  <a:schemeClr val="accent1">
                    <a:lumMod val="75000"/>
                  </a:schemeClr>
                </a:solidFill>
                <a:latin typeface="微软雅黑" panose="020B0503020204020204" pitchFamily="34" charset="-122"/>
                <a:ea typeface="微软雅黑" panose="020B0503020204020204" pitchFamily="34" charset="-122"/>
              </a:rPr>
            </a:br>
            <a:endParaRPr lang="zh-CN" altLang="en-US" sz="1800" b="1" dirty="0">
              <a:solidFill>
                <a:schemeClr val="accent1">
                  <a:lumMod val="7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Diagram group"/>
          <p:cNvGrpSpPr/>
          <p:nvPr/>
        </p:nvGrpSpPr>
        <p:grpSpPr>
          <a:xfrm>
            <a:off x="707486" y="1623922"/>
            <a:ext cx="7775161" cy="787565"/>
            <a:chOff x="277518" y="930758"/>
            <a:chExt cx="7775161" cy="787565"/>
          </a:xfrm>
          <a:scene3d>
            <a:camera prst="orthographicFront">
              <a:rot lat="0" lon="0" rev="0"/>
            </a:camera>
            <a:lightRig rig="balanced" dir="t">
              <a:rot lat="0" lon="0" rev="8700000"/>
            </a:lightRig>
          </a:scene3d>
        </p:grpSpPr>
        <p:grpSp>
          <p:nvGrpSpPr>
            <p:cNvPr id="5" name="组合 4"/>
            <p:cNvGrpSpPr/>
            <p:nvPr/>
          </p:nvGrpSpPr>
          <p:grpSpPr>
            <a:xfrm>
              <a:off x="277518" y="930758"/>
              <a:ext cx="7775161" cy="787565"/>
              <a:chOff x="277518" y="930758"/>
              <a:chExt cx="7775161" cy="787565"/>
            </a:xfrm>
            <a:scene3d>
              <a:camera prst="orthographicFront">
                <a:rot lat="0" lon="0" rev="0"/>
              </a:camera>
              <a:lightRig rig="balanced" dir="t">
                <a:rot lat="0" lon="0" rev="8700000"/>
              </a:lightRig>
            </a:scene3d>
          </p:grpSpPr>
          <p:sp>
            <p:nvSpPr>
              <p:cNvPr id="6" name="圆角矩形 5"/>
              <p:cNvSpPr/>
              <p:nvPr/>
            </p:nvSpPr>
            <p:spPr>
              <a:xfrm>
                <a:off x="277518" y="930758"/>
                <a:ext cx="7775161" cy="787565"/>
              </a:xfrm>
              <a:prstGeom prst="roundRect">
                <a:avLst>
                  <a:gd name="adj" fmla="val 10000"/>
                </a:avLst>
              </a:prstGeom>
              <a:solidFill>
                <a:schemeClr val="accent6">
                  <a:lumMod val="60000"/>
                  <a:lumOff val="40000"/>
                </a:schemeClr>
              </a:solidFill>
              <a:ln>
                <a:noFill/>
              </a:ln>
              <a:effectLst>
                <a:outerShdw blurRad="44450" dist="27940" dir="5400000" algn="ctr">
                  <a:srgbClr val="000000">
                    <a:alpha val="32000"/>
                  </a:srgbClr>
                </a:outerShdw>
              </a:effectLst>
              <a:sp3d>
                <a:bevelT w="190500" h="38100"/>
              </a:sp3d>
            </p:spPr>
            <p:style>
              <a:lnRef idx="2">
                <a:scrgbClr r="0" g="0" b="0"/>
              </a:lnRef>
              <a:fillRef idx="1">
                <a:scrgbClr r="0" g="0" b="0"/>
              </a:fillRef>
              <a:effectRef idx="0">
                <a:scrgbClr r="0" g="0" b="0"/>
              </a:effectRef>
              <a:fontRef idx="minor">
                <a:schemeClr val="lt1"/>
              </a:fontRef>
            </p:style>
          </p:sp>
          <p:sp>
            <p:nvSpPr>
              <p:cNvPr id="7" name="圆角矩形 4"/>
              <p:cNvSpPr/>
              <p:nvPr/>
            </p:nvSpPr>
            <p:spPr>
              <a:xfrm>
                <a:off x="300585" y="953825"/>
                <a:ext cx="7752094" cy="74143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algn="ctr" defTabSz="800100">
                  <a:lnSpc>
                    <a:spcPts val="1680"/>
                  </a:lnSpc>
                  <a:spcBef>
                    <a:spcPct val="0"/>
                  </a:spcBef>
                  <a:spcAft>
                    <a:spcPct val="35000"/>
                  </a:spcAft>
                </a:pPr>
                <a:endParaRPr lang="en-US" altLang="zh-CN" sz="2400" b="1" dirty="0" smtClean="0">
                  <a:ln w="0"/>
                  <a:solidFill>
                    <a:schemeClr val="accent1">
                      <a:lumMod val="75000"/>
                    </a:schemeClr>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a:p>
                <a:pPr algn="ctr" defTabSz="800100">
                  <a:lnSpc>
                    <a:spcPts val="1680"/>
                  </a:lnSpc>
                  <a:spcBef>
                    <a:spcPct val="0"/>
                  </a:spcBef>
                  <a:spcAft>
                    <a:spcPct val="35000"/>
                  </a:spcAft>
                </a:pPr>
                <a:r>
                  <a:rPr lang="zh-CN" altLang="en-US" sz="2400" b="1" dirty="0" smtClean="0">
                    <a:ln w="0"/>
                    <a:solidFill>
                      <a:schemeClr val="accent1">
                        <a:lumMod val="75000"/>
                      </a:schemeClr>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二</a:t>
                </a:r>
                <a:r>
                  <a:rPr lang="zh-CN" altLang="en-US" sz="2400" b="1" dirty="0">
                    <a:ln w="0"/>
                    <a:solidFill>
                      <a:schemeClr val="accent1">
                        <a:lumMod val="75000"/>
                      </a:schemeClr>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、我国与</a:t>
                </a:r>
                <a:r>
                  <a:rPr lang="en-US" altLang="zh-CN" sz="2400" b="1" dirty="0">
                    <a:ln w="0"/>
                    <a:solidFill>
                      <a:schemeClr val="accent1">
                        <a:lumMod val="75000"/>
                      </a:schemeClr>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RCEP</a:t>
                </a:r>
                <a:r>
                  <a:rPr lang="zh-CN" altLang="en-US" sz="2400" b="1" dirty="0">
                    <a:ln w="0"/>
                    <a:solidFill>
                      <a:schemeClr val="accent1">
                        <a:lumMod val="75000"/>
                      </a:schemeClr>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区域纺织服装贸易与投资情况</a:t>
                </a:r>
                <a:endParaRPr lang="zh-CN" altLang="en-US" sz="2400" b="1" dirty="0">
                  <a:ln w="0"/>
                  <a:solidFill>
                    <a:schemeClr val="accent1">
                      <a:lumMod val="75000"/>
                    </a:schemeClr>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a:p>
                <a:pPr lvl="0" algn="ctr" defTabSz="800100">
                  <a:lnSpc>
                    <a:spcPts val="1680"/>
                  </a:lnSpc>
                  <a:spcBef>
                    <a:spcPct val="0"/>
                  </a:spcBef>
                  <a:spcAft>
                    <a:spcPct val="35000"/>
                  </a:spcAft>
                </a:pPr>
                <a:endParaRPr lang="zh-CN" altLang="en-US" sz="2400" b="1" kern="1200" cap="none" spc="0" dirty="0">
                  <a:ln w="0"/>
                  <a:solidFill>
                    <a:schemeClr val="accent1">
                      <a:lumMod val="75000"/>
                    </a:schemeClr>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gr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标题 1"/>
          <p:cNvSpPr txBox="1"/>
          <p:nvPr/>
        </p:nvSpPr>
        <p:spPr>
          <a:xfrm>
            <a:off x="467544" y="326683"/>
            <a:ext cx="8229600" cy="800066"/>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ts val="3000"/>
              </a:lnSpc>
            </a:pPr>
            <a:r>
              <a:rPr lang="zh-CN" altLang="en-US" sz="1800" b="1" dirty="0" smtClean="0">
                <a:solidFill>
                  <a:schemeClr val="accent1">
                    <a:lumMod val="75000"/>
                  </a:schemeClr>
                </a:solidFill>
                <a:latin typeface="微软雅黑" panose="020B0503020204020204" pitchFamily="34" charset="-122"/>
                <a:ea typeface="微软雅黑" panose="020B0503020204020204" pitchFamily="34" charset="-122"/>
              </a:rPr>
              <a:t>全球自由贸易协定和优惠贸易安排呈增长趋势</a:t>
            </a:r>
            <a:endParaRPr lang="zh-CN" altLang="en-US" sz="1800" b="1"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2" name="TextBox 1"/>
          <p:cNvSpPr txBox="1"/>
          <p:nvPr/>
        </p:nvSpPr>
        <p:spPr>
          <a:xfrm>
            <a:off x="467544" y="1268225"/>
            <a:ext cx="3472918" cy="2739211"/>
          </a:xfrm>
          <a:prstGeom prst="rect">
            <a:avLst/>
          </a:prstGeom>
          <a:noFill/>
        </p:spPr>
        <p:txBody>
          <a:bodyPr wrap="square" rtlCol="0">
            <a:spAutoFit/>
          </a:bodyPr>
          <a:lstStyle/>
          <a:p>
            <a:pPr marL="171450" indent="-171450">
              <a:buFont typeface="Wingdings" panose="05000000000000000000" pitchFamily="2" charset="2"/>
              <a:buChar char="n"/>
            </a:pPr>
            <a:r>
              <a:rPr lang="zh-CN" altLang="en-US" sz="1200" b="1" dirty="0" smtClean="0">
                <a:solidFill>
                  <a:srgbClr val="C00000"/>
                </a:solidFill>
                <a:latin typeface="微软雅黑" panose="020B0503020204020204" pitchFamily="34" charset="-122"/>
                <a:ea typeface="微软雅黑" panose="020B0503020204020204" pitchFamily="34" charset="-122"/>
              </a:rPr>
              <a:t>全球共有</a:t>
            </a:r>
            <a:r>
              <a:rPr lang="en-US" altLang="zh-CN" sz="1200" b="1" dirty="0" smtClean="0">
                <a:solidFill>
                  <a:srgbClr val="C00000"/>
                </a:solidFill>
                <a:latin typeface="微软雅黑" panose="020B0503020204020204" pitchFamily="34" charset="-122"/>
                <a:ea typeface="微软雅黑" panose="020B0503020204020204" pitchFamily="34" charset="-122"/>
              </a:rPr>
              <a:t>353</a:t>
            </a:r>
            <a:r>
              <a:rPr lang="zh-CN" altLang="en-US" sz="1200" b="1" dirty="0" smtClean="0">
                <a:solidFill>
                  <a:srgbClr val="C00000"/>
                </a:solidFill>
                <a:latin typeface="微软雅黑" panose="020B0503020204020204" pitchFamily="34" charset="-122"/>
                <a:ea typeface="微软雅黑" panose="020B0503020204020204" pitchFamily="34" charset="-122"/>
              </a:rPr>
              <a:t>个多边及双边自由贸易协定</a:t>
            </a:r>
            <a:endParaRPr lang="en-US" altLang="zh-CN" sz="1200" b="1" dirty="0" smtClean="0">
              <a:solidFill>
                <a:srgbClr val="C00000"/>
              </a:solidFill>
              <a:latin typeface="微软雅黑" panose="020B0503020204020204" pitchFamily="34" charset="-122"/>
              <a:ea typeface="微软雅黑" panose="020B0503020204020204" pitchFamily="34" charset="-122"/>
            </a:endParaRPr>
          </a:p>
          <a:p>
            <a:r>
              <a:rPr lang="en-US" altLang="zh-CN" sz="1200" dirty="0" smtClean="0">
                <a:latin typeface="微软雅黑" panose="020B0503020204020204" pitchFamily="34" charset="-122"/>
                <a:ea typeface="微软雅黑" panose="020B0503020204020204" pitchFamily="34" charset="-122"/>
              </a:rPr>
              <a:t>    </a:t>
            </a:r>
            <a:r>
              <a:rPr lang="zh-CN" altLang="en-US" sz="1200" dirty="0" smtClean="0">
                <a:latin typeface="微软雅黑" panose="020B0503020204020204" pitchFamily="34" charset="-122"/>
                <a:ea typeface="微软雅黑" panose="020B0503020204020204" pitchFamily="34" charset="-122"/>
              </a:rPr>
              <a:t>美国：</a:t>
            </a:r>
            <a:r>
              <a:rPr lang="en-US" altLang="zh-CN" sz="1200" dirty="0" smtClean="0">
                <a:latin typeface="微软雅黑" panose="020B0503020204020204" pitchFamily="34" charset="-122"/>
                <a:ea typeface="微软雅黑" panose="020B0503020204020204" pitchFamily="34" charset="-122"/>
              </a:rPr>
              <a:t>14</a:t>
            </a:r>
            <a:r>
              <a:rPr lang="zh-CN" altLang="en-US" sz="1200" dirty="0" smtClean="0">
                <a:latin typeface="微软雅黑" panose="020B0503020204020204" pitchFamily="34" charset="-122"/>
                <a:ea typeface="微软雅黑" panose="020B0503020204020204" pitchFamily="34" charset="-122"/>
              </a:rPr>
              <a:t>个</a:t>
            </a:r>
            <a:endParaRPr lang="en-US" altLang="zh-CN" sz="1200" dirty="0">
              <a:latin typeface="微软雅黑" panose="020B0503020204020204" pitchFamily="34" charset="-122"/>
              <a:ea typeface="微软雅黑" panose="020B0503020204020204" pitchFamily="34" charset="-122"/>
            </a:endParaRPr>
          </a:p>
          <a:p>
            <a:r>
              <a:rPr lang="en-US" altLang="zh-CN" sz="1200" dirty="0" smtClean="0">
                <a:latin typeface="微软雅黑" panose="020B0503020204020204" pitchFamily="34" charset="-122"/>
                <a:ea typeface="微软雅黑" panose="020B0503020204020204" pitchFamily="34" charset="-122"/>
              </a:rPr>
              <a:t>    </a:t>
            </a:r>
            <a:r>
              <a:rPr lang="zh-CN" altLang="en-US" sz="1200" dirty="0" smtClean="0">
                <a:latin typeface="微软雅黑" panose="020B0503020204020204" pitchFamily="34" charset="-122"/>
                <a:ea typeface="微软雅黑" panose="020B0503020204020204" pitchFamily="34" charset="-122"/>
              </a:rPr>
              <a:t>欧盟：</a:t>
            </a:r>
            <a:r>
              <a:rPr lang="en-US" altLang="zh-CN" sz="1200" dirty="0" smtClean="0">
                <a:latin typeface="微软雅黑" panose="020B0503020204020204" pitchFamily="34" charset="-122"/>
                <a:ea typeface="微软雅黑" panose="020B0503020204020204" pitchFamily="34" charset="-122"/>
              </a:rPr>
              <a:t>52</a:t>
            </a:r>
            <a:r>
              <a:rPr lang="zh-CN" altLang="en-US" sz="1200" dirty="0" smtClean="0">
                <a:latin typeface="微软雅黑" panose="020B0503020204020204" pitchFamily="34" charset="-122"/>
                <a:ea typeface="微软雅黑" panose="020B0503020204020204" pitchFamily="34" charset="-122"/>
              </a:rPr>
              <a:t>个</a:t>
            </a:r>
            <a:endParaRPr lang="en-US" altLang="zh-CN" sz="1200" dirty="0">
              <a:latin typeface="微软雅黑" panose="020B0503020204020204" pitchFamily="34" charset="-122"/>
              <a:ea typeface="微软雅黑" panose="020B0503020204020204" pitchFamily="34" charset="-122"/>
            </a:endParaRPr>
          </a:p>
          <a:p>
            <a:r>
              <a:rPr lang="zh-CN" altLang="en-US" sz="1200" dirty="0">
                <a:latin typeface="微软雅黑" panose="020B0503020204020204" pitchFamily="34" charset="-122"/>
                <a:ea typeface="微软雅黑" panose="020B0503020204020204" pitchFamily="34" charset="-122"/>
              </a:rPr>
              <a:t> </a:t>
            </a:r>
            <a:r>
              <a:rPr lang="zh-CN" altLang="en-US" sz="1200" dirty="0" smtClean="0">
                <a:latin typeface="微软雅黑" panose="020B0503020204020204" pitchFamily="34" charset="-122"/>
                <a:ea typeface="微软雅黑" panose="020B0503020204020204" pitchFamily="34" charset="-122"/>
              </a:rPr>
              <a:t>   日本：</a:t>
            </a:r>
            <a:r>
              <a:rPr lang="en-US" altLang="zh-CN" sz="1200" dirty="0" smtClean="0">
                <a:latin typeface="微软雅黑" panose="020B0503020204020204" pitchFamily="34" charset="-122"/>
                <a:ea typeface="微软雅黑" panose="020B0503020204020204" pitchFamily="34" charset="-122"/>
              </a:rPr>
              <a:t>21</a:t>
            </a:r>
            <a:r>
              <a:rPr lang="zh-CN" altLang="en-US" sz="1200" dirty="0" smtClean="0">
                <a:latin typeface="微软雅黑" panose="020B0503020204020204" pitchFamily="34" charset="-122"/>
                <a:ea typeface="微软雅黑" panose="020B0503020204020204" pitchFamily="34" charset="-122"/>
              </a:rPr>
              <a:t>个</a:t>
            </a:r>
            <a:endParaRPr lang="en-US" altLang="zh-CN" sz="1200" dirty="0">
              <a:latin typeface="微软雅黑" panose="020B0503020204020204" pitchFamily="34" charset="-122"/>
              <a:ea typeface="微软雅黑" panose="020B0503020204020204" pitchFamily="34" charset="-122"/>
            </a:endParaRPr>
          </a:p>
          <a:p>
            <a:r>
              <a:rPr lang="en-US" altLang="zh-CN" sz="1200" dirty="0" smtClean="0">
                <a:latin typeface="微软雅黑" panose="020B0503020204020204" pitchFamily="34" charset="-122"/>
                <a:ea typeface="微软雅黑" panose="020B0503020204020204" pitchFamily="34" charset="-122"/>
              </a:rPr>
              <a:t>    </a:t>
            </a:r>
            <a:r>
              <a:rPr lang="zh-CN" altLang="en-US" sz="1200" dirty="0" smtClean="0">
                <a:latin typeface="微软雅黑" panose="020B0503020204020204" pitchFamily="34" charset="-122"/>
                <a:ea typeface="微软雅黑" panose="020B0503020204020204" pitchFamily="34" charset="-122"/>
              </a:rPr>
              <a:t>中国：</a:t>
            </a:r>
            <a:r>
              <a:rPr lang="en-US" altLang="zh-CN" sz="1200" dirty="0" smtClean="0">
                <a:latin typeface="微软雅黑" panose="020B0503020204020204" pitchFamily="34" charset="-122"/>
                <a:ea typeface="微软雅黑" panose="020B0503020204020204" pitchFamily="34" charset="-122"/>
              </a:rPr>
              <a:t>19</a:t>
            </a:r>
            <a:r>
              <a:rPr lang="zh-CN" altLang="en-US" sz="1200" dirty="0" smtClean="0">
                <a:latin typeface="微软雅黑" panose="020B0503020204020204" pitchFamily="34" charset="-122"/>
                <a:ea typeface="微软雅黑" panose="020B0503020204020204" pitchFamily="34" charset="-122"/>
              </a:rPr>
              <a:t>个</a:t>
            </a:r>
            <a:endParaRPr lang="en-US" altLang="zh-CN" sz="1200" dirty="0">
              <a:latin typeface="微软雅黑" panose="020B0503020204020204" pitchFamily="34" charset="-122"/>
              <a:ea typeface="微软雅黑" panose="020B0503020204020204" pitchFamily="34" charset="-122"/>
            </a:endParaRPr>
          </a:p>
          <a:p>
            <a:r>
              <a:rPr lang="en-US" altLang="zh-CN" sz="1200" dirty="0" smtClean="0">
                <a:latin typeface="微软雅黑" panose="020B0503020204020204" pitchFamily="34" charset="-122"/>
                <a:ea typeface="微软雅黑" panose="020B0503020204020204" pitchFamily="34" charset="-122"/>
              </a:rPr>
              <a:t>    </a:t>
            </a:r>
            <a:r>
              <a:rPr lang="zh-CN" altLang="en-US" sz="1200" dirty="0" smtClean="0">
                <a:latin typeface="微软雅黑" panose="020B0503020204020204" pitchFamily="34" charset="-122"/>
                <a:ea typeface="微软雅黑" panose="020B0503020204020204" pitchFamily="34" charset="-122"/>
              </a:rPr>
              <a:t>东盟：</a:t>
            </a:r>
            <a:r>
              <a:rPr lang="en-US" altLang="zh-CN" sz="1200" dirty="0" smtClean="0">
                <a:latin typeface="微软雅黑" panose="020B0503020204020204" pitchFamily="34" charset="-122"/>
                <a:ea typeface="微软雅黑" panose="020B0503020204020204" pitchFamily="34" charset="-122"/>
              </a:rPr>
              <a:t>7</a:t>
            </a:r>
            <a:r>
              <a:rPr lang="zh-CN" altLang="en-US" sz="1200" dirty="0" smtClean="0">
                <a:latin typeface="微软雅黑" panose="020B0503020204020204" pitchFamily="34" charset="-122"/>
                <a:ea typeface="微软雅黑" panose="020B0503020204020204" pitchFamily="34" charset="-122"/>
              </a:rPr>
              <a:t>个</a:t>
            </a:r>
            <a:endParaRPr lang="en-US" altLang="zh-CN" sz="1200" dirty="0" smtClean="0">
              <a:latin typeface="微软雅黑" panose="020B0503020204020204" pitchFamily="34" charset="-122"/>
              <a:ea typeface="微软雅黑" panose="020B0503020204020204" pitchFamily="34" charset="-122"/>
            </a:endParaRPr>
          </a:p>
          <a:p>
            <a:endParaRPr lang="en-US" altLang="zh-CN" sz="1200" dirty="0" smtClean="0">
              <a:latin typeface="微软雅黑" panose="020B0503020204020204" pitchFamily="34" charset="-122"/>
              <a:ea typeface="微软雅黑" panose="020B0503020204020204" pitchFamily="34" charset="-122"/>
            </a:endParaRPr>
          </a:p>
          <a:p>
            <a:pPr marL="171450" indent="-171450">
              <a:buFont typeface="Wingdings" panose="05000000000000000000" pitchFamily="2" charset="2"/>
              <a:buChar char="n"/>
            </a:pPr>
            <a:r>
              <a:rPr lang="zh-CN" altLang="en-US" sz="1200" b="1" dirty="0">
                <a:solidFill>
                  <a:srgbClr val="C00000"/>
                </a:solidFill>
                <a:latin typeface="微软雅黑" panose="020B0503020204020204" pitchFamily="34" charset="-122"/>
                <a:ea typeface="微软雅黑" panose="020B0503020204020204" pitchFamily="34" charset="-122"/>
              </a:rPr>
              <a:t>共</a:t>
            </a:r>
            <a:r>
              <a:rPr lang="en-US" altLang="zh-CN" sz="1200" b="1" dirty="0" smtClean="0">
                <a:solidFill>
                  <a:srgbClr val="C00000"/>
                </a:solidFill>
                <a:latin typeface="微软雅黑" panose="020B0503020204020204" pitchFamily="34" charset="-122"/>
                <a:ea typeface="微软雅黑" panose="020B0503020204020204" pitchFamily="34" charset="-122"/>
              </a:rPr>
              <a:t>37</a:t>
            </a:r>
            <a:r>
              <a:rPr lang="zh-CN" altLang="en-US" sz="1200" b="1" dirty="0" smtClean="0">
                <a:solidFill>
                  <a:srgbClr val="C00000"/>
                </a:solidFill>
                <a:latin typeface="微软雅黑" panose="020B0503020204020204" pitchFamily="34" charset="-122"/>
                <a:ea typeface="微软雅黑" panose="020B0503020204020204" pitchFamily="34" charset="-122"/>
              </a:rPr>
              <a:t>个优惠贸易安排（非互惠</a:t>
            </a:r>
            <a:r>
              <a:rPr lang="en-US" altLang="zh-CN" sz="1200" b="1" dirty="0" smtClean="0">
                <a:solidFill>
                  <a:srgbClr val="C00000"/>
                </a:solidFill>
                <a:latin typeface="微软雅黑" panose="020B0503020204020204" pitchFamily="34" charset="-122"/>
                <a:ea typeface="微软雅黑" panose="020B0503020204020204" pitchFamily="34" charset="-122"/>
              </a:rPr>
              <a:t>/</a:t>
            </a:r>
            <a:r>
              <a:rPr lang="zh-CN" altLang="en-US" sz="1200" b="1" dirty="0" smtClean="0">
                <a:solidFill>
                  <a:srgbClr val="C00000"/>
                </a:solidFill>
                <a:latin typeface="微软雅黑" panose="020B0503020204020204" pitchFamily="34" charset="-122"/>
                <a:ea typeface="微软雅黑" panose="020B0503020204020204" pitchFamily="34" charset="-122"/>
              </a:rPr>
              <a:t>单方优惠）</a:t>
            </a:r>
            <a:endParaRPr lang="en-US" altLang="zh-CN" sz="1200" b="1" dirty="0">
              <a:solidFill>
                <a:srgbClr val="C00000"/>
              </a:solidFill>
              <a:latin typeface="微软雅黑" panose="020B0503020204020204" pitchFamily="34" charset="-122"/>
              <a:ea typeface="微软雅黑" panose="020B0503020204020204" pitchFamily="34" charset="-122"/>
            </a:endParaRPr>
          </a:p>
          <a:p>
            <a:r>
              <a:rPr lang="zh-CN" altLang="en-US" sz="1200" dirty="0" smtClean="0">
                <a:latin typeface="微软雅黑" panose="020B0503020204020204" pitchFamily="34" charset="-122"/>
                <a:ea typeface="微软雅黑" panose="020B0503020204020204" pitchFamily="34" charset="-122"/>
              </a:rPr>
              <a:t>    美国：</a:t>
            </a:r>
            <a:r>
              <a:rPr lang="en-US" altLang="zh-CN" sz="1200" dirty="0" smtClean="0">
                <a:latin typeface="微软雅黑" panose="020B0503020204020204" pitchFamily="34" charset="-122"/>
                <a:ea typeface="微软雅黑" panose="020B0503020204020204" pitchFamily="34" charset="-122"/>
              </a:rPr>
              <a:t>6</a:t>
            </a:r>
            <a:r>
              <a:rPr lang="zh-CN" altLang="en-US" sz="1200" dirty="0" smtClean="0">
                <a:latin typeface="微软雅黑" panose="020B0503020204020204" pitchFamily="34" charset="-122"/>
                <a:ea typeface="微软雅黑" panose="020B0503020204020204" pitchFamily="34" charset="-122"/>
              </a:rPr>
              <a:t>个</a:t>
            </a:r>
            <a:endParaRPr lang="en-US" altLang="zh-CN" sz="1200" dirty="0">
              <a:latin typeface="微软雅黑" panose="020B0503020204020204" pitchFamily="34" charset="-122"/>
              <a:ea typeface="微软雅黑" panose="020B0503020204020204" pitchFamily="34" charset="-122"/>
            </a:endParaRPr>
          </a:p>
          <a:p>
            <a:r>
              <a:rPr lang="en-US" altLang="zh-CN" sz="1200" dirty="0" smtClean="0">
                <a:latin typeface="微软雅黑" panose="020B0503020204020204" pitchFamily="34" charset="-122"/>
                <a:ea typeface="微软雅黑" panose="020B0503020204020204" pitchFamily="34" charset="-122"/>
              </a:rPr>
              <a:t>    </a:t>
            </a:r>
            <a:r>
              <a:rPr lang="zh-CN" altLang="en-US" sz="1200" dirty="0" smtClean="0">
                <a:latin typeface="微软雅黑" panose="020B0503020204020204" pitchFamily="34" charset="-122"/>
                <a:ea typeface="微软雅黑" panose="020B0503020204020204" pitchFamily="34" charset="-122"/>
              </a:rPr>
              <a:t>欧盟：</a:t>
            </a:r>
            <a:r>
              <a:rPr lang="en-US" altLang="zh-CN" sz="1200" dirty="0" smtClean="0">
                <a:latin typeface="微软雅黑" panose="020B0503020204020204" pitchFamily="34" charset="-122"/>
                <a:ea typeface="微软雅黑" panose="020B0503020204020204" pitchFamily="34" charset="-122"/>
              </a:rPr>
              <a:t>4</a:t>
            </a:r>
            <a:r>
              <a:rPr lang="zh-CN" altLang="en-US" sz="1200" dirty="0" smtClean="0">
                <a:latin typeface="微软雅黑" panose="020B0503020204020204" pitchFamily="34" charset="-122"/>
                <a:ea typeface="微软雅黑" panose="020B0503020204020204" pitchFamily="34" charset="-122"/>
              </a:rPr>
              <a:t>个</a:t>
            </a:r>
            <a:endParaRPr lang="en-US" altLang="zh-CN" sz="1200" dirty="0" smtClean="0">
              <a:latin typeface="微软雅黑" panose="020B0503020204020204" pitchFamily="34" charset="-122"/>
              <a:ea typeface="微软雅黑" panose="020B0503020204020204" pitchFamily="34" charset="-122"/>
            </a:endParaRPr>
          </a:p>
          <a:p>
            <a:r>
              <a:rPr lang="en-US" altLang="zh-CN" sz="1200" dirty="0" smtClean="0">
                <a:latin typeface="微软雅黑" panose="020B0503020204020204" pitchFamily="34" charset="-122"/>
                <a:ea typeface="微软雅黑" panose="020B0503020204020204" pitchFamily="34" charset="-122"/>
              </a:rPr>
              <a:t>    </a:t>
            </a:r>
            <a:r>
              <a:rPr lang="zh-CN" altLang="en-US" sz="1200" dirty="0" smtClean="0">
                <a:latin typeface="微软雅黑" panose="020B0503020204020204" pitchFamily="34" charset="-122"/>
                <a:ea typeface="微软雅黑" panose="020B0503020204020204" pitchFamily="34" charset="-122"/>
              </a:rPr>
              <a:t>日本：</a:t>
            </a:r>
            <a:r>
              <a:rPr lang="en-US" altLang="zh-CN" sz="1200" dirty="0" smtClean="0">
                <a:latin typeface="微软雅黑" panose="020B0503020204020204" pitchFamily="34" charset="-122"/>
                <a:ea typeface="微软雅黑" panose="020B0503020204020204" pitchFamily="34" charset="-122"/>
              </a:rPr>
              <a:t>1</a:t>
            </a:r>
            <a:r>
              <a:rPr lang="zh-CN" altLang="en-US" sz="1200" dirty="0" smtClean="0">
                <a:latin typeface="微软雅黑" panose="020B0503020204020204" pitchFamily="34" charset="-122"/>
                <a:ea typeface="微软雅黑" panose="020B0503020204020204" pitchFamily="34" charset="-122"/>
              </a:rPr>
              <a:t>个</a:t>
            </a:r>
            <a:endParaRPr lang="en-US" altLang="zh-CN" sz="1200" dirty="0">
              <a:latin typeface="微软雅黑" panose="020B0503020204020204" pitchFamily="34" charset="-122"/>
              <a:ea typeface="微软雅黑" panose="020B0503020204020204" pitchFamily="34" charset="-122"/>
            </a:endParaRPr>
          </a:p>
          <a:p>
            <a:r>
              <a:rPr lang="en-US" altLang="zh-CN" sz="1200" dirty="0" smtClean="0">
                <a:latin typeface="微软雅黑" panose="020B0503020204020204" pitchFamily="34" charset="-122"/>
                <a:ea typeface="微软雅黑" panose="020B0503020204020204" pitchFamily="34" charset="-122"/>
              </a:rPr>
              <a:t>    </a:t>
            </a:r>
            <a:r>
              <a:rPr lang="zh-CN" altLang="en-US" sz="1200" dirty="0" smtClean="0">
                <a:latin typeface="微软雅黑" panose="020B0503020204020204" pitchFamily="34" charset="-122"/>
                <a:ea typeface="微软雅黑" panose="020B0503020204020204" pitchFamily="34" charset="-122"/>
              </a:rPr>
              <a:t>中国：</a:t>
            </a:r>
            <a:r>
              <a:rPr lang="en-US" altLang="zh-CN" sz="1200" dirty="0" smtClean="0">
                <a:latin typeface="微软雅黑" panose="020B0503020204020204" pitchFamily="34" charset="-122"/>
                <a:ea typeface="微软雅黑" panose="020B0503020204020204" pitchFamily="34" charset="-122"/>
              </a:rPr>
              <a:t>1</a:t>
            </a:r>
            <a:r>
              <a:rPr lang="zh-CN" altLang="en-US" sz="1200" dirty="0" smtClean="0">
                <a:latin typeface="微软雅黑" panose="020B0503020204020204" pitchFamily="34" charset="-122"/>
                <a:ea typeface="微软雅黑" panose="020B0503020204020204" pitchFamily="34" charset="-122"/>
              </a:rPr>
              <a:t>个</a:t>
            </a:r>
            <a:endParaRPr lang="en-US" altLang="zh-CN" sz="1200" dirty="0">
              <a:latin typeface="微软雅黑" panose="020B0503020204020204" pitchFamily="34" charset="-122"/>
              <a:ea typeface="微软雅黑" panose="020B0503020204020204" pitchFamily="34" charset="-122"/>
            </a:endParaRPr>
          </a:p>
          <a:p>
            <a:endParaRPr lang="en-US" altLang="zh-CN" dirty="0" smtClean="0"/>
          </a:p>
          <a:p>
            <a:endParaRPr lang="zh-CN" altLang="en-US" dirty="0"/>
          </a:p>
        </p:txBody>
      </p:sp>
      <p:pic>
        <p:nvPicPr>
          <p:cNvPr id="1029" name="Picture 5"/>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479584" y="1052356"/>
            <a:ext cx="5400264" cy="3221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标题 1"/>
          <p:cNvSpPr txBox="1"/>
          <p:nvPr/>
        </p:nvSpPr>
        <p:spPr>
          <a:xfrm>
            <a:off x="471131" y="0"/>
            <a:ext cx="8229600" cy="800066"/>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ts val="3000"/>
              </a:lnSpc>
            </a:pPr>
            <a:r>
              <a:rPr lang="zh-CN" altLang="en-US" sz="1800" b="1" dirty="0" smtClean="0">
                <a:solidFill>
                  <a:schemeClr val="accent1">
                    <a:lumMod val="75000"/>
                  </a:schemeClr>
                </a:solidFill>
                <a:latin typeface="微软雅黑" panose="020B0503020204020204" pitchFamily="34" charset="-122"/>
                <a:ea typeface="微软雅黑" panose="020B0503020204020204" pitchFamily="34" charset="-122"/>
              </a:rPr>
              <a:t>美国纺织服装进口关税</a:t>
            </a:r>
            <a:endParaRPr lang="zh-CN" altLang="en-US" sz="1800" b="1"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3" name="TextBox 2"/>
          <p:cNvSpPr txBox="1"/>
          <p:nvPr/>
        </p:nvSpPr>
        <p:spPr>
          <a:xfrm>
            <a:off x="1207188" y="4508939"/>
            <a:ext cx="3211661" cy="369332"/>
          </a:xfrm>
          <a:prstGeom prst="rect">
            <a:avLst/>
          </a:prstGeom>
          <a:noFill/>
        </p:spPr>
        <p:txBody>
          <a:bodyPr wrap="square" rtlCol="0">
            <a:spAutoFit/>
          </a:bodyPr>
          <a:lstStyle/>
          <a:p>
            <a:r>
              <a:rPr lang="zh-CN" altLang="en-US" sz="900" dirty="0" smtClean="0">
                <a:latin typeface="微软雅黑" panose="020B0503020204020204" pitchFamily="34" charset="-122"/>
                <a:ea typeface="微软雅黑" panose="020B0503020204020204" pitchFamily="34" charset="-122"/>
              </a:rPr>
              <a:t>来源：</a:t>
            </a:r>
            <a:r>
              <a:rPr lang="en-US" altLang="zh-CN" sz="900" dirty="0">
                <a:latin typeface="微软雅黑" panose="020B0503020204020204" pitchFamily="34" charset="-122"/>
                <a:ea typeface="微软雅黑" panose="020B0503020204020204" pitchFamily="34" charset="-122"/>
              </a:rPr>
              <a:t>http://</a:t>
            </a:r>
            <a:r>
              <a:rPr lang="en-US" altLang="zh-CN" sz="900" dirty="0" smtClean="0">
                <a:latin typeface="微软雅黑" panose="020B0503020204020204" pitchFamily="34" charset="-122"/>
                <a:ea typeface="微软雅黑" panose="020B0503020204020204" pitchFamily="34" charset="-122"/>
              </a:rPr>
              <a:t>tao.wto.org</a:t>
            </a:r>
            <a:endParaRPr lang="en-US" altLang="zh-CN" sz="900" dirty="0" smtClean="0">
              <a:latin typeface="微软雅黑" panose="020B0503020204020204" pitchFamily="34" charset="-122"/>
              <a:ea typeface="微软雅黑" panose="020B0503020204020204" pitchFamily="34" charset="-122"/>
            </a:endParaRPr>
          </a:p>
          <a:p>
            <a:r>
              <a:rPr lang="en-US" altLang="zh-CN" sz="900" dirty="0">
                <a:latin typeface="微软雅黑" panose="020B0503020204020204" pitchFamily="34" charset="-122"/>
                <a:ea typeface="微软雅黑" panose="020B0503020204020204" pitchFamily="34" charset="-122"/>
              </a:rPr>
              <a:t> </a:t>
            </a:r>
            <a:r>
              <a:rPr lang="en-US" altLang="zh-CN" sz="900" dirty="0" smtClean="0">
                <a:latin typeface="微软雅黑" panose="020B0503020204020204" pitchFamily="34" charset="-122"/>
                <a:ea typeface="微软雅黑" panose="020B0503020204020204" pitchFamily="34" charset="-122"/>
              </a:rPr>
              <a:t>         https</a:t>
            </a:r>
            <a:r>
              <a:rPr lang="en-US" altLang="zh-CN" sz="900" dirty="0">
                <a:latin typeface="微软雅黑" panose="020B0503020204020204" pitchFamily="34" charset="-122"/>
                <a:ea typeface="微软雅黑" panose="020B0503020204020204" pitchFamily="34" charset="-122"/>
              </a:rPr>
              <a:t>://</a:t>
            </a:r>
            <a:r>
              <a:rPr lang="en-US" altLang="zh-CN" sz="900" dirty="0" smtClean="0">
                <a:latin typeface="微软雅黑" panose="020B0503020204020204" pitchFamily="34" charset="-122"/>
                <a:ea typeface="微软雅黑" panose="020B0503020204020204" pitchFamily="34" charset="-122"/>
              </a:rPr>
              <a:t>otexa.trade.gov</a:t>
            </a:r>
            <a:endParaRPr lang="en-US" altLang="zh-CN" sz="900" dirty="0" smtClean="0">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1361837" y="689178"/>
          <a:ext cx="6714612" cy="883920"/>
        </p:xfrm>
        <a:graphic>
          <a:graphicData uri="http://schemas.openxmlformats.org/drawingml/2006/table">
            <a:tbl>
              <a:tblPr firstRow="1" bandRow="1">
                <a:tableStyleId>{5C22544A-7EE6-4342-B048-85BDC9FD1C3A}</a:tableStyleId>
              </a:tblPr>
              <a:tblGrid>
                <a:gridCol w="1119102"/>
                <a:gridCol w="1119102"/>
                <a:gridCol w="1119102"/>
                <a:gridCol w="1119102"/>
                <a:gridCol w="1119102"/>
                <a:gridCol w="1119102"/>
              </a:tblGrid>
              <a:tr h="327586">
                <a:tc>
                  <a:txBody>
                    <a:bodyPr/>
                    <a:lstStyle/>
                    <a:p>
                      <a:endParaRPr lang="zh-CN" altLang="en-US" sz="10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000" dirty="0" smtClean="0">
                          <a:latin typeface="微软雅黑" panose="020B0503020204020204" pitchFamily="34" charset="-122"/>
                          <a:ea typeface="微软雅黑" panose="020B0503020204020204" pitchFamily="34" charset="-122"/>
                        </a:rPr>
                        <a:t>征税</a:t>
                      </a:r>
                      <a:endParaRPr lang="en-US" altLang="zh-CN" sz="1000" dirty="0" smtClean="0">
                        <a:latin typeface="微软雅黑" panose="020B0503020204020204" pitchFamily="34" charset="-122"/>
                        <a:ea typeface="微软雅黑" panose="020B0503020204020204" pitchFamily="34" charset="-122"/>
                      </a:endParaRPr>
                    </a:p>
                    <a:p>
                      <a:pPr algn="ctr"/>
                      <a:r>
                        <a:rPr lang="zh-CN" altLang="en-US" sz="1000" dirty="0" smtClean="0">
                          <a:latin typeface="微软雅黑" panose="020B0503020204020204" pitchFamily="34" charset="-122"/>
                          <a:ea typeface="微软雅黑" panose="020B0503020204020204" pitchFamily="34" charset="-122"/>
                        </a:rPr>
                        <a:t>税则号数量</a:t>
                      </a:r>
                      <a:endParaRPr lang="zh-CN" altLang="en-US" sz="10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000" dirty="0" smtClean="0">
                          <a:latin typeface="微软雅黑" panose="020B0503020204020204" pitchFamily="34" charset="-122"/>
                          <a:ea typeface="微软雅黑" panose="020B0503020204020204" pitchFamily="34" charset="-122"/>
                        </a:rPr>
                        <a:t>免税</a:t>
                      </a:r>
                      <a:endParaRPr lang="en-US" altLang="zh-CN" sz="1000" dirty="0" smtClean="0">
                        <a:latin typeface="微软雅黑" panose="020B0503020204020204" pitchFamily="34" charset="-122"/>
                        <a:ea typeface="微软雅黑" panose="020B0503020204020204" pitchFamily="34" charset="-122"/>
                      </a:endParaRPr>
                    </a:p>
                    <a:p>
                      <a:pPr algn="ctr"/>
                      <a:r>
                        <a:rPr lang="zh-CN" altLang="en-US" sz="1000" dirty="0" smtClean="0">
                          <a:latin typeface="微软雅黑" panose="020B0503020204020204" pitchFamily="34" charset="-122"/>
                          <a:ea typeface="微软雅黑" panose="020B0503020204020204" pitchFamily="34" charset="-122"/>
                        </a:rPr>
                        <a:t>税则号数量</a:t>
                      </a:r>
                      <a:endParaRPr lang="zh-CN" altLang="en-US" sz="10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000" dirty="0" smtClean="0">
                          <a:latin typeface="微软雅黑" panose="020B0503020204020204" pitchFamily="34" charset="-122"/>
                          <a:ea typeface="微软雅黑" panose="020B0503020204020204" pitchFamily="34" charset="-122"/>
                        </a:rPr>
                        <a:t>最低关税 </a:t>
                      </a:r>
                      <a:r>
                        <a:rPr lang="en-US" altLang="zh-CN" sz="1000" dirty="0" smtClean="0">
                          <a:latin typeface="微软雅黑" panose="020B0503020204020204" pitchFamily="34" charset="-122"/>
                          <a:ea typeface="微软雅黑" panose="020B0503020204020204" pitchFamily="34" charset="-122"/>
                        </a:rPr>
                        <a:t>%</a:t>
                      </a:r>
                      <a:endParaRPr lang="zh-CN" altLang="en-US" sz="10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000" dirty="0" smtClean="0">
                          <a:latin typeface="微软雅黑" panose="020B0503020204020204" pitchFamily="34" charset="-122"/>
                          <a:ea typeface="微软雅黑" panose="020B0503020204020204" pitchFamily="34" charset="-122"/>
                        </a:rPr>
                        <a:t>最高关税</a:t>
                      </a:r>
                      <a:r>
                        <a:rPr lang="en-US" altLang="zh-CN" sz="1000" dirty="0" smtClean="0">
                          <a:latin typeface="微软雅黑" panose="020B0503020204020204" pitchFamily="34" charset="-122"/>
                          <a:ea typeface="微软雅黑" panose="020B0503020204020204" pitchFamily="34" charset="-122"/>
                        </a:rPr>
                        <a:t>%</a:t>
                      </a:r>
                      <a:endParaRPr lang="zh-CN" altLang="en-US" sz="10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000" dirty="0" smtClean="0">
                          <a:latin typeface="微软雅黑" panose="020B0503020204020204" pitchFamily="34" charset="-122"/>
                          <a:ea typeface="微软雅黑" panose="020B0503020204020204" pitchFamily="34" charset="-122"/>
                        </a:rPr>
                        <a:t>贸易加权</a:t>
                      </a:r>
                      <a:endParaRPr lang="en-US" altLang="zh-CN" sz="1000" dirty="0" smtClean="0">
                        <a:latin typeface="微软雅黑" panose="020B0503020204020204" pitchFamily="34" charset="-122"/>
                        <a:ea typeface="微软雅黑" panose="020B0503020204020204" pitchFamily="34" charset="-122"/>
                      </a:endParaRPr>
                    </a:p>
                    <a:p>
                      <a:pPr algn="ctr"/>
                      <a:r>
                        <a:rPr lang="zh-CN" altLang="en-US" sz="1000" dirty="0" smtClean="0">
                          <a:latin typeface="微软雅黑" panose="020B0503020204020204" pitchFamily="34" charset="-122"/>
                          <a:ea typeface="微软雅黑" panose="020B0503020204020204" pitchFamily="34" charset="-122"/>
                        </a:rPr>
                        <a:t>平均关税 </a:t>
                      </a:r>
                      <a:r>
                        <a:rPr lang="en-US" altLang="zh-CN" sz="1000" dirty="0" smtClean="0">
                          <a:latin typeface="微软雅黑" panose="020B0503020204020204" pitchFamily="34" charset="-122"/>
                          <a:ea typeface="微软雅黑" panose="020B0503020204020204" pitchFamily="34" charset="-122"/>
                        </a:rPr>
                        <a:t>%</a:t>
                      </a:r>
                      <a:endParaRPr lang="zh-CN" altLang="en-US" sz="1000" dirty="0">
                        <a:latin typeface="微软雅黑" panose="020B0503020204020204" pitchFamily="34" charset="-122"/>
                        <a:ea typeface="微软雅黑" panose="020B0503020204020204" pitchFamily="34" charset="-122"/>
                      </a:endParaRPr>
                    </a:p>
                  </a:txBody>
                  <a:tcPr anchor="ctr"/>
                </a:tc>
              </a:tr>
              <a:tr h="201591">
                <a:tc>
                  <a:txBody>
                    <a:bodyPr/>
                    <a:lstStyle/>
                    <a:p>
                      <a:r>
                        <a:rPr lang="zh-CN" altLang="en-US" sz="1000" dirty="0" smtClean="0">
                          <a:latin typeface="微软雅黑" panose="020B0503020204020204" pitchFamily="34" charset="-122"/>
                          <a:ea typeface="微软雅黑" panose="020B0503020204020204" pitchFamily="34" charset="-122"/>
                        </a:rPr>
                        <a:t>纺织品</a:t>
                      </a:r>
                      <a:endParaRPr lang="zh-CN" altLang="en-US" sz="1000" dirty="0">
                        <a:latin typeface="微软雅黑" panose="020B0503020204020204" pitchFamily="34" charset="-122"/>
                        <a:ea typeface="微软雅黑" panose="020B0503020204020204" pitchFamily="34" charset="-122"/>
                      </a:endParaRPr>
                    </a:p>
                  </a:txBody>
                  <a:tcPr/>
                </a:tc>
                <a:tc>
                  <a:txBody>
                    <a:bodyPr/>
                    <a:lstStyle/>
                    <a:p>
                      <a:pPr algn="ctr"/>
                      <a:r>
                        <a:rPr lang="en-US" altLang="zh-CN" sz="1000" dirty="0" smtClean="0">
                          <a:latin typeface="微软雅黑" panose="020B0503020204020204" pitchFamily="34" charset="-122"/>
                          <a:ea typeface="微软雅黑" panose="020B0503020204020204" pitchFamily="34" charset="-122"/>
                        </a:rPr>
                        <a:t>839</a:t>
                      </a:r>
                      <a:endParaRPr lang="zh-CN" altLang="en-US" sz="1000" dirty="0">
                        <a:latin typeface="微软雅黑" panose="020B0503020204020204" pitchFamily="34" charset="-122"/>
                        <a:ea typeface="微软雅黑" panose="020B0503020204020204" pitchFamily="34" charset="-122"/>
                      </a:endParaRPr>
                    </a:p>
                  </a:txBody>
                  <a:tcPr/>
                </a:tc>
                <a:tc>
                  <a:txBody>
                    <a:bodyPr/>
                    <a:lstStyle/>
                    <a:p>
                      <a:pPr algn="ctr"/>
                      <a:r>
                        <a:rPr lang="en-US" altLang="zh-CN" sz="1000" dirty="0" smtClean="0">
                          <a:latin typeface="微软雅黑" panose="020B0503020204020204" pitchFamily="34" charset="-122"/>
                          <a:ea typeface="微软雅黑" panose="020B0503020204020204" pitchFamily="34" charset="-122"/>
                        </a:rPr>
                        <a:t>188</a:t>
                      </a:r>
                      <a:endParaRPr lang="zh-CN" altLang="en-US" sz="1000" dirty="0">
                        <a:latin typeface="微软雅黑" panose="020B0503020204020204" pitchFamily="34" charset="-122"/>
                        <a:ea typeface="微软雅黑" panose="020B0503020204020204" pitchFamily="34" charset="-122"/>
                      </a:endParaRPr>
                    </a:p>
                  </a:txBody>
                  <a:tcPr/>
                </a:tc>
                <a:tc>
                  <a:txBody>
                    <a:bodyPr/>
                    <a:lstStyle/>
                    <a:p>
                      <a:pPr algn="ctr"/>
                      <a:r>
                        <a:rPr lang="en-US" altLang="zh-CN" sz="1000" dirty="0" smtClean="0">
                          <a:latin typeface="微软雅黑" panose="020B0503020204020204" pitchFamily="34" charset="-122"/>
                          <a:ea typeface="微软雅黑" panose="020B0503020204020204" pitchFamily="34" charset="-122"/>
                        </a:rPr>
                        <a:t>0.06</a:t>
                      </a:r>
                      <a:endParaRPr lang="zh-CN" altLang="en-US" sz="1000" dirty="0">
                        <a:latin typeface="微软雅黑" panose="020B0503020204020204" pitchFamily="34" charset="-122"/>
                        <a:ea typeface="微软雅黑" panose="020B0503020204020204" pitchFamily="34" charset="-122"/>
                      </a:endParaRPr>
                    </a:p>
                  </a:txBody>
                  <a:tcPr/>
                </a:tc>
                <a:tc>
                  <a:txBody>
                    <a:bodyPr/>
                    <a:lstStyle/>
                    <a:p>
                      <a:pPr algn="ctr"/>
                      <a:r>
                        <a:rPr lang="en-US" altLang="zh-CN" sz="1000" dirty="0" smtClean="0">
                          <a:latin typeface="微软雅黑" panose="020B0503020204020204" pitchFamily="34" charset="-122"/>
                          <a:ea typeface="微软雅黑" panose="020B0503020204020204" pitchFamily="34" charset="-122"/>
                        </a:rPr>
                        <a:t>25</a:t>
                      </a:r>
                      <a:endParaRPr lang="zh-CN" altLang="en-US" sz="1000" dirty="0">
                        <a:latin typeface="微软雅黑" panose="020B0503020204020204" pitchFamily="34" charset="-122"/>
                        <a:ea typeface="微软雅黑" panose="020B0503020204020204" pitchFamily="34" charset="-122"/>
                      </a:endParaRPr>
                    </a:p>
                  </a:txBody>
                  <a:tcPr/>
                </a:tc>
                <a:tc>
                  <a:txBody>
                    <a:bodyPr/>
                    <a:lstStyle/>
                    <a:p>
                      <a:pPr algn="ctr"/>
                      <a:r>
                        <a:rPr lang="en-US" altLang="zh-CN" sz="1000" dirty="0" smtClean="0">
                          <a:latin typeface="微软雅黑" panose="020B0503020204020204" pitchFamily="34" charset="-122"/>
                          <a:ea typeface="微软雅黑" panose="020B0503020204020204" pitchFamily="34" charset="-122"/>
                        </a:rPr>
                        <a:t>6.27</a:t>
                      </a:r>
                      <a:endParaRPr lang="zh-CN" altLang="en-US" sz="1000" dirty="0">
                        <a:latin typeface="微软雅黑" panose="020B0503020204020204" pitchFamily="34" charset="-122"/>
                        <a:ea typeface="微软雅黑" panose="020B0503020204020204" pitchFamily="34" charset="-122"/>
                      </a:endParaRPr>
                    </a:p>
                  </a:txBody>
                  <a:tcPr/>
                </a:tc>
              </a:tr>
              <a:tr h="201591">
                <a:tc>
                  <a:txBody>
                    <a:bodyPr/>
                    <a:lstStyle/>
                    <a:p>
                      <a:r>
                        <a:rPr lang="zh-CN" altLang="en-US" sz="1000" dirty="0" smtClean="0">
                          <a:latin typeface="微软雅黑" panose="020B0503020204020204" pitchFamily="34" charset="-122"/>
                          <a:ea typeface="微软雅黑" panose="020B0503020204020204" pitchFamily="34" charset="-122"/>
                        </a:rPr>
                        <a:t>服装</a:t>
                      </a:r>
                      <a:endParaRPr lang="zh-CN" altLang="en-US" sz="1000" dirty="0">
                        <a:latin typeface="微软雅黑" panose="020B0503020204020204" pitchFamily="34" charset="-122"/>
                        <a:ea typeface="微软雅黑" panose="020B0503020204020204" pitchFamily="34" charset="-122"/>
                      </a:endParaRPr>
                    </a:p>
                  </a:txBody>
                  <a:tcPr/>
                </a:tc>
                <a:tc>
                  <a:txBody>
                    <a:bodyPr/>
                    <a:lstStyle/>
                    <a:p>
                      <a:pPr algn="ctr"/>
                      <a:r>
                        <a:rPr lang="en-US" altLang="zh-CN" sz="1000" dirty="0" smtClean="0">
                          <a:latin typeface="微软雅黑" panose="020B0503020204020204" pitchFamily="34" charset="-122"/>
                          <a:ea typeface="微软雅黑" panose="020B0503020204020204" pitchFamily="34" charset="-122"/>
                        </a:rPr>
                        <a:t>614</a:t>
                      </a:r>
                      <a:endParaRPr lang="zh-CN" altLang="en-US" sz="1000" dirty="0">
                        <a:latin typeface="微软雅黑" panose="020B0503020204020204" pitchFamily="34" charset="-122"/>
                        <a:ea typeface="微软雅黑" panose="020B0503020204020204" pitchFamily="34" charset="-122"/>
                      </a:endParaRPr>
                    </a:p>
                  </a:txBody>
                  <a:tcPr/>
                </a:tc>
                <a:tc>
                  <a:txBody>
                    <a:bodyPr/>
                    <a:lstStyle/>
                    <a:p>
                      <a:pPr algn="ctr"/>
                      <a:r>
                        <a:rPr lang="en-US" altLang="zh-CN" sz="1000" dirty="0" smtClean="0">
                          <a:latin typeface="微软雅黑" panose="020B0503020204020204" pitchFamily="34" charset="-122"/>
                          <a:ea typeface="微软雅黑" panose="020B0503020204020204" pitchFamily="34" charset="-122"/>
                        </a:rPr>
                        <a:t>33</a:t>
                      </a:r>
                      <a:endParaRPr lang="zh-CN" altLang="en-US" sz="1000" dirty="0">
                        <a:latin typeface="微软雅黑" panose="020B0503020204020204" pitchFamily="34" charset="-122"/>
                        <a:ea typeface="微软雅黑" panose="020B0503020204020204" pitchFamily="34" charset="-122"/>
                      </a:endParaRPr>
                    </a:p>
                  </a:txBody>
                  <a:tcPr/>
                </a:tc>
                <a:tc>
                  <a:txBody>
                    <a:bodyPr/>
                    <a:lstStyle/>
                    <a:p>
                      <a:pPr algn="ctr"/>
                      <a:r>
                        <a:rPr lang="en-US" altLang="zh-CN" sz="1000" dirty="0" smtClean="0">
                          <a:latin typeface="微软雅黑" panose="020B0503020204020204" pitchFamily="34" charset="-122"/>
                          <a:ea typeface="微软雅黑" panose="020B0503020204020204" pitchFamily="34" charset="-122"/>
                        </a:rPr>
                        <a:t>0.5</a:t>
                      </a:r>
                      <a:endParaRPr lang="zh-CN" altLang="en-US" sz="1000" dirty="0">
                        <a:latin typeface="微软雅黑" panose="020B0503020204020204" pitchFamily="34" charset="-122"/>
                        <a:ea typeface="微软雅黑" panose="020B0503020204020204" pitchFamily="34" charset="-122"/>
                      </a:endParaRPr>
                    </a:p>
                  </a:txBody>
                  <a:tcPr/>
                </a:tc>
                <a:tc>
                  <a:txBody>
                    <a:bodyPr/>
                    <a:lstStyle/>
                    <a:p>
                      <a:pPr algn="ctr"/>
                      <a:r>
                        <a:rPr lang="en-US" altLang="zh-CN" sz="1000" dirty="0" smtClean="0">
                          <a:latin typeface="微软雅黑" panose="020B0503020204020204" pitchFamily="34" charset="-122"/>
                          <a:ea typeface="微软雅黑" panose="020B0503020204020204" pitchFamily="34" charset="-122"/>
                        </a:rPr>
                        <a:t>32</a:t>
                      </a:r>
                      <a:endParaRPr lang="zh-CN" altLang="en-US" sz="1000" dirty="0">
                        <a:latin typeface="微软雅黑" panose="020B0503020204020204" pitchFamily="34" charset="-122"/>
                        <a:ea typeface="微软雅黑" panose="020B0503020204020204" pitchFamily="34" charset="-122"/>
                      </a:endParaRPr>
                    </a:p>
                  </a:txBody>
                  <a:tcPr/>
                </a:tc>
                <a:tc>
                  <a:txBody>
                    <a:bodyPr/>
                    <a:lstStyle/>
                    <a:p>
                      <a:pPr algn="ctr"/>
                      <a:r>
                        <a:rPr lang="en-US" altLang="zh-CN" sz="1000" dirty="0" smtClean="0">
                          <a:latin typeface="微软雅黑" panose="020B0503020204020204" pitchFamily="34" charset="-122"/>
                          <a:ea typeface="微软雅黑" panose="020B0503020204020204" pitchFamily="34" charset="-122"/>
                        </a:rPr>
                        <a:t>17.78</a:t>
                      </a:r>
                      <a:endParaRPr lang="zh-CN" altLang="en-US" sz="1000" dirty="0">
                        <a:latin typeface="微软雅黑" panose="020B0503020204020204" pitchFamily="34" charset="-122"/>
                        <a:ea typeface="微软雅黑" panose="020B0503020204020204" pitchFamily="34" charset="-122"/>
                      </a:endParaRPr>
                    </a:p>
                  </a:txBody>
                  <a:tcPr/>
                </a:tc>
              </a:tr>
            </a:tbl>
          </a:graphicData>
        </a:graphic>
      </p:graphicFrame>
      <p:sp>
        <p:nvSpPr>
          <p:cNvPr id="7" name="TextBox 6"/>
          <p:cNvSpPr txBox="1"/>
          <p:nvPr/>
        </p:nvSpPr>
        <p:spPr>
          <a:xfrm>
            <a:off x="822477" y="1660661"/>
            <a:ext cx="7526908" cy="553998"/>
          </a:xfrm>
          <a:prstGeom prst="rect">
            <a:avLst/>
          </a:prstGeom>
          <a:noFill/>
        </p:spPr>
        <p:txBody>
          <a:bodyPr wrap="square" rtlCol="0">
            <a:spAutoFit/>
          </a:bodyPr>
          <a:lstStyle/>
          <a:p>
            <a:pPr algn="ctr"/>
            <a:r>
              <a:rPr lang="zh-CN" altLang="en-US" sz="1600" b="1" dirty="0">
                <a:solidFill>
                  <a:schemeClr val="accent1">
                    <a:lumMod val="75000"/>
                  </a:schemeClr>
                </a:solidFill>
                <a:latin typeface="微软雅黑" panose="020B0503020204020204" pitchFamily="34" charset="-122"/>
                <a:ea typeface="微软雅黑" panose="020B0503020204020204" pitchFamily="34" charset="-122"/>
                <a:cs typeface="+mj-cs"/>
              </a:rPr>
              <a:t>美国重要自贸</a:t>
            </a:r>
            <a:r>
              <a:rPr lang="zh-CN" altLang="en-US" sz="1600" b="1" dirty="0" smtClean="0">
                <a:solidFill>
                  <a:schemeClr val="accent1">
                    <a:lumMod val="75000"/>
                  </a:schemeClr>
                </a:solidFill>
                <a:latin typeface="微软雅黑" panose="020B0503020204020204" pitchFamily="34" charset="-122"/>
                <a:ea typeface="微软雅黑" panose="020B0503020204020204" pitchFamily="34" charset="-122"/>
                <a:cs typeface="+mj-cs"/>
              </a:rPr>
              <a:t>协定及优惠贸易安排</a:t>
            </a:r>
            <a:endParaRPr lang="zh-CN" altLang="en-US" sz="1600" b="1" dirty="0">
              <a:solidFill>
                <a:schemeClr val="accent1">
                  <a:lumMod val="75000"/>
                </a:schemeClr>
              </a:solidFill>
              <a:latin typeface="微软雅黑" panose="020B0503020204020204" pitchFamily="34" charset="-122"/>
              <a:ea typeface="微软雅黑" panose="020B0503020204020204" pitchFamily="34" charset="-122"/>
              <a:cs typeface="+mj-cs"/>
            </a:endParaRPr>
          </a:p>
          <a:p>
            <a:endParaRPr lang="zh-CN" altLang="en-US" dirty="0"/>
          </a:p>
        </p:txBody>
      </p:sp>
      <p:graphicFrame>
        <p:nvGraphicFramePr>
          <p:cNvPr id="9" name="表格 8"/>
          <p:cNvGraphicFramePr>
            <a:graphicFrameLocks noGrp="1"/>
          </p:cNvGraphicFramePr>
          <p:nvPr/>
        </p:nvGraphicFramePr>
        <p:xfrm>
          <a:off x="1198178" y="2004264"/>
          <a:ext cx="6878270" cy="2468880"/>
        </p:xfrm>
        <a:graphic>
          <a:graphicData uri="http://schemas.openxmlformats.org/drawingml/2006/table">
            <a:tbl>
              <a:tblPr firstRow="1" bandRow="1">
                <a:tableStyleId>{5C22544A-7EE6-4342-B048-85BDC9FD1C3A}</a:tableStyleId>
              </a:tblPr>
              <a:tblGrid>
                <a:gridCol w="1926236"/>
                <a:gridCol w="2476017"/>
                <a:gridCol w="2476017"/>
              </a:tblGrid>
              <a:tr h="195575">
                <a:tc>
                  <a:txBody>
                    <a:bodyPr/>
                    <a:lstStyle/>
                    <a:p>
                      <a:pPr algn="ctr"/>
                      <a:r>
                        <a:rPr lang="zh-CN" altLang="en-US" sz="900" b="1" dirty="0" smtClean="0">
                          <a:latin typeface="微软雅黑" panose="020B0503020204020204" pitchFamily="34" charset="-122"/>
                          <a:ea typeface="微软雅黑" panose="020B0503020204020204" pitchFamily="34" charset="-122"/>
                        </a:rPr>
                        <a:t>自贸协定</a:t>
                      </a:r>
                      <a:r>
                        <a:rPr lang="en-US" altLang="zh-CN" sz="900" b="1" dirty="0" smtClean="0">
                          <a:latin typeface="微软雅黑" panose="020B0503020204020204" pitchFamily="34" charset="-122"/>
                          <a:ea typeface="微软雅黑" panose="020B0503020204020204" pitchFamily="34" charset="-122"/>
                        </a:rPr>
                        <a:t>/</a:t>
                      </a:r>
                      <a:r>
                        <a:rPr lang="zh-CN" altLang="en-US" sz="900" b="1" dirty="0" smtClean="0">
                          <a:latin typeface="微软雅黑" panose="020B0503020204020204" pitchFamily="34" charset="-122"/>
                          <a:ea typeface="微软雅黑" panose="020B0503020204020204" pitchFamily="34" charset="-122"/>
                        </a:rPr>
                        <a:t>优惠安排名称</a:t>
                      </a:r>
                      <a:endParaRPr lang="zh-CN" altLang="en-US" sz="900" b="1" dirty="0">
                        <a:latin typeface="微软雅黑" panose="020B0503020204020204" pitchFamily="34" charset="-122"/>
                        <a:ea typeface="微软雅黑" panose="020B0503020204020204" pitchFamily="34" charset="-122"/>
                      </a:endParaRPr>
                    </a:p>
                  </a:txBody>
                  <a:tcPr/>
                </a:tc>
                <a:tc>
                  <a:txBody>
                    <a:bodyPr/>
                    <a:lstStyle/>
                    <a:p>
                      <a:pPr algn="ctr"/>
                      <a:r>
                        <a:rPr lang="zh-CN" altLang="en-US" sz="900" b="1" dirty="0" smtClean="0">
                          <a:latin typeface="微软雅黑" panose="020B0503020204020204" pitchFamily="34" charset="-122"/>
                          <a:ea typeface="微软雅黑" panose="020B0503020204020204" pitchFamily="34" charset="-122"/>
                        </a:rPr>
                        <a:t>涉及国家</a:t>
                      </a:r>
                      <a:r>
                        <a:rPr lang="en-US" altLang="zh-CN" sz="900" b="1" dirty="0" smtClean="0">
                          <a:latin typeface="微软雅黑" panose="020B0503020204020204" pitchFamily="34" charset="-122"/>
                          <a:ea typeface="微软雅黑" panose="020B0503020204020204" pitchFamily="34" charset="-122"/>
                        </a:rPr>
                        <a:t>/</a:t>
                      </a:r>
                      <a:r>
                        <a:rPr lang="zh-CN" altLang="en-US" sz="900" b="1" dirty="0" smtClean="0">
                          <a:latin typeface="微软雅黑" panose="020B0503020204020204" pitchFamily="34" charset="-122"/>
                          <a:ea typeface="微软雅黑" panose="020B0503020204020204" pitchFamily="34" charset="-122"/>
                        </a:rPr>
                        <a:t>地区</a:t>
                      </a:r>
                      <a:endParaRPr lang="zh-CN" altLang="en-US" sz="900" b="1" dirty="0">
                        <a:latin typeface="微软雅黑" panose="020B0503020204020204" pitchFamily="34" charset="-122"/>
                        <a:ea typeface="微软雅黑" panose="020B0503020204020204" pitchFamily="34" charset="-122"/>
                      </a:endParaRPr>
                    </a:p>
                  </a:txBody>
                  <a:tcPr/>
                </a:tc>
                <a:tc>
                  <a:txBody>
                    <a:bodyPr/>
                    <a:lstStyle/>
                    <a:p>
                      <a:pPr algn="ctr"/>
                      <a:r>
                        <a:rPr lang="zh-CN" altLang="en-US" sz="900" b="1" dirty="0" smtClean="0">
                          <a:latin typeface="微软雅黑" panose="020B0503020204020204" pitchFamily="34" charset="-122"/>
                          <a:ea typeface="微软雅黑" panose="020B0503020204020204" pitchFamily="34" charset="-122"/>
                        </a:rPr>
                        <a:t>原产地规则要求</a:t>
                      </a:r>
                      <a:endParaRPr lang="zh-CN" altLang="en-US" sz="900" b="1" dirty="0">
                        <a:latin typeface="微软雅黑" panose="020B0503020204020204" pitchFamily="34" charset="-122"/>
                        <a:ea typeface="微软雅黑" panose="020B0503020204020204" pitchFamily="34" charset="-122"/>
                      </a:endParaRPr>
                    </a:p>
                  </a:txBody>
                  <a:tcPr/>
                </a:tc>
              </a:tr>
              <a:tr h="195575">
                <a:tc>
                  <a:txBody>
                    <a:bodyPr/>
                    <a:lstStyle/>
                    <a:p>
                      <a:r>
                        <a:rPr lang="zh-CN" altLang="en-US" sz="900" dirty="0" smtClean="0">
                          <a:latin typeface="微软雅黑" panose="020B0503020204020204" pitchFamily="34" charset="-122"/>
                          <a:ea typeface="微软雅黑" panose="020B0503020204020204" pitchFamily="34" charset="-122"/>
                        </a:rPr>
                        <a:t>美加墨自贸协定（</a:t>
                      </a:r>
                      <a:r>
                        <a:rPr lang="en-US" altLang="zh-CN" sz="900" dirty="0" smtClean="0">
                          <a:latin typeface="微软雅黑" panose="020B0503020204020204" pitchFamily="34" charset="-122"/>
                          <a:ea typeface="微软雅黑" panose="020B0503020204020204" pitchFamily="34" charset="-122"/>
                        </a:rPr>
                        <a:t>USMCA</a:t>
                      </a:r>
                      <a:r>
                        <a:rPr lang="zh-CN" altLang="en-US" sz="900" dirty="0" smtClean="0">
                          <a:latin typeface="微软雅黑" panose="020B0503020204020204" pitchFamily="34" charset="-122"/>
                          <a:ea typeface="微软雅黑" panose="020B0503020204020204" pitchFamily="34" charset="-122"/>
                        </a:rPr>
                        <a:t>）</a:t>
                      </a:r>
                      <a:endParaRPr lang="zh-CN" altLang="en-US" sz="900" dirty="0">
                        <a:latin typeface="微软雅黑" panose="020B0503020204020204" pitchFamily="34" charset="-122"/>
                        <a:ea typeface="微软雅黑" panose="020B0503020204020204" pitchFamily="34" charset="-122"/>
                      </a:endParaRPr>
                    </a:p>
                  </a:txBody>
                  <a:tcPr/>
                </a:tc>
                <a:tc>
                  <a:txBody>
                    <a:bodyPr/>
                    <a:lstStyle/>
                    <a:p>
                      <a:r>
                        <a:rPr lang="zh-CN" altLang="en-US" sz="900" dirty="0" smtClean="0">
                          <a:latin typeface="微软雅黑" panose="020B0503020204020204" pitchFamily="34" charset="-122"/>
                          <a:ea typeface="微软雅黑" panose="020B0503020204020204" pitchFamily="34" charset="-122"/>
                        </a:rPr>
                        <a:t>美国、加拿大、墨西哥</a:t>
                      </a:r>
                      <a:endParaRPr lang="zh-CN" altLang="en-US" sz="900" dirty="0">
                        <a:latin typeface="微软雅黑" panose="020B0503020204020204" pitchFamily="34" charset="-122"/>
                        <a:ea typeface="微软雅黑" panose="020B0503020204020204" pitchFamily="34" charset="-122"/>
                      </a:endParaRPr>
                    </a:p>
                  </a:txBody>
                  <a:tcPr/>
                </a:tc>
                <a:tc>
                  <a:txBody>
                    <a:bodyPr/>
                    <a:lstStyle/>
                    <a:p>
                      <a:pPr algn="ctr"/>
                      <a:r>
                        <a:rPr lang="en-US" altLang="zh-CN" sz="900" dirty="0" smtClean="0">
                          <a:latin typeface="微软雅黑" panose="020B0503020204020204" pitchFamily="34" charset="-122"/>
                          <a:ea typeface="微软雅黑" panose="020B0503020204020204" pitchFamily="34" charset="-122"/>
                        </a:rPr>
                        <a:t>Yarn-forward</a:t>
                      </a:r>
                      <a:endParaRPr lang="zh-CN" altLang="en-US" sz="900" dirty="0">
                        <a:latin typeface="微软雅黑" panose="020B0503020204020204" pitchFamily="34" charset="-122"/>
                        <a:ea typeface="微软雅黑" panose="020B0503020204020204" pitchFamily="34" charset="-122"/>
                      </a:endParaRPr>
                    </a:p>
                  </a:txBody>
                  <a:tcPr/>
                </a:tc>
              </a:tr>
              <a:tr h="312920">
                <a:tc>
                  <a:txBody>
                    <a:bodyPr/>
                    <a:lstStyle/>
                    <a:p>
                      <a:r>
                        <a:rPr lang="zh-CN" altLang="en-US" sz="900" dirty="0" smtClean="0">
                          <a:latin typeface="微软雅黑" panose="020B0503020204020204" pitchFamily="34" charset="-122"/>
                          <a:ea typeface="微软雅黑" panose="020B0503020204020204" pitchFamily="34" charset="-122"/>
                        </a:rPr>
                        <a:t>美国</a:t>
                      </a:r>
                      <a:r>
                        <a:rPr lang="en-US" altLang="zh-CN" sz="900" dirty="0" smtClean="0">
                          <a:latin typeface="微软雅黑" panose="020B0503020204020204" pitchFamily="34" charset="-122"/>
                          <a:ea typeface="微软雅黑" panose="020B0503020204020204" pitchFamily="34" charset="-122"/>
                        </a:rPr>
                        <a:t>-</a:t>
                      </a:r>
                      <a:r>
                        <a:rPr lang="zh-CN" altLang="en-US" sz="900" dirty="0" smtClean="0">
                          <a:latin typeface="微软雅黑" panose="020B0503020204020204" pitchFamily="34" charset="-122"/>
                          <a:ea typeface="微软雅黑" panose="020B0503020204020204" pitchFamily="34" charset="-122"/>
                        </a:rPr>
                        <a:t>多米尼加</a:t>
                      </a:r>
                      <a:r>
                        <a:rPr lang="en-US" altLang="zh-CN" sz="900" dirty="0" smtClean="0">
                          <a:latin typeface="微软雅黑" panose="020B0503020204020204" pitchFamily="34" charset="-122"/>
                          <a:ea typeface="微软雅黑" panose="020B0503020204020204" pitchFamily="34" charset="-122"/>
                        </a:rPr>
                        <a:t>-</a:t>
                      </a:r>
                      <a:r>
                        <a:rPr lang="zh-CN" altLang="en-US" sz="900" dirty="0" smtClean="0">
                          <a:latin typeface="微软雅黑" panose="020B0503020204020204" pitchFamily="34" charset="-122"/>
                          <a:ea typeface="微软雅黑" panose="020B0503020204020204" pitchFamily="34" charset="-122"/>
                        </a:rPr>
                        <a:t>中美洲自贸协定（</a:t>
                      </a:r>
                      <a:r>
                        <a:rPr lang="en-US" altLang="zh-CN" sz="900" dirty="0" smtClean="0">
                          <a:latin typeface="微软雅黑" panose="020B0503020204020204" pitchFamily="34" charset="-122"/>
                          <a:ea typeface="微软雅黑" panose="020B0503020204020204" pitchFamily="34" charset="-122"/>
                        </a:rPr>
                        <a:t>CAFTA-DR</a:t>
                      </a:r>
                      <a:r>
                        <a:rPr lang="zh-CN" altLang="en-US" sz="900" dirty="0" smtClean="0">
                          <a:latin typeface="微软雅黑" panose="020B0503020204020204" pitchFamily="34" charset="-122"/>
                          <a:ea typeface="微软雅黑" panose="020B0503020204020204" pitchFamily="34" charset="-122"/>
                        </a:rPr>
                        <a:t>）</a:t>
                      </a:r>
                      <a:endParaRPr lang="zh-CN" altLang="en-US" sz="900" dirty="0">
                        <a:latin typeface="微软雅黑" panose="020B0503020204020204" pitchFamily="34" charset="-122"/>
                        <a:ea typeface="微软雅黑" panose="020B0503020204020204" pitchFamily="34" charset="-122"/>
                      </a:endParaRPr>
                    </a:p>
                  </a:txBody>
                  <a:tcPr/>
                </a:tc>
                <a:tc>
                  <a:txBody>
                    <a:bodyPr/>
                    <a:lstStyle/>
                    <a:p>
                      <a:r>
                        <a:rPr lang="en-US" altLang="zh-CN" sz="900" dirty="0" smtClean="0">
                          <a:latin typeface="微软雅黑" panose="020B0503020204020204" pitchFamily="34" charset="-122"/>
                          <a:ea typeface="微软雅黑" panose="020B0503020204020204" pitchFamily="34" charset="-122"/>
                        </a:rPr>
                        <a:t>the United States, Costa Rica, Dominican Republic (DR), El Salvador, Guatemala, Honduras, and Nicaragua</a:t>
                      </a:r>
                      <a:endParaRPr lang="zh-CN" altLang="en-US" sz="900" dirty="0">
                        <a:latin typeface="微软雅黑" panose="020B0503020204020204" pitchFamily="34" charset="-122"/>
                        <a:ea typeface="微软雅黑" panose="020B0503020204020204" pitchFamily="34" charset="-122"/>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900" dirty="0" smtClean="0">
                          <a:latin typeface="微软雅黑" panose="020B0503020204020204" pitchFamily="34" charset="-122"/>
                          <a:ea typeface="微软雅黑" panose="020B0503020204020204" pitchFamily="34" charset="-122"/>
                        </a:rPr>
                        <a:t>Yarn-forward</a:t>
                      </a:r>
                      <a:endParaRPr lang="zh-CN" altLang="en-US" sz="900" dirty="0" smtClean="0">
                        <a:latin typeface="微软雅黑" panose="020B0503020204020204" pitchFamily="34" charset="-122"/>
                        <a:ea typeface="微软雅黑" panose="020B0503020204020204" pitchFamily="34" charset="-122"/>
                      </a:endParaRPr>
                    </a:p>
                    <a:p>
                      <a:pPr algn="ctr"/>
                      <a:endParaRPr lang="zh-CN" altLang="en-US" sz="900" dirty="0">
                        <a:latin typeface="微软雅黑" panose="020B0503020204020204" pitchFamily="34" charset="-122"/>
                        <a:ea typeface="微软雅黑" panose="020B0503020204020204" pitchFamily="34" charset="-122"/>
                      </a:endParaRPr>
                    </a:p>
                  </a:txBody>
                  <a:tcPr/>
                </a:tc>
              </a:tr>
              <a:tr h="195575">
                <a:tc>
                  <a:txBody>
                    <a:bodyPr/>
                    <a:lstStyle/>
                    <a:p>
                      <a:r>
                        <a:rPr lang="zh-CN" altLang="en-US" sz="900" dirty="0" smtClean="0">
                          <a:latin typeface="微软雅黑" panose="020B0503020204020204" pitchFamily="34" charset="-122"/>
                          <a:ea typeface="微软雅黑" panose="020B0503020204020204" pitchFamily="34" charset="-122"/>
                        </a:rPr>
                        <a:t>美国</a:t>
                      </a:r>
                      <a:r>
                        <a:rPr lang="en-US" altLang="zh-CN" sz="900" dirty="0" smtClean="0">
                          <a:latin typeface="微软雅黑" panose="020B0503020204020204" pitchFamily="34" charset="-122"/>
                          <a:ea typeface="微软雅黑" panose="020B0503020204020204" pitchFamily="34" charset="-122"/>
                        </a:rPr>
                        <a:t>-</a:t>
                      </a:r>
                      <a:r>
                        <a:rPr lang="zh-CN" altLang="en-US" sz="900" dirty="0" smtClean="0">
                          <a:latin typeface="微软雅黑" panose="020B0503020204020204" pitchFamily="34" charset="-122"/>
                          <a:ea typeface="微软雅黑" panose="020B0503020204020204" pitchFamily="34" charset="-122"/>
                        </a:rPr>
                        <a:t>约旦自贸协定</a:t>
                      </a:r>
                      <a:endParaRPr lang="zh-CN" altLang="en-US" sz="900" dirty="0">
                        <a:latin typeface="微软雅黑" panose="020B0503020204020204" pitchFamily="34" charset="-122"/>
                        <a:ea typeface="微软雅黑" panose="020B0503020204020204" pitchFamily="34" charset="-122"/>
                      </a:endParaRPr>
                    </a:p>
                  </a:txBody>
                  <a:tcPr/>
                </a:tc>
                <a:tc>
                  <a:txBody>
                    <a:bodyPr/>
                    <a:lstStyle/>
                    <a:p>
                      <a:r>
                        <a:rPr lang="zh-CN" altLang="en-US" sz="900" dirty="0" smtClean="0">
                          <a:latin typeface="微软雅黑" panose="020B0503020204020204" pitchFamily="34" charset="-122"/>
                          <a:ea typeface="微软雅黑" panose="020B0503020204020204" pitchFamily="34" charset="-122"/>
                        </a:rPr>
                        <a:t>美国、约旦</a:t>
                      </a:r>
                      <a:endParaRPr lang="zh-CN" altLang="en-US" sz="900" dirty="0">
                        <a:latin typeface="微软雅黑" panose="020B0503020204020204" pitchFamily="34" charset="-122"/>
                        <a:ea typeface="微软雅黑" panose="020B0503020204020204" pitchFamily="34" charset="-122"/>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900" dirty="0" smtClean="0">
                          <a:latin typeface="微软雅黑" panose="020B0503020204020204" pitchFamily="34" charset="-122"/>
                          <a:ea typeface="微软雅黑" panose="020B0503020204020204" pitchFamily="34" charset="-122"/>
                        </a:rPr>
                        <a:t>Yarn-forward</a:t>
                      </a:r>
                      <a:endParaRPr lang="zh-CN" altLang="en-US" sz="900" dirty="0" smtClean="0">
                        <a:latin typeface="微软雅黑" panose="020B0503020204020204" pitchFamily="34" charset="-122"/>
                        <a:ea typeface="微软雅黑" panose="020B0503020204020204" pitchFamily="34" charset="-122"/>
                      </a:endParaRPr>
                    </a:p>
                  </a:txBody>
                  <a:tcPr/>
                </a:tc>
              </a:tr>
              <a:tr h="195575">
                <a:tc>
                  <a:txBody>
                    <a:bodyPr/>
                    <a:lstStyle/>
                    <a:p>
                      <a:r>
                        <a:rPr lang="zh-CN" altLang="en-US" sz="900" dirty="0" smtClean="0">
                          <a:latin typeface="微软雅黑" panose="020B0503020204020204" pitchFamily="34" charset="-122"/>
                          <a:ea typeface="微软雅黑" panose="020B0503020204020204" pitchFamily="34" charset="-122"/>
                        </a:rPr>
                        <a:t>美国</a:t>
                      </a:r>
                      <a:r>
                        <a:rPr lang="en-US" altLang="zh-CN" sz="900" dirty="0" smtClean="0">
                          <a:latin typeface="微软雅黑" panose="020B0503020204020204" pitchFamily="34" charset="-122"/>
                          <a:ea typeface="微软雅黑" panose="020B0503020204020204" pitchFamily="34" charset="-122"/>
                        </a:rPr>
                        <a:t>-</a:t>
                      </a:r>
                      <a:r>
                        <a:rPr lang="zh-CN" altLang="en-US" sz="900" dirty="0" smtClean="0">
                          <a:latin typeface="微软雅黑" panose="020B0503020204020204" pitchFamily="34" charset="-122"/>
                          <a:ea typeface="微软雅黑" panose="020B0503020204020204" pitchFamily="34" charset="-122"/>
                        </a:rPr>
                        <a:t>摩洛哥自贸协定</a:t>
                      </a:r>
                      <a:endParaRPr lang="zh-CN" altLang="en-US" sz="900" dirty="0">
                        <a:latin typeface="微软雅黑" panose="020B0503020204020204" pitchFamily="34" charset="-122"/>
                        <a:ea typeface="微软雅黑" panose="020B0503020204020204" pitchFamily="34" charset="-122"/>
                      </a:endParaRPr>
                    </a:p>
                  </a:txBody>
                  <a:tcPr/>
                </a:tc>
                <a:tc>
                  <a:txBody>
                    <a:bodyPr/>
                    <a:lstStyle/>
                    <a:p>
                      <a:r>
                        <a:rPr lang="zh-CN" altLang="en-US" sz="900" dirty="0" smtClean="0">
                          <a:latin typeface="微软雅黑" panose="020B0503020204020204" pitchFamily="34" charset="-122"/>
                          <a:ea typeface="微软雅黑" panose="020B0503020204020204" pitchFamily="34" charset="-122"/>
                        </a:rPr>
                        <a:t>美国、摩洛哥</a:t>
                      </a:r>
                      <a:endParaRPr lang="zh-CN" altLang="en-US" sz="900" dirty="0">
                        <a:latin typeface="微软雅黑" panose="020B0503020204020204" pitchFamily="34" charset="-122"/>
                        <a:ea typeface="微软雅黑" panose="020B0503020204020204" pitchFamily="34" charset="-122"/>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900" dirty="0" smtClean="0">
                          <a:latin typeface="微软雅黑" panose="020B0503020204020204" pitchFamily="34" charset="-122"/>
                          <a:ea typeface="微软雅黑" panose="020B0503020204020204" pitchFamily="34" charset="-122"/>
                        </a:rPr>
                        <a:t>Yarn-forward</a:t>
                      </a:r>
                      <a:endParaRPr lang="zh-CN" altLang="en-US" sz="900" dirty="0" smtClean="0">
                        <a:latin typeface="微软雅黑" panose="020B0503020204020204" pitchFamily="34" charset="-122"/>
                        <a:ea typeface="微软雅黑" panose="020B0503020204020204" pitchFamily="34" charset="-122"/>
                      </a:endParaRPr>
                    </a:p>
                  </a:txBody>
                  <a:tcPr/>
                </a:tc>
              </a:tr>
              <a:tr h="195575">
                <a:tc>
                  <a:txBody>
                    <a:bodyPr/>
                    <a:lstStyle/>
                    <a:p>
                      <a:r>
                        <a:rPr lang="zh-CN" altLang="en-US" sz="900" dirty="0" smtClean="0">
                          <a:latin typeface="微软雅黑" panose="020B0503020204020204" pitchFamily="34" charset="-122"/>
                          <a:ea typeface="微软雅黑" panose="020B0503020204020204" pitchFamily="34" charset="-122"/>
                        </a:rPr>
                        <a:t>非洲机遇与增长法案（</a:t>
                      </a:r>
                      <a:r>
                        <a:rPr lang="en-US" altLang="zh-CN" sz="900" dirty="0" smtClean="0">
                          <a:latin typeface="微软雅黑" panose="020B0503020204020204" pitchFamily="34" charset="-122"/>
                          <a:ea typeface="微软雅黑" panose="020B0503020204020204" pitchFamily="34" charset="-122"/>
                        </a:rPr>
                        <a:t>AGOA</a:t>
                      </a:r>
                      <a:r>
                        <a:rPr lang="zh-CN" altLang="en-US" sz="900" dirty="0" smtClean="0">
                          <a:latin typeface="微软雅黑" panose="020B0503020204020204" pitchFamily="34" charset="-122"/>
                          <a:ea typeface="微软雅黑" panose="020B0503020204020204" pitchFamily="34" charset="-122"/>
                        </a:rPr>
                        <a:t>）</a:t>
                      </a:r>
                      <a:endParaRPr lang="zh-CN" altLang="en-US" sz="900" dirty="0">
                        <a:latin typeface="微软雅黑" panose="020B0503020204020204" pitchFamily="34" charset="-122"/>
                        <a:ea typeface="微软雅黑" panose="020B0503020204020204" pitchFamily="34" charset="-122"/>
                      </a:endParaRPr>
                    </a:p>
                  </a:txBody>
                  <a:tcPr/>
                </a:tc>
                <a:tc>
                  <a:txBody>
                    <a:bodyPr/>
                    <a:lstStyle/>
                    <a:p>
                      <a:r>
                        <a:rPr lang="zh-CN" altLang="en-US" sz="900" dirty="0" smtClean="0">
                          <a:latin typeface="微软雅黑" panose="020B0503020204020204" pitchFamily="34" charset="-122"/>
                          <a:ea typeface="微软雅黑" panose="020B0503020204020204" pitchFamily="34" charset="-122"/>
                        </a:rPr>
                        <a:t>南撒哈拉国家</a:t>
                      </a:r>
                      <a:endParaRPr lang="zh-CN" altLang="en-US" sz="900" dirty="0">
                        <a:latin typeface="微软雅黑" panose="020B0503020204020204" pitchFamily="34" charset="-122"/>
                        <a:ea typeface="微软雅黑" panose="020B0503020204020204" pitchFamily="34" charset="-122"/>
                      </a:endParaRPr>
                    </a:p>
                  </a:txBody>
                  <a:tcPr/>
                </a:tc>
                <a:tc>
                  <a:txBody>
                    <a:bodyPr/>
                    <a:lstStyle/>
                    <a:p>
                      <a:pPr algn="ctr"/>
                      <a:r>
                        <a:rPr lang="en-US" altLang="zh-CN" sz="900" dirty="0" smtClean="0">
                          <a:latin typeface="微软雅黑" panose="020B0503020204020204" pitchFamily="34" charset="-122"/>
                          <a:ea typeface="微软雅黑" panose="020B0503020204020204" pitchFamily="34" charset="-122"/>
                        </a:rPr>
                        <a:t>Subject to Cap</a:t>
                      </a:r>
                      <a:endParaRPr lang="zh-CN" altLang="en-US" sz="900" dirty="0">
                        <a:latin typeface="微软雅黑" panose="020B0503020204020204" pitchFamily="34" charset="-122"/>
                        <a:ea typeface="微软雅黑" panose="020B0503020204020204" pitchFamily="34" charset="-122"/>
                      </a:endParaRPr>
                    </a:p>
                  </a:txBody>
                  <a:tcPr/>
                </a:tc>
              </a:tr>
              <a:tr h="195575">
                <a:tc>
                  <a:txBody>
                    <a:bodyPr/>
                    <a:lstStyle/>
                    <a:p>
                      <a:r>
                        <a:rPr lang="zh-CN" altLang="en-US" sz="900" dirty="0" smtClean="0">
                          <a:latin typeface="微软雅黑" panose="020B0503020204020204" pitchFamily="34" charset="-122"/>
                          <a:ea typeface="微软雅黑" panose="020B0503020204020204" pitchFamily="34" charset="-122"/>
                        </a:rPr>
                        <a:t>美国</a:t>
                      </a:r>
                      <a:r>
                        <a:rPr lang="en-US" altLang="zh-CN" sz="900" dirty="0" smtClean="0">
                          <a:latin typeface="微软雅黑" panose="020B0503020204020204" pitchFamily="34" charset="-122"/>
                          <a:ea typeface="微软雅黑" panose="020B0503020204020204" pitchFamily="34" charset="-122"/>
                        </a:rPr>
                        <a:t>-</a:t>
                      </a:r>
                      <a:r>
                        <a:rPr lang="zh-CN" altLang="en-US" sz="900" dirty="0" smtClean="0">
                          <a:latin typeface="微软雅黑" panose="020B0503020204020204" pitchFamily="34" charset="-122"/>
                          <a:ea typeface="微软雅黑" panose="020B0503020204020204" pitchFamily="34" charset="-122"/>
                        </a:rPr>
                        <a:t>加勒比盆地伙伴关系法案（</a:t>
                      </a:r>
                      <a:r>
                        <a:rPr lang="en-US" altLang="zh-CN" sz="900" b="0" i="0" kern="1200" dirty="0" smtClean="0">
                          <a:solidFill>
                            <a:schemeClr val="dk1"/>
                          </a:solidFill>
                          <a:effectLst/>
                          <a:latin typeface="微软雅黑" panose="020B0503020204020204" pitchFamily="34" charset="-122"/>
                          <a:ea typeface="微软雅黑" panose="020B0503020204020204" pitchFamily="34" charset="-122"/>
                          <a:cs typeface="+mn-cs"/>
                        </a:rPr>
                        <a:t>CBTPA</a:t>
                      </a:r>
                      <a:r>
                        <a:rPr lang="zh-CN" altLang="en-US" sz="900" b="0" i="0" kern="1200" dirty="0" smtClean="0">
                          <a:solidFill>
                            <a:schemeClr val="dk1"/>
                          </a:solidFill>
                          <a:effectLst/>
                          <a:latin typeface="微软雅黑" panose="020B0503020204020204" pitchFamily="34" charset="-122"/>
                          <a:ea typeface="微软雅黑" panose="020B0503020204020204" pitchFamily="34" charset="-122"/>
                          <a:cs typeface="+mn-cs"/>
                        </a:rPr>
                        <a:t>）</a:t>
                      </a:r>
                      <a:endParaRPr lang="zh-CN" altLang="en-US" sz="900" dirty="0">
                        <a:latin typeface="微软雅黑" panose="020B0503020204020204" pitchFamily="34" charset="-122"/>
                        <a:ea typeface="微软雅黑" panose="020B0503020204020204" pitchFamily="34" charset="-122"/>
                      </a:endParaRPr>
                    </a:p>
                  </a:txBody>
                  <a:tcPr/>
                </a:tc>
                <a:tc>
                  <a:txBody>
                    <a:bodyPr/>
                    <a:lstStyle/>
                    <a:p>
                      <a:r>
                        <a:rPr lang="zh-CN" altLang="en-US" sz="900" dirty="0" smtClean="0">
                          <a:latin typeface="微软雅黑" panose="020B0503020204020204" pitchFamily="34" charset="-122"/>
                          <a:ea typeface="微软雅黑" panose="020B0503020204020204" pitchFamily="34" charset="-122"/>
                        </a:rPr>
                        <a:t>加勒比盆地</a:t>
                      </a:r>
                      <a:r>
                        <a:rPr lang="en-US" altLang="zh-CN" sz="900" dirty="0" smtClean="0">
                          <a:latin typeface="微软雅黑" panose="020B0503020204020204" pitchFamily="34" charset="-122"/>
                          <a:ea typeface="微软雅黑" panose="020B0503020204020204" pitchFamily="34" charset="-122"/>
                        </a:rPr>
                        <a:t>17</a:t>
                      </a:r>
                      <a:r>
                        <a:rPr lang="zh-CN" altLang="en-US" sz="900" dirty="0" smtClean="0">
                          <a:latin typeface="微软雅黑" panose="020B0503020204020204" pitchFamily="34" charset="-122"/>
                          <a:ea typeface="微软雅黑" panose="020B0503020204020204" pitchFamily="34" charset="-122"/>
                        </a:rPr>
                        <a:t>个国家和地区</a:t>
                      </a:r>
                      <a:endParaRPr lang="zh-CN" altLang="en-US" sz="900" dirty="0">
                        <a:latin typeface="微软雅黑" panose="020B0503020204020204" pitchFamily="34" charset="-122"/>
                        <a:ea typeface="微软雅黑" panose="020B0503020204020204" pitchFamily="34" charset="-122"/>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900" dirty="0" smtClean="0">
                          <a:latin typeface="微软雅黑" panose="020B0503020204020204" pitchFamily="34" charset="-122"/>
                          <a:ea typeface="微软雅黑" panose="020B0503020204020204" pitchFamily="34" charset="-122"/>
                        </a:rPr>
                        <a:t>Yarn-forward</a:t>
                      </a:r>
                      <a:endParaRPr lang="zh-CN" altLang="en-US" sz="900" dirty="0" smtClean="0">
                        <a:latin typeface="微软雅黑" panose="020B0503020204020204" pitchFamily="34" charset="-122"/>
                        <a:ea typeface="微软雅黑" panose="020B0503020204020204" pitchFamily="34" charset="-122"/>
                      </a:endParaRPr>
                    </a:p>
                    <a:p>
                      <a:pPr marL="0" marR="0" indent="0" algn="ctr" defTabSz="914400" rtl="0" eaLnBrk="1" fontAlgn="auto" latinLnBrk="0" hangingPunct="1">
                        <a:lnSpc>
                          <a:spcPct val="100000"/>
                        </a:lnSpc>
                        <a:spcBef>
                          <a:spcPts val="0"/>
                        </a:spcBef>
                        <a:spcAft>
                          <a:spcPts val="0"/>
                        </a:spcAft>
                        <a:buClrTx/>
                        <a:buSzTx/>
                        <a:buFontTx/>
                        <a:buNone/>
                        <a:defRPr/>
                      </a:pPr>
                      <a:endParaRPr lang="zh-CN" altLang="en-US" sz="900" dirty="0" smtClean="0">
                        <a:latin typeface="微软雅黑" panose="020B0503020204020204" pitchFamily="34" charset="-122"/>
                        <a:ea typeface="微软雅黑" panose="020B0503020204020204" pitchFamily="34" charset="-122"/>
                      </a:endParaRPr>
                    </a:p>
                  </a:txBody>
                  <a:tcPr/>
                </a:tc>
              </a:tr>
              <a:tr h="195575">
                <a:tc>
                  <a:txBody>
                    <a:bodyPr/>
                    <a:lstStyle/>
                    <a:p>
                      <a:pPr marL="0" algn="l" defTabSz="914400" rtl="0" eaLnBrk="1" latinLnBrk="0" hangingPunct="1"/>
                      <a:r>
                        <a:rPr lang="en-US" altLang="zh-CN" sz="900" kern="1200" dirty="0" smtClean="0">
                          <a:solidFill>
                            <a:schemeClr val="dk1"/>
                          </a:solidFill>
                          <a:latin typeface="微软雅黑" panose="020B0503020204020204" pitchFamily="34" charset="-122"/>
                          <a:ea typeface="微软雅黑" panose="020B0503020204020204" pitchFamily="34" charset="-122"/>
                          <a:cs typeface="+mn-cs"/>
                        </a:rPr>
                        <a:t>HOPE/HOPE II/HELP</a:t>
                      </a:r>
                      <a:endParaRPr lang="zh-CN" altLang="en-US" sz="900" kern="1200" dirty="0">
                        <a:solidFill>
                          <a:schemeClr val="dk1"/>
                        </a:solidFill>
                        <a:latin typeface="微软雅黑" panose="020B0503020204020204" pitchFamily="34" charset="-122"/>
                        <a:ea typeface="微软雅黑" panose="020B0503020204020204" pitchFamily="34" charset="-122"/>
                        <a:cs typeface="+mn-cs"/>
                      </a:endParaRPr>
                    </a:p>
                  </a:txBody>
                  <a:tcPr/>
                </a:tc>
                <a:tc>
                  <a:txBody>
                    <a:bodyPr/>
                    <a:lstStyle/>
                    <a:p>
                      <a:r>
                        <a:rPr lang="zh-CN" altLang="en-US" sz="900" dirty="0" smtClean="0">
                          <a:latin typeface="微软雅黑" panose="020B0503020204020204" pitchFamily="34" charset="-122"/>
                          <a:ea typeface="微软雅黑" panose="020B0503020204020204" pitchFamily="34" charset="-122"/>
                        </a:rPr>
                        <a:t>海地</a:t>
                      </a:r>
                      <a:endParaRPr lang="zh-CN" altLang="en-US" sz="900" dirty="0">
                        <a:latin typeface="微软雅黑" panose="020B0503020204020204" pitchFamily="34" charset="-122"/>
                        <a:ea typeface="微软雅黑" panose="020B0503020204020204" pitchFamily="34" charset="-122"/>
                      </a:endParaRPr>
                    </a:p>
                  </a:txBody>
                  <a:tcPr/>
                </a:tc>
                <a:tc>
                  <a:txBody>
                    <a:bodyPr/>
                    <a:lstStyle/>
                    <a:p>
                      <a:pPr algn="ctr"/>
                      <a:r>
                        <a:rPr lang="en-US" altLang="zh-CN" sz="900" dirty="0" smtClean="0">
                          <a:latin typeface="微软雅黑" panose="020B0503020204020204" pitchFamily="34" charset="-122"/>
                          <a:ea typeface="微软雅黑" panose="020B0503020204020204" pitchFamily="34" charset="-122"/>
                        </a:rPr>
                        <a:t>TRQ</a:t>
                      </a:r>
                      <a:endParaRPr lang="en-US" altLang="zh-CN" sz="900" dirty="0" smtClean="0">
                        <a:latin typeface="微软雅黑" panose="020B0503020204020204" pitchFamily="34" charset="-122"/>
                        <a:ea typeface="微软雅黑" panose="020B0503020204020204" pitchFamily="34" charset="-122"/>
                      </a:endParaRPr>
                    </a:p>
                  </a:txBody>
                  <a:tcPr/>
                </a:tc>
              </a:tr>
              <a:tr h="195575">
                <a:tc>
                  <a:txBody>
                    <a:bodyPr/>
                    <a:lstStyle/>
                    <a:p>
                      <a:r>
                        <a:rPr lang="zh-CN" altLang="en-US" sz="900" dirty="0" smtClean="0">
                          <a:latin typeface="微软雅黑" panose="020B0503020204020204" pitchFamily="34" charset="-122"/>
                          <a:ea typeface="微软雅黑" panose="020B0503020204020204" pitchFamily="34" charset="-122"/>
                        </a:rPr>
                        <a:t>合格工业园区（</a:t>
                      </a:r>
                      <a:r>
                        <a:rPr lang="en-US" altLang="zh-CN" sz="900" dirty="0" smtClean="0">
                          <a:latin typeface="微软雅黑" panose="020B0503020204020204" pitchFamily="34" charset="-122"/>
                          <a:ea typeface="微软雅黑" panose="020B0503020204020204" pitchFamily="34" charset="-122"/>
                        </a:rPr>
                        <a:t>QIZ</a:t>
                      </a:r>
                      <a:r>
                        <a:rPr lang="zh-CN" altLang="en-US" sz="900" dirty="0" smtClean="0">
                          <a:latin typeface="微软雅黑" panose="020B0503020204020204" pitchFamily="34" charset="-122"/>
                          <a:ea typeface="微软雅黑" panose="020B0503020204020204" pitchFamily="34" charset="-122"/>
                        </a:rPr>
                        <a:t>）</a:t>
                      </a:r>
                      <a:endParaRPr lang="zh-CN" altLang="en-US" sz="900" dirty="0">
                        <a:latin typeface="微软雅黑" panose="020B0503020204020204" pitchFamily="34" charset="-122"/>
                        <a:ea typeface="微软雅黑" panose="020B0503020204020204" pitchFamily="34" charset="-122"/>
                      </a:endParaRPr>
                    </a:p>
                  </a:txBody>
                  <a:tcPr/>
                </a:tc>
                <a:tc>
                  <a:txBody>
                    <a:bodyPr/>
                    <a:lstStyle/>
                    <a:p>
                      <a:r>
                        <a:rPr lang="zh-CN" altLang="en-US" sz="900" dirty="0" smtClean="0">
                          <a:latin typeface="微软雅黑" panose="020B0503020204020204" pitchFamily="34" charset="-122"/>
                          <a:ea typeface="微软雅黑" panose="020B0503020204020204" pitchFamily="34" charset="-122"/>
                        </a:rPr>
                        <a:t>约旦、埃及</a:t>
                      </a:r>
                      <a:endParaRPr lang="zh-CN" altLang="en-US" sz="900" dirty="0">
                        <a:latin typeface="微软雅黑" panose="020B0503020204020204" pitchFamily="34" charset="-122"/>
                        <a:ea typeface="微软雅黑" panose="020B0503020204020204" pitchFamily="34" charset="-122"/>
                      </a:endParaRPr>
                    </a:p>
                  </a:txBody>
                  <a:tcPr/>
                </a:tc>
                <a:tc>
                  <a:txBody>
                    <a:bodyPr/>
                    <a:lstStyle/>
                    <a:p>
                      <a:pPr algn="ctr"/>
                      <a:r>
                        <a:rPr lang="en-US" altLang="zh-CN" sz="900" dirty="0" smtClean="0">
                          <a:latin typeface="微软雅黑" panose="020B0503020204020204" pitchFamily="34" charset="-122"/>
                          <a:ea typeface="微软雅黑" panose="020B0503020204020204" pitchFamily="34" charset="-122"/>
                        </a:rPr>
                        <a:t>Country input:</a:t>
                      </a:r>
                      <a:r>
                        <a:rPr lang="en-US" altLang="zh-CN" sz="900" baseline="0" dirty="0" smtClean="0">
                          <a:latin typeface="微软雅黑" panose="020B0503020204020204" pitchFamily="34" charset="-122"/>
                          <a:ea typeface="微软雅黑" panose="020B0503020204020204" pitchFamily="34" charset="-122"/>
                        </a:rPr>
                        <a:t> </a:t>
                      </a:r>
                      <a:r>
                        <a:rPr lang="en-US" altLang="zh-CN" sz="900" dirty="0" smtClean="0">
                          <a:latin typeface="微软雅黑" panose="020B0503020204020204" pitchFamily="34" charset="-122"/>
                          <a:ea typeface="微软雅黑" panose="020B0503020204020204" pitchFamily="34" charset="-122"/>
                        </a:rPr>
                        <a:t>35%</a:t>
                      </a:r>
                      <a:endParaRPr lang="zh-CN" altLang="en-US" sz="900" dirty="0">
                        <a:latin typeface="微软雅黑" panose="020B0503020204020204" pitchFamily="34" charset="-122"/>
                        <a:ea typeface="微软雅黑" panose="020B0503020204020204" pitchFamily="34" charset="-122"/>
                      </a:endParaRPr>
                    </a:p>
                  </a:txBody>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标题 1"/>
          <p:cNvSpPr txBox="1"/>
          <p:nvPr/>
        </p:nvSpPr>
        <p:spPr>
          <a:xfrm>
            <a:off x="471131" y="0"/>
            <a:ext cx="8229600" cy="800066"/>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ts val="3000"/>
              </a:lnSpc>
            </a:pPr>
            <a:r>
              <a:rPr lang="zh-CN" altLang="en-US" sz="1800" b="1" dirty="0">
                <a:solidFill>
                  <a:schemeClr val="accent1">
                    <a:lumMod val="75000"/>
                  </a:schemeClr>
                </a:solidFill>
                <a:latin typeface="微软雅黑" panose="020B0503020204020204" pitchFamily="34" charset="-122"/>
                <a:ea typeface="微软雅黑" panose="020B0503020204020204" pitchFamily="34" charset="-122"/>
              </a:rPr>
              <a:t>欧盟</a:t>
            </a:r>
            <a:r>
              <a:rPr lang="zh-CN" altLang="en-US" sz="1800" b="1" dirty="0" smtClean="0">
                <a:solidFill>
                  <a:schemeClr val="accent1">
                    <a:lumMod val="75000"/>
                  </a:schemeClr>
                </a:solidFill>
                <a:latin typeface="微软雅黑" panose="020B0503020204020204" pitchFamily="34" charset="-122"/>
                <a:ea typeface="微软雅黑" panose="020B0503020204020204" pitchFamily="34" charset="-122"/>
              </a:rPr>
              <a:t>纺织服装进口关税</a:t>
            </a:r>
            <a:endParaRPr lang="zh-CN" altLang="en-US" sz="1800" b="1"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3" name="TextBox 2"/>
          <p:cNvSpPr txBox="1"/>
          <p:nvPr/>
        </p:nvSpPr>
        <p:spPr>
          <a:xfrm>
            <a:off x="909894" y="4328761"/>
            <a:ext cx="3211661" cy="338554"/>
          </a:xfrm>
          <a:prstGeom prst="rect">
            <a:avLst/>
          </a:prstGeom>
          <a:noFill/>
        </p:spPr>
        <p:txBody>
          <a:bodyPr wrap="square" rtlCol="0">
            <a:spAutoFit/>
          </a:bodyPr>
          <a:lstStyle/>
          <a:p>
            <a:r>
              <a:rPr lang="zh-CN" altLang="en-US" sz="800" dirty="0" smtClean="0">
                <a:latin typeface="微软雅黑" panose="020B0503020204020204" pitchFamily="34" charset="-122"/>
                <a:ea typeface="微软雅黑" panose="020B0503020204020204" pitchFamily="34" charset="-122"/>
              </a:rPr>
              <a:t>来源：</a:t>
            </a:r>
            <a:r>
              <a:rPr lang="en-US" altLang="zh-CN" sz="800" dirty="0">
                <a:latin typeface="微软雅黑" panose="020B0503020204020204" pitchFamily="34" charset="-122"/>
                <a:ea typeface="微软雅黑" panose="020B0503020204020204" pitchFamily="34" charset="-122"/>
              </a:rPr>
              <a:t>http://tao.wto.org</a:t>
            </a:r>
            <a:endParaRPr lang="en-US" altLang="zh-CN" sz="800" dirty="0">
              <a:latin typeface="微软雅黑" panose="020B0503020204020204" pitchFamily="34" charset="-122"/>
              <a:ea typeface="微软雅黑" panose="020B0503020204020204" pitchFamily="34" charset="-122"/>
            </a:endParaRPr>
          </a:p>
          <a:p>
            <a:r>
              <a:rPr lang="en-US" altLang="zh-CN" sz="800" dirty="0">
                <a:latin typeface="微软雅黑" panose="020B0503020204020204" pitchFamily="34" charset="-122"/>
                <a:ea typeface="微软雅黑" panose="020B0503020204020204" pitchFamily="34" charset="-122"/>
              </a:rPr>
              <a:t> </a:t>
            </a:r>
            <a:r>
              <a:rPr lang="en-US" altLang="zh-CN" sz="800" dirty="0" smtClean="0">
                <a:latin typeface="微软雅黑" panose="020B0503020204020204" pitchFamily="34" charset="-122"/>
                <a:ea typeface="微软雅黑" panose="020B0503020204020204" pitchFamily="34" charset="-122"/>
              </a:rPr>
              <a:t>         http</a:t>
            </a:r>
            <a:r>
              <a:rPr lang="en-US" altLang="zh-CN" sz="800" dirty="0">
                <a:latin typeface="微软雅黑" panose="020B0503020204020204" pitchFamily="34" charset="-122"/>
                <a:ea typeface="微软雅黑" panose="020B0503020204020204" pitchFamily="34" charset="-122"/>
              </a:rPr>
              <a:t>:// </a:t>
            </a:r>
            <a:r>
              <a:rPr lang="en-US" altLang="zh-CN" sz="800" dirty="0" smtClean="0">
                <a:latin typeface="微软雅黑" panose="020B0503020204020204" pitchFamily="34" charset="-122"/>
                <a:ea typeface="微软雅黑" panose="020B0503020204020204" pitchFamily="34" charset="-122"/>
              </a:rPr>
              <a:t>trade.ec.europa.eu/access-to-markets</a:t>
            </a:r>
            <a:endParaRPr lang="en-US" altLang="zh-CN" sz="800" dirty="0" smtClean="0">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1186164" y="680169"/>
          <a:ext cx="6714612" cy="883920"/>
        </p:xfrm>
        <a:graphic>
          <a:graphicData uri="http://schemas.openxmlformats.org/drawingml/2006/table">
            <a:tbl>
              <a:tblPr firstRow="1" bandRow="1">
                <a:tableStyleId>{5C22544A-7EE6-4342-B048-85BDC9FD1C3A}</a:tableStyleId>
              </a:tblPr>
              <a:tblGrid>
                <a:gridCol w="1119102"/>
                <a:gridCol w="1119102"/>
                <a:gridCol w="1119102"/>
                <a:gridCol w="1119102"/>
                <a:gridCol w="1119102"/>
                <a:gridCol w="1119102"/>
              </a:tblGrid>
              <a:tr h="327586">
                <a:tc>
                  <a:txBody>
                    <a:bodyPr/>
                    <a:lstStyle/>
                    <a:p>
                      <a:endParaRPr lang="zh-CN" altLang="en-US" sz="10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000" dirty="0" smtClean="0">
                          <a:latin typeface="微软雅黑" panose="020B0503020204020204" pitchFamily="34" charset="-122"/>
                          <a:ea typeface="微软雅黑" panose="020B0503020204020204" pitchFamily="34" charset="-122"/>
                        </a:rPr>
                        <a:t>征税</a:t>
                      </a:r>
                      <a:endParaRPr lang="en-US" altLang="zh-CN" sz="1000" dirty="0" smtClean="0">
                        <a:latin typeface="微软雅黑" panose="020B0503020204020204" pitchFamily="34" charset="-122"/>
                        <a:ea typeface="微软雅黑" panose="020B0503020204020204" pitchFamily="34" charset="-122"/>
                      </a:endParaRPr>
                    </a:p>
                    <a:p>
                      <a:pPr algn="ctr"/>
                      <a:r>
                        <a:rPr lang="zh-CN" altLang="en-US" sz="1000" dirty="0" smtClean="0">
                          <a:latin typeface="微软雅黑" panose="020B0503020204020204" pitchFamily="34" charset="-122"/>
                          <a:ea typeface="微软雅黑" panose="020B0503020204020204" pitchFamily="34" charset="-122"/>
                        </a:rPr>
                        <a:t>税则号数量</a:t>
                      </a:r>
                      <a:endParaRPr lang="zh-CN" altLang="en-US" sz="10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000" dirty="0" smtClean="0">
                          <a:latin typeface="微软雅黑" panose="020B0503020204020204" pitchFamily="34" charset="-122"/>
                          <a:ea typeface="微软雅黑" panose="020B0503020204020204" pitchFamily="34" charset="-122"/>
                        </a:rPr>
                        <a:t>免税</a:t>
                      </a:r>
                      <a:endParaRPr lang="en-US" altLang="zh-CN" sz="1000" dirty="0" smtClean="0">
                        <a:latin typeface="微软雅黑" panose="020B0503020204020204" pitchFamily="34" charset="-122"/>
                        <a:ea typeface="微软雅黑" panose="020B0503020204020204" pitchFamily="34" charset="-122"/>
                      </a:endParaRPr>
                    </a:p>
                    <a:p>
                      <a:pPr algn="ctr"/>
                      <a:r>
                        <a:rPr lang="zh-CN" altLang="en-US" sz="1000" dirty="0" smtClean="0">
                          <a:latin typeface="微软雅黑" panose="020B0503020204020204" pitchFamily="34" charset="-122"/>
                          <a:ea typeface="微软雅黑" panose="020B0503020204020204" pitchFamily="34" charset="-122"/>
                        </a:rPr>
                        <a:t>税则号数量</a:t>
                      </a:r>
                      <a:endParaRPr lang="zh-CN" altLang="en-US" sz="10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000" dirty="0" smtClean="0">
                          <a:latin typeface="微软雅黑" panose="020B0503020204020204" pitchFamily="34" charset="-122"/>
                          <a:ea typeface="微软雅黑" panose="020B0503020204020204" pitchFamily="34" charset="-122"/>
                        </a:rPr>
                        <a:t>最低关税 </a:t>
                      </a:r>
                      <a:r>
                        <a:rPr lang="en-US" altLang="zh-CN" sz="1000" dirty="0" smtClean="0">
                          <a:latin typeface="微软雅黑" panose="020B0503020204020204" pitchFamily="34" charset="-122"/>
                          <a:ea typeface="微软雅黑" panose="020B0503020204020204" pitchFamily="34" charset="-122"/>
                        </a:rPr>
                        <a:t>%</a:t>
                      </a:r>
                      <a:endParaRPr lang="zh-CN" altLang="en-US" sz="10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000" dirty="0" smtClean="0">
                          <a:latin typeface="微软雅黑" panose="020B0503020204020204" pitchFamily="34" charset="-122"/>
                          <a:ea typeface="微软雅黑" panose="020B0503020204020204" pitchFamily="34" charset="-122"/>
                        </a:rPr>
                        <a:t>最高关税</a:t>
                      </a:r>
                      <a:r>
                        <a:rPr lang="en-US" altLang="zh-CN" sz="1000" dirty="0" smtClean="0">
                          <a:latin typeface="微软雅黑" panose="020B0503020204020204" pitchFamily="34" charset="-122"/>
                          <a:ea typeface="微软雅黑" panose="020B0503020204020204" pitchFamily="34" charset="-122"/>
                        </a:rPr>
                        <a:t>%</a:t>
                      </a:r>
                      <a:endParaRPr lang="zh-CN" altLang="en-US" sz="10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000" dirty="0" smtClean="0">
                          <a:latin typeface="微软雅黑" panose="020B0503020204020204" pitchFamily="34" charset="-122"/>
                          <a:ea typeface="微软雅黑" panose="020B0503020204020204" pitchFamily="34" charset="-122"/>
                        </a:rPr>
                        <a:t>贸易加权</a:t>
                      </a:r>
                      <a:endParaRPr lang="en-US" altLang="zh-CN" sz="1000" dirty="0" smtClean="0">
                        <a:latin typeface="微软雅黑" panose="020B0503020204020204" pitchFamily="34" charset="-122"/>
                        <a:ea typeface="微软雅黑" panose="020B0503020204020204" pitchFamily="34" charset="-122"/>
                      </a:endParaRPr>
                    </a:p>
                    <a:p>
                      <a:pPr algn="ctr"/>
                      <a:r>
                        <a:rPr lang="zh-CN" altLang="en-US" sz="1000" dirty="0" smtClean="0">
                          <a:latin typeface="微软雅黑" panose="020B0503020204020204" pitchFamily="34" charset="-122"/>
                          <a:ea typeface="微软雅黑" panose="020B0503020204020204" pitchFamily="34" charset="-122"/>
                        </a:rPr>
                        <a:t>平均关税 </a:t>
                      </a:r>
                      <a:r>
                        <a:rPr lang="en-US" altLang="zh-CN" sz="1000" dirty="0" smtClean="0">
                          <a:latin typeface="微软雅黑" panose="020B0503020204020204" pitchFamily="34" charset="-122"/>
                          <a:ea typeface="微软雅黑" panose="020B0503020204020204" pitchFamily="34" charset="-122"/>
                        </a:rPr>
                        <a:t>%</a:t>
                      </a:r>
                      <a:endParaRPr lang="zh-CN" altLang="en-US" sz="1000" dirty="0">
                        <a:latin typeface="微软雅黑" panose="020B0503020204020204" pitchFamily="34" charset="-122"/>
                        <a:ea typeface="微软雅黑" panose="020B0503020204020204" pitchFamily="34" charset="-122"/>
                      </a:endParaRPr>
                    </a:p>
                  </a:txBody>
                  <a:tcPr anchor="ctr"/>
                </a:tc>
              </a:tr>
              <a:tr h="201591">
                <a:tc>
                  <a:txBody>
                    <a:bodyPr/>
                    <a:lstStyle/>
                    <a:p>
                      <a:r>
                        <a:rPr lang="zh-CN" altLang="en-US" sz="1000" dirty="0" smtClean="0">
                          <a:latin typeface="微软雅黑" panose="020B0503020204020204" pitchFamily="34" charset="-122"/>
                          <a:ea typeface="微软雅黑" panose="020B0503020204020204" pitchFamily="34" charset="-122"/>
                        </a:rPr>
                        <a:t>纺织品</a:t>
                      </a:r>
                      <a:endParaRPr lang="zh-CN" altLang="en-US" sz="1000" dirty="0">
                        <a:latin typeface="微软雅黑" panose="020B0503020204020204" pitchFamily="34" charset="-122"/>
                        <a:ea typeface="微软雅黑" panose="020B0503020204020204" pitchFamily="34" charset="-122"/>
                      </a:endParaRPr>
                    </a:p>
                  </a:txBody>
                  <a:tcPr/>
                </a:tc>
                <a:tc>
                  <a:txBody>
                    <a:bodyPr/>
                    <a:lstStyle/>
                    <a:p>
                      <a:pPr algn="ctr"/>
                      <a:r>
                        <a:rPr lang="en-US" altLang="zh-CN" sz="1000" dirty="0" smtClean="0">
                          <a:latin typeface="微软雅黑" panose="020B0503020204020204" pitchFamily="34" charset="-122"/>
                          <a:ea typeface="微软雅黑" panose="020B0503020204020204" pitchFamily="34" charset="-122"/>
                        </a:rPr>
                        <a:t>765</a:t>
                      </a:r>
                      <a:endParaRPr lang="zh-CN" altLang="en-US" sz="1000" dirty="0">
                        <a:latin typeface="微软雅黑" panose="020B0503020204020204" pitchFamily="34" charset="-122"/>
                        <a:ea typeface="微软雅黑" panose="020B0503020204020204" pitchFamily="34" charset="-122"/>
                      </a:endParaRPr>
                    </a:p>
                  </a:txBody>
                  <a:tcPr/>
                </a:tc>
                <a:tc>
                  <a:txBody>
                    <a:bodyPr/>
                    <a:lstStyle/>
                    <a:p>
                      <a:pPr algn="ctr"/>
                      <a:r>
                        <a:rPr lang="en-US" altLang="zh-CN" sz="1000" dirty="0" smtClean="0">
                          <a:latin typeface="微软雅黑" panose="020B0503020204020204" pitchFamily="34" charset="-122"/>
                          <a:ea typeface="微软雅黑" panose="020B0503020204020204" pitchFamily="34" charset="-122"/>
                        </a:rPr>
                        <a:t>40</a:t>
                      </a:r>
                      <a:endParaRPr lang="zh-CN" altLang="en-US" sz="1000" dirty="0">
                        <a:latin typeface="微软雅黑" panose="020B0503020204020204" pitchFamily="34" charset="-122"/>
                        <a:ea typeface="微软雅黑" panose="020B0503020204020204" pitchFamily="34" charset="-122"/>
                      </a:endParaRPr>
                    </a:p>
                  </a:txBody>
                  <a:tcPr/>
                </a:tc>
                <a:tc>
                  <a:txBody>
                    <a:bodyPr/>
                    <a:lstStyle/>
                    <a:p>
                      <a:pPr algn="ctr"/>
                      <a:r>
                        <a:rPr lang="en-US" altLang="zh-CN" sz="1000" dirty="0" smtClean="0">
                          <a:latin typeface="微软雅黑" panose="020B0503020204020204" pitchFamily="34" charset="-122"/>
                          <a:ea typeface="微软雅黑" panose="020B0503020204020204" pitchFamily="34" charset="-122"/>
                        </a:rPr>
                        <a:t>2</a:t>
                      </a:r>
                      <a:endParaRPr lang="zh-CN" altLang="en-US" sz="1000" dirty="0">
                        <a:latin typeface="微软雅黑" panose="020B0503020204020204" pitchFamily="34" charset="-122"/>
                        <a:ea typeface="微软雅黑" panose="020B0503020204020204" pitchFamily="34" charset="-122"/>
                      </a:endParaRPr>
                    </a:p>
                  </a:txBody>
                  <a:tcPr/>
                </a:tc>
                <a:tc>
                  <a:txBody>
                    <a:bodyPr/>
                    <a:lstStyle/>
                    <a:p>
                      <a:pPr algn="ctr"/>
                      <a:r>
                        <a:rPr lang="en-US" altLang="zh-CN" sz="1000" dirty="0" smtClean="0">
                          <a:latin typeface="微软雅黑" panose="020B0503020204020204" pitchFamily="34" charset="-122"/>
                          <a:ea typeface="微软雅黑" panose="020B0503020204020204" pitchFamily="34" charset="-122"/>
                        </a:rPr>
                        <a:t>12</a:t>
                      </a:r>
                      <a:endParaRPr lang="zh-CN" altLang="en-US" sz="1000" dirty="0">
                        <a:latin typeface="微软雅黑" panose="020B0503020204020204" pitchFamily="34" charset="-122"/>
                        <a:ea typeface="微软雅黑" panose="020B0503020204020204" pitchFamily="34" charset="-122"/>
                      </a:endParaRPr>
                    </a:p>
                  </a:txBody>
                  <a:tcPr/>
                </a:tc>
                <a:tc>
                  <a:txBody>
                    <a:bodyPr/>
                    <a:lstStyle/>
                    <a:p>
                      <a:pPr algn="ctr"/>
                      <a:r>
                        <a:rPr lang="en-US" altLang="zh-CN" sz="1000" dirty="0" smtClean="0">
                          <a:latin typeface="微软雅黑" panose="020B0503020204020204" pitchFamily="34" charset="-122"/>
                          <a:ea typeface="微软雅黑" panose="020B0503020204020204" pitchFamily="34" charset="-122"/>
                        </a:rPr>
                        <a:t>6.88</a:t>
                      </a:r>
                      <a:endParaRPr lang="zh-CN" altLang="en-US" sz="1000" dirty="0">
                        <a:latin typeface="微软雅黑" panose="020B0503020204020204" pitchFamily="34" charset="-122"/>
                        <a:ea typeface="微软雅黑" panose="020B0503020204020204" pitchFamily="34" charset="-122"/>
                      </a:endParaRPr>
                    </a:p>
                  </a:txBody>
                  <a:tcPr/>
                </a:tc>
              </a:tr>
              <a:tr h="201591">
                <a:tc>
                  <a:txBody>
                    <a:bodyPr/>
                    <a:lstStyle/>
                    <a:p>
                      <a:r>
                        <a:rPr lang="zh-CN" altLang="en-US" sz="1000" dirty="0" smtClean="0">
                          <a:latin typeface="微软雅黑" panose="020B0503020204020204" pitchFamily="34" charset="-122"/>
                          <a:ea typeface="微软雅黑" panose="020B0503020204020204" pitchFamily="34" charset="-122"/>
                        </a:rPr>
                        <a:t>服装</a:t>
                      </a:r>
                      <a:endParaRPr lang="zh-CN" altLang="en-US" sz="1000" dirty="0">
                        <a:latin typeface="微软雅黑" panose="020B0503020204020204" pitchFamily="34" charset="-122"/>
                        <a:ea typeface="微软雅黑" panose="020B0503020204020204" pitchFamily="34" charset="-122"/>
                      </a:endParaRPr>
                    </a:p>
                  </a:txBody>
                  <a:tcPr/>
                </a:tc>
                <a:tc>
                  <a:txBody>
                    <a:bodyPr/>
                    <a:lstStyle/>
                    <a:p>
                      <a:pPr algn="ctr"/>
                      <a:r>
                        <a:rPr lang="en-US" altLang="zh-CN" sz="1000" dirty="0" smtClean="0">
                          <a:latin typeface="微软雅黑" panose="020B0503020204020204" pitchFamily="34" charset="-122"/>
                          <a:ea typeface="微软雅黑" panose="020B0503020204020204" pitchFamily="34" charset="-122"/>
                        </a:rPr>
                        <a:t>341</a:t>
                      </a:r>
                      <a:endParaRPr lang="zh-CN" altLang="en-US" sz="1000" dirty="0">
                        <a:latin typeface="微软雅黑" panose="020B0503020204020204" pitchFamily="34" charset="-122"/>
                        <a:ea typeface="微软雅黑" panose="020B0503020204020204" pitchFamily="34" charset="-122"/>
                      </a:endParaRPr>
                    </a:p>
                  </a:txBody>
                  <a:tcPr/>
                </a:tc>
                <a:tc>
                  <a:txBody>
                    <a:bodyPr/>
                    <a:lstStyle/>
                    <a:p>
                      <a:pPr algn="ctr"/>
                      <a:r>
                        <a:rPr lang="en-US" altLang="zh-CN" sz="1000" dirty="0" smtClean="0">
                          <a:latin typeface="微软雅黑" panose="020B0503020204020204" pitchFamily="34" charset="-122"/>
                          <a:ea typeface="微软雅黑" panose="020B0503020204020204" pitchFamily="34" charset="-122"/>
                        </a:rPr>
                        <a:t>0</a:t>
                      </a:r>
                      <a:endParaRPr lang="zh-CN" altLang="en-US" sz="1000" dirty="0">
                        <a:latin typeface="微软雅黑" panose="020B0503020204020204" pitchFamily="34" charset="-122"/>
                        <a:ea typeface="微软雅黑" panose="020B0503020204020204" pitchFamily="34" charset="-122"/>
                      </a:endParaRPr>
                    </a:p>
                  </a:txBody>
                  <a:tcPr/>
                </a:tc>
                <a:tc>
                  <a:txBody>
                    <a:bodyPr/>
                    <a:lstStyle/>
                    <a:p>
                      <a:pPr algn="ctr"/>
                      <a:r>
                        <a:rPr lang="en-US" altLang="zh-CN" sz="1000" dirty="0" smtClean="0">
                          <a:latin typeface="微软雅黑" panose="020B0503020204020204" pitchFamily="34" charset="-122"/>
                          <a:ea typeface="微软雅黑" panose="020B0503020204020204" pitchFamily="34" charset="-122"/>
                        </a:rPr>
                        <a:t>6.3</a:t>
                      </a:r>
                      <a:endParaRPr lang="zh-CN" altLang="en-US" sz="1000" dirty="0">
                        <a:latin typeface="微软雅黑" panose="020B0503020204020204" pitchFamily="34" charset="-122"/>
                        <a:ea typeface="微软雅黑" panose="020B0503020204020204" pitchFamily="34" charset="-122"/>
                      </a:endParaRPr>
                    </a:p>
                  </a:txBody>
                  <a:tcPr/>
                </a:tc>
                <a:tc>
                  <a:txBody>
                    <a:bodyPr/>
                    <a:lstStyle/>
                    <a:p>
                      <a:pPr algn="ctr"/>
                      <a:r>
                        <a:rPr lang="en-US" altLang="zh-CN" sz="1000" dirty="0" smtClean="0">
                          <a:latin typeface="微软雅黑" panose="020B0503020204020204" pitchFamily="34" charset="-122"/>
                          <a:ea typeface="微软雅黑" panose="020B0503020204020204" pitchFamily="34" charset="-122"/>
                        </a:rPr>
                        <a:t>12</a:t>
                      </a:r>
                      <a:endParaRPr lang="zh-CN" altLang="en-US" sz="1000" dirty="0">
                        <a:latin typeface="微软雅黑" panose="020B0503020204020204" pitchFamily="34" charset="-122"/>
                        <a:ea typeface="微软雅黑" panose="020B0503020204020204" pitchFamily="34" charset="-122"/>
                      </a:endParaRPr>
                    </a:p>
                  </a:txBody>
                  <a:tcPr/>
                </a:tc>
                <a:tc>
                  <a:txBody>
                    <a:bodyPr/>
                    <a:lstStyle/>
                    <a:p>
                      <a:pPr algn="ctr"/>
                      <a:r>
                        <a:rPr lang="en-US" altLang="zh-CN" sz="1000" dirty="0" smtClean="0">
                          <a:latin typeface="微软雅黑" panose="020B0503020204020204" pitchFamily="34" charset="-122"/>
                          <a:ea typeface="微软雅黑" panose="020B0503020204020204" pitchFamily="34" charset="-122"/>
                        </a:rPr>
                        <a:t>11.76</a:t>
                      </a:r>
                      <a:endParaRPr lang="zh-CN" altLang="en-US" sz="1000" dirty="0">
                        <a:latin typeface="微软雅黑" panose="020B0503020204020204" pitchFamily="34" charset="-122"/>
                        <a:ea typeface="微软雅黑" panose="020B0503020204020204" pitchFamily="34" charset="-122"/>
                      </a:endParaRPr>
                    </a:p>
                  </a:txBody>
                  <a:tcPr/>
                </a:tc>
              </a:tr>
            </a:tbl>
          </a:graphicData>
        </a:graphic>
      </p:graphicFrame>
      <p:sp>
        <p:nvSpPr>
          <p:cNvPr id="7" name="TextBox 6"/>
          <p:cNvSpPr txBox="1"/>
          <p:nvPr/>
        </p:nvSpPr>
        <p:spPr>
          <a:xfrm>
            <a:off x="440421" y="1660661"/>
            <a:ext cx="8260310" cy="646331"/>
          </a:xfrm>
          <a:prstGeom prst="rect">
            <a:avLst/>
          </a:prstGeom>
          <a:noFill/>
        </p:spPr>
        <p:txBody>
          <a:bodyPr wrap="square" rtlCol="0">
            <a:spAutoFit/>
          </a:bodyPr>
          <a:lstStyle/>
          <a:p>
            <a:pPr algn="ctr"/>
            <a:r>
              <a:rPr lang="zh-CN" altLang="en-US" sz="1800" b="1" dirty="0" smtClean="0">
                <a:solidFill>
                  <a:schemeClr val="accent1">
                    <a:lumMod val="75000"/>
                  </a:schemeClr>
                </a:solidFill>
                <a:latin typeface="微软雅黑" panose="020B0503020204020204" pitchFamily="34" charset="-122"/>
                <a:ea typeface="微软雅黑" panose="020B0503020204020204" pitchFamily="34" charset="-122"/>
                <a:cs typeface="+mj-cs"/>
              </a:rPr>
              <a:t>欧盟重要</a:t>
            </a:r>
            <a:r>
              <a:rPr lang="zh-CN" altLang="en-US" sz="1800" b="1" dirty="0">
                <a:solidFill>
                  <a:schemeClr val="accent1">
                    <a:lumMod val="75000"/>
                  </a:schemeClr>
                </a:solidFill>
                <a:latin typeface="微软雅黑" panose="020B0503020204020204" pitchFamily="34" charset="-122"/>
                <a:ea typeface="微软雅黑" panose="020B0503020204020204" pitchFamily="34" charset="-122"/>
                <a:cs typeface="+mj-cs"/>
              </a:rPr>
              <a:t>自贸</a:t>
            </a:r>
            <a:r>
              <a:rPr lang="zh-CN" altLang="en-US" sz="1800" b="1" dirty="0" smtClean="0">
                <a:solidFill>
                  <a:schemeClr val="accent1">
                    <a:lumMod val="75000"/>
                  </a:schemeClr>
                </a:solidFill>
                <a:latin typeface="微软雅黑" panose="020B0503020204020204" pitchFamily="34" charset="-122"/>
                <a:ea typeface="微软雅黑" panose="020B0503020204020204" pitchFamily="34" charset="-122"/>
                <a:cs typeface="+mj-cs"/>
              </a:rPr>
              <a:t>协定及优惠贸易安排：以棉制针织</a:t>
            </a:r>
            <a:r>
              <a:rPr lang="en-US" altLang="zh-CN" sz="1800" b="1" dirty="0" smtClean="0">
                <a:solidFill>
                  <a:schemeClr val="accent1">
                    <a:lumMod val="75000"/>
                  </a:schemeClr>
                </a:solidFill>
                <a:latin typeface="微软雅黑" panose="020B0503020204020204" pitchFamily="34" charset="-122"/>
                <a:ea typeface="微软雅黑" panose="020B0503020204020204" pitchFamily="34" charset="-122"/>
                <a:cs typeface="+mj-cs"/>
              </a:rPr>
              <a:t>T</a:t>
            </a:r>
            <a:r>
              <a:rPr lang="zh-CN" altLang="en-US" sz="1800" b="1" dirty="0" smtClean="0">
                <a:solidFill>
                  <a:schemeClr val="accent1">
                    <a:lumMod val="75000"/>
                  </a:schemeClr>
                </a:solidFill>
                <a:latin typeface="微软雅黑" panose="020B0503020204020204" pitchFamily="34" charset="-122"/>
                <a:ea typeface="微软雅黑" panose="020B0503020204020204" pitchFamily="34" charset="-122"/>
                <a:cs typeface="+mj-cs"/>
              </a:rPr>
              <a:t>恤（</a:t>
            </a:r>
            <a:r>
              <a:rPr lang="en-US" altLang="zh-CN" sz="1800" b="1" dirty="0" smtClean="0">
                <a:solidFill>
                  <a:schemeClr val="accent1">
                    <a:lumMod val="75000"/>
                  </a:schemeClr>
                </a:solidFill>
                <a:latin typeface="微软雅黑" panose="020B0503020204020204" pitchFamily="34" charset="-122"/>
                <a:ea typeface="微软雅黑" panose="020B0503020204020204" pitchFamily="34" charset="-122"/>
              </a:rPr>
              <a:t>6109100010</a:t>
            </a:r>
            <a:r>
              <a:rPr lang="zh-CN" altLang="en-US" sz="1800" b="1" dirty="0" smtClean="0">
                <a:solidFill>
                  <a:schemeClr val="accent1">
                    <a:lumMod val="75000"/>
                  </a:schemeClr>
                </a:solidFill>
                <a:latin typeface="微软雅黑" panose="020B0503020204020204" pitchFamily="34" charset="-122"/>
                <a:ea typeface="微软雅黑" panose="020B0503020204020204" pitchFamily="34" charset="-122"/>
              </a:rPr>
              <a:t>）</a:t>
            </a:r>
            <a:r>
              <a:rPr lang="zh-CN" altLang="en-US" sz="1800" b="1" dirty="0" smtClean="0">
                <a:solidFill>
                  <a:schemeClr val="accent1">
                    <a:lumMod val="75000"/>
                  </a:schemeClr>
                </a:solidFill>
                <a:latin typeface="微软雅黑" panose="020B0503020204020204" pitchFamily="34" charset="-122"/>
                <a:ea typeface="微软雅黑" panose="020B0503020204020204" pitchFamily="34" charset="-122"/>
                <a:cs typeface="+mj-cs"/>
              </a:rPr>
              <a:t>为例</a:t>
            </a:r>
            <a:r>
              <a:rPr lang="en-US" altLang="zh-CN" sz="1800" b="1" dirty="0" smtClean="0">
                <a:solidFill>
                  <a:schemeClr val="accent1">
                    <a:lumMod val="75000"/>
                  </a:schemeClr>
                </a:solidFill>
                <a:latin typeface="微软雅黑" panose="020B0503020204020204" pitchFamily="34" charset="-122"/>
                <a:ea typeface="微软雅黑" panose="020B0503020204020204" pitchFamily="34" charset="-122"/>
                <a:cs typeface="+mj-cs"/>
              </a:rPr>
              <a:t> </a:t>
            </a:r>
            <a:endParaRPr lang="zh-CN" altLang="en-US" sz="1800" b="1" dirty="0">
              <a:solidFill>
                <a:schemeClr val="accent1">
                  <a:lumMod val="75000"/>
                </a:schemeClr>
              </a:solidFill>
              <a:latin typeface="微软雅黑" panose="020B0503020204020204" pitchFamily="34" charset="-122"/>
              <a:ea typeface="微软雅黑" panose="020B0503020204020204" pitchFamily="34" charset="-122"/>
              <a:cs typeface="+mj-cs"/>
            </a:endParaRPr>
          </a:p>
          <a:p>
            <a:endParaRPr lang="zh-CN" altLang="en-US" sz="1800" dirty="0"/>
          </a:p>
        </p:txBody>
      </p:sp>
      <p:graphicFrame>
        <p:nvGraphicFramePr>
          <p:cNvPr id="9" name="表格 8"/>
          <p:cNvGraphicFramePr>
            <a:graphicFrameLocks noGrp="1"/>
          </p:cNvGraphicFramePr>
          <p:nvPr/>
        </p:nvGraphicFramePr>
        <p:xfrm>
          <a:off x="1801772" y="2085343"/>
          <a:ext cx="5504419" cy="2204303"/>
        </p:xfrm>
        <a:graphic>
          <a:graphicData uri="http://schemas.openxmlformats.org/drawingml/2006/table">
            <a:tbl>
              <a:tblPr firstRow="1" bandRow="1">
                <a:tableStyleId>{5C22544A-7EE6-4342-B048-85BDC9FD1C3A}</a:tableStyleId>
              </a:tblPr>
              <a:tblGrid>
                <a:gridCol w="1541493"/>
                <a:gridCol w="1981463"/>
                <a:gridCol w="1981463"/>
              </a:tblGrid>
              <a:tr h="195575">
                <a:tc>
                  <a:txBody>
                    <a:bodyPr/>
                    <a:lstStyle/>
                    <a:p>
                      <a:pPr algn="ctr"/>
                      <a:r>
                        <a:rPr lang="zh-CN" altLang="en-US" sz="1000" b="1" dirty="0" smtClean="0">
                          <a:latin typeface="微软雅黑" panose="020B0503020204020204" pitchFamily="34" charset="-122"/>
                          <a:ea typeface="微软雅黑" panose="020B0503020204020204" pitchFamily="34" charset="-122"/>
                        </a:rPr>
                        <a:t>出口方</a:t>
                      </a:r>
                      <a:endParaRPr lang="zh-CN" altLang="en-US" sz="1000" b="1" dirty="0">
                        <a:latin typeface="微软雅黑" panose="020B0503020204020204" pitchFamily="34" charset="-122"/>
                        <a:ea typeface="微软雅黑" panose="020B0503020204020204" pitchFamily="34" charset="-122"/>
                      </a:endParaRPr>
                    </a:p>
                  </a:txBody>
                  <a:tcPr/>
                </a:tc>
                <a:tc>
                  <a:txBody>
                    <a:bodyPr/>
                    <a:lstStyle/>
                    <a:p>
                      <a:pPr algn="ctr"/>
                      <a:r>
                        <a:rPr lang="zh-CN" altLang="en-US" sz="1000" b="1" dirty="0" smtClean="0">
                          <a:latin typeface="微软雅黑" panose="020B0503020204020204" pitchFamily="34" charset="-122"/>
                          <a:ea typeface="微软雅黑" panose="020B0503020204020204" pitchFamily="34" charset="-122"/>
                        </a:rPr>
                        <a:t>自贸协定</a:t>
                      </a:r>
                      <a:r>
                        <a:rPr lang="en-US" altLang="zh-CN" sz="1000" b="1" dirty="0" smtClean="0">
                          <a:latin typeface="微软雅黑" panose="020B0503020204020204" pitchFamily="34" charset="-122"/>
                          <a:ea typeface="微软雅黑" panose="020B0503020204020204" pitchFamily="34" charset="-122"/>
                        </a:rPr>
                        <a:t>/</a:t>
                      </a:r>
                      <a:r>
                        <a:rPr lang="zh-CN" altLang="en-US" sz="1000" b="1" dirty="0" smtClean="0">
                          <a:latin typeface="微软雅黑" panose="020B0503020204020204" pitchFamily="34" charset="-122"/>
                          <a:ea typeface="微软雅黑" panose="020B0503020204020204" pitchFamily="34" charset="-122"/>
                        </a:rPr>
                        <a:t>优惠安排名称</a:t>
                      </a:r>
                      <a:endParaRPr lang="zh-CN" altLang="en-US" sz="1000" b="1" dirty="0">
                        <a:latin typeface="微软雅黑" panose="020B0503020204020204" pitchFamily="34" charset="-122"/>
                        <a:ea typeface="微软雅黑" panose="020B0503020204020204" pitchFamily="34" charset="-122"/>
                      </a:endParaRPr>
                    </a:p>
                  </a:txBody>
                  <a:tcPr/>
                </a:tc>
                <a:tc>
                  <a:txBody>
                    <a:bodyPr/>
                    <a:lstStyle/>
                    <a:p>
                      <a:pPr algn="ctr"/>
                      <a:r>
                        <a:rPr lang="zh-CN" altLang="en-US" sz="1000" b="1" dirty="0" smtClean="0">
                          <a:latin typeface="微软雅黑" panose="020B0503020204020204" pitchFamily="34" charset="-122"/>
                          <a:ea typeface="微软雅黑" panose="020B0503020204020204" pitchFamily="34" charset="-122"/>
                        </a:rPr>
                        <a:t>税率</a:t>
                      </a:r>
                      <a:endParaRPr lang="zh-CN" altLang="en-US" sz="1000" b="1" dirty="0">
                        <a:latin typeface="微软雅黑" panose="020B0503020204020204" pitchFamily="34" charset="-122"/>
                        <a:ea typeface="微软雅黑" panose="020B0503020204020204" pitchFamily="34" charset="-122"/>
                      </a:endParaRPr>
                    </a:p>
                  </a:txBody>
                  <a:tcPr/>
                </a:tc>
              </a:tr>
              <a:tr h="253583">
                <a:tc>
                  <a:txBody>
                    <a:bodyPr/>
                    <a:lstStyle/>
                    <a:p>
                      <a:r>
                        <a:rPr lang="zh-CN" altLang="en-US" sz="1000" dirty="0" smtClean="0">
                          <a:latin typeface="微软雅黑" panose="020B0503020204020204" pitchFamily="34" charset="-122"/>
                          <a:ea typeface="微软雅黑" panose="020B0503020204020204" pitchFamily="34" charset="-122"/>
                        </a:rPr>
                        <a:t>中国</a:t>
                      </a:r>
                      <a:endParaRPr lang="zh-CN" altLang="en-US" sz="1000" dirty="0">
                        <a:latin typeface="微软雅黑" panose="020B0503020204020204" pitchFamily="34" charset="-122"/>
                        <a:ea typeface="微软雅黑" panose="020B0503020204020204" pitchFamily="34" charset="-122"/>
                      </a:endParaRPr>
                    </a:p>
                  </a:txBody>
                  <a:tcPr/>
                </a:tc>
                <a:tc>
                  <a:txBody>
                    <a:bodyPr/>
                    <a:lstStyle/>
                    <a:p>
                      <a:pPr algn="ctr"/>
                      <a:r>
                        <a:rPr lang="zh-CN" altLang="en-US" sz="1000" dirty="0" smtClean="0">
                          <a:latin typeface="微软雅黑" panose="020B0503020204020204" pitchFamily="34" charset="-122"/>
                          <a:ea typeface="微软雅黑" panose="020B0503020204020204" pitchFamily="34" charset="-122"/>
                        </a:rPr>
                        <a:t>无</a:t>
                      </a:r>
                      <a:endParaRPr lang="zh-CN" altLang="en-US" sz="1000" dirty="0">
                        <a:latin typeface="微软雅黑" panose="020B0503020204020204" pitchFamily="34" charset="-122"/>
                        <a:ea typeface="微软雅黑" panose="020B0503020204020204" pitchFamily="34" charset="-122"/>
                      </a:endParaRPr>
                    </a:p>
                  </a:txBody>
                  <a:tcPr/>
                </a:tc>
                <a:tc>
                  <a:txBody>
                    <a:bodyPr/>
                    <a:lstStyle/>
                    <a:p>
                      <a:pPr algn="ctr"/>
                      <a:r>
                        <a:rPr lang="en-US" altLang="zh-CN" sz="1000" dirty="0" smtClean="0">
                          <a:latin typeface="微软雅黑" panose="020B0503020204020204" pitchFamily="34" charset="-122"/>
                          <a:ea typeface="微软雅黑" panose="020B0503020204020204" pitchFamily="34" charset="-122"/>
                        </a:rPr>
                        <a:t>12%</a:t>
                      </a:r>
                      <a:endParaRPr lang="zh-CN" altLang="en-US" sz="1000" dirty="0">
                        <a:latin typeface="微软雅黑" panose="020B0503020204020204" pitchFamily="34" charset="-122"/>
                        <a:ea typeface="微软雅黑" panose="020B0503020204020204" pitchFamily="34" charset="-122"/>
                      </a:endParaRPr>
                    </a:p>
                  </a:txBody>
                  <a:tcPr/>
                </a:tc>
              </a:tr>
              <a:tr h="142099">
                <a:tc>
                  <a:txBody>
                    <a:bodyPr/>
                    <a:lstStyle/>
                    <a:p>
                      <a:r>
                        <a:rPr lang="zh-CN" altLang="en-US" sz="1000" dirty="0" smtClean="0">
                          <a:latin typeface="微软雅黑" panose="020B0503020204020204" pitchFamily="34" charset="-122"/>
                          <a:ea typeface="微软雅黑" panose="020B0503020204020204" pitchFamily="34" charset="-122"/>
                        </a:rPr>
                        <a:t>印度</a:t>
                      </a:r>
                      <a:endParaRPr lang="zh-CN" altLang="en-US" sz="1000" dirty="0">
                        <a:latin typeface="微软雅黑" panose="020B0503020204020204" pitchFamily="34" charset="-122"/>
                        <a:ea typeface="微软雅黑" panose="020B0503020204020204" pitchFamily="34" charset="-122"/>
                      </a:endParaRPr>
                    </a:p>
                  </a:txBody>
                  <a:tcPr/>
                </a:tc>
                <a:tc>
                  <a:txBody>
                    <a:bodyPr/>
                    <a:lstStyle/>
                    <a:p>
                      <a:pPr algn="ctr"/>
                      <a:r>
                        <a:rPr lang="zh-CN" altLang="en-US" sz="1000" dirty="0" smtClean="0">
                          <a:latin typeface="微软雅黑" panose="020B0503020204020204" pitchFamily="34" charset="-122"/>
                          <a:ea typeface="微软雅黑" panose="020B0503020204020204" pitchFamily="34" charset="-122"/>
                        </a:rPr>
                        <a:t>普惠制（</a:t>
                      </a:r>
                      <a:r>
                        <a:rPr lang="en-US" altLang="zh-CN" sz="1000" dirty="0" smtClean="0">
                          <a:latin typeface="微软雅黑" panose="020B0503020204020204" pitchFamily="34" charset="-122"/>
                          <a:ea typeface="微软雅黑" panose="020B0503020204020204" pitchFamily="34" charset="-122"/>
                        </a:rPr>
                        <a:t>GSP</a:t>
                      </a:r>
                      <a:r>
                        <a:rPr lang="zh-CN" altLang="en-US" sz="1000" dirty="0" smtClean="0">
                          <a:latin typeface="微软雅黑" panose="020B0503020204020204" pitchFamily="34" charset="-122"/>
                          <a:ea typeface="微软雅黑" panose="020B0503020204020204" pitchFamily="34" charset="-122"/>
                        </a:rPr>
                        <a:t>）</a:t>
                      </a:r>
                      <a:endParaRPr lang="zh-CN" altLang="en-US" sz="1000" dirty="0">
                        <a:latin typeface="微软雅黑" panose="020B0503020204020204" pitchFamily="34" charset="-122"/>
                        <a:ea typeface="微软雅黑" panose="020B0503020204020204" pitchFamily="34" charset="-122"/>
                      </a:endParaRPr>
                    </a:p>
                  </a:txBody>
                  <a:tcPr/>
                </a:tc>
                <a:tc>
                  <a:txBody>
                    <a:bodyPr/>
                    <a:lstStyle/>
                    <a:p>
                      <a:pPr algn="ctr"/>
                      <a:r>
                        <a:rPr lang="en-US" altLang="zh-CN" sz="1000" dirty="0" smtClean="0">
                          <a:latin typeface="微软雅黑" panose="020B0503020204020204" pitchFamily="34" charset="-122"/>
                          <a:ea typeface="微软雅黑" panose="020B0503020204020204" pitchFamily="34" charset="-122"/>
                        </a:rPr>
                        <a:t>9.6%</a:t>
                      </a:r>
                      <a:endParaRPr lang="zh-CN" altLang="en-US" sz="1000" dirty="0">
                        <a:latin typeface="微软雅黑" panose="020B0503020204020204" pitchFamily="34" charset="-122"/>
                        <a:ea typeface="微软雅黑" panose="020B0503020204020204" pitchFamily="34" charset="-122"/>
                      </a:endParaRPr>
                    </a:p>
                  </a:txBody>
                  <a:tcPr/>
                </a:tc>
              </a:tr>
              <a:tr h="195575">
                <a:tc>
                  <a:txBody>
                    <a:bodyPr/>
                    <a:lstStyle/>
                    <a:p>
                      <a:r>
                        <a:rPr lang="zh-CN" altLang="en-US" sz="1000" dirty="0" smtClean="0">
                          <a:latin typeface="微软雅黑" panose="020B0503020204020204" pitchFamily="34" charset="-122"/>
                          <a:ea typeface="微软雅黑" panose="020B0503020204020204" pitchFamily="34" charset="-122"/>
                        </a:rPr>
                        <a:t>越南</a:t>
                      </a:r>
                      <a:endParaRPr lang="zh-CN" altLang="en-US" sz="1000" dirty="0">
                        <a:latin typeface="微软雅黑" panose="020B0503020204020204" pitchFamily="34" charset="-122"/>
                        <a:ea typeface="微软雅黑" panose="020B0503020204020204" pitchFamily="34" charset="-122"/>
                      </a:endParaRPr>
                    </a:p>
                  </a:txBody>
                  <a:tcPr/>
                </a:tc>
                <a:tc>
                  <a:txBody>
                    <a:bodyPr/>
                    <a:lstStyle/>
                    <a:p>
                      <a:pPr algn="ctr"/>
                      <a:r>
                        <a:rPr lang="zh-CN" altLang="en-US" sz="1000" dirty="0" smtClean="0">
                          <a:latin typeface="微软雅黑" panose="020B0503020204020204" pitchFamily="34" charset="-122"/>
                          <a:ea typeface="微软雅黑" panose="020B0503020204020204" pitchFamily="34" charset="-122"/>
                        </a:rPr>
                        <a:t>欧盟</a:t>
                      </a:r>
                      <a:r>
                        <a:rPr lang="en-US" altLang="zh-CN" sz="1000" dirty="0" smtClean="0">
                          <a:latin typeface="微软雅黑" panose="020B0503020204020204" pitchFamily="34" charset="-122"/>
                          <a:ea typeface="微软雅黑" panose="020B0503020204020204" pitchFamily="34" charset="-122"/>
                        </a:rPr>
                        <a:t>-</a:t>
                      </a:r>
                      <a:r>
                        <a:rPr lang="zh-CN" altLang="en-US" sz="1000" dirty="0" smtClean="0">
                          <a:latin typeface="微软雅黑" panose="020B0503020204020204" pitchFamily="34" charset="-122"/>
                          <a:ea typeface="微软雅黑" panose="020B0503020204020204" pitchFamily="34" charset="-122"/>
                        </a:rPr>
                        <a:t>越南自贸协定（</a:t>
                      </a:r>
                      <a:r>
                        <a:rPr lang="en-US" altLang="zh-CN" sz="1000" dirty="0" smtClean="0">
                          <a:latin typeface="微软雅黑" panose="020B0503020204020204" pitchFamily="34" charset="-122"/>
                          <a:ea typeface="微软雅黑" panose="020B0503020204020204" pitchFamily="34" charset="-122"/>
                        </a:rPr>
                        <a:t>EVFTA</a:t>
                      </a:r>
                      <a:r>
                        <a:rPr lang="zh-CN" altLang="en-US" sz="1000" dirty="0" smtClean="0">
                          <a:latin typeface="微软雅黑" panose="020B0503020204020204" pitchFamily="34" charset="-122"/>
                          <a:ea typeface="微软雅黑" panose="020B0503020204020204" pitchFamily="34" charset="-122"/>
                        </a:rPr>
                        <a:t>）</a:t>
                      </a:r>
                      <a:endParaRPr lang="zh-CN" altLang="en-US" sz="1000" dirty="0">
                        <a:latin typeface="微软雅黑" panose="020B0503020204020204" pitchFamily="34" charset="-122"/>
                        <a:ea typeface="微软雅黑" panose="020B0503020204020204" pitchFamily="34" charset="-122"/>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000" dirty="0" smtClean="0">
                          <a:latin typeface="微软雅黑" panose="020B0503020204020204" pitchFamily="34" charset="-122"/>
                          <a:ea typeface="微软雅黑" panose="020B0503020204020204" pitchFamily="34" charset="-122"/>
                        </a:rPr>
                        <a:t>6%</a:t>
                      </a:r>
                      <a:endParaRPr lang="zh-CN" altLang="en-US" sz="1000" dirty="0" smtClean="0">
                        <a:latin typeface="微软雅黑" panose="020B0503020204020204" pitchFamily="34" charset="-122"/>
                        <a:ea typeface="微软雅黑" panose="020B0503020204020204" pitchFamily="34" charset="-122"/>
                      </a:endParaRPr>
                    </a:p>
                  </a:txBody>
                  <a:tcPr/>
                </a:tc>
              </a:tr>
              <a:tr h="195575">
                <a:tc>
                  <a:txBody>
                    <a:bodyPr/>
                    <a:lstStyle/>
                    <a:p>
                      <a:r>
                        <a:rPr lang="zh-CN" altLang="en-US" sz="1000" dirty="0" smtClean="0">
                          <a:latin typeface="微软雅黑" panose="020B0503020204020204" pitchFamily="34" charset="-122"/>
                          <a:ea typeface="微软雅黑" panose="020B0503020204020204" pitchFamily="34" charset="-122"/>
                        </a:rPr>
                        <a:t>巴基斯坦</a:t>
                      </a:r>
                      <a:endParaRPr lang="zh-CN" altLang="en-US" sz="1000" dirty="0">
                        <a:latin typeface="微软雅黑" panose="020B0503020204020204" pitchFamily="34" charset="-122"/>
                        <a:ea typeface="微软雅黑" panose="020B0503020204020204" pitchFamily="34" charset="-122"/>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000" dirty="0" smtClean="0">
                          <a:latin typeface="微软雅黑" panose="020B0503020204020204" pitchFamily="34" charset="-122"/>
                          <a:ea typeface="微软雅黑" panose="020B0503020204020204" pitchFamily="34" charset="-122"/>
                        </a:rPr>
                        <a:t>普惠制</a:t>
                      </a:r>
                      <a:r>
                        <a:rPr lang="en-US" altLang="zh-CN" sz="1000" dirty="0" smtClean="0">
                          <a:latin typeface="微软雅黑" panose="020B0503020204020204" pitchFamily="34" charset="-122"/>
                          <a:ea typeface="微软雅黑" panose="020B0503020204020204" pitchFamily="34" charset="-122"/>
                        </a:rPr>
                        <a:t>+</a:t>
                      </a:r>
                      <a:r>
                        <a:rPr lang="zh-CN" altLang="en-US" sz="1000" dirty="0" smtClean="0">
                          <a:latin typeface="微软雅黑" panose="020B0503020204020204" pitchFamily="34" charset="-122"/>
                          <a:ea typeface="微软雅黑" panose="020B0503020204020204" pitchFamily="34" charset="-122"/>
                        </a:rPr>
                        <a:t>（</a:t>
                      </a:r>
                      <a:r>
                        <a:rPr lang="en-US" altLang="zh-CN" sz="1000" dirty="0" smtClean="0">
                          <a:latin typeface="微软雅黑" panose="020B0503020204020204" pitchFamily="34" charset="-122"/>
                          <a:ea typeface="微软雅黑" panose="020B0503020204020204" pitchFamily="34" charset="-122"/>
                        </a:rPr>
                        <a:t>GSP+</a:t>
                      </a:r>
                      <a:r>
                        <a:rPr lang="zh-CN" altLang="en-US" sz="1000" dirty="0" smtClean="0">
                          <a:latin typeface="微软雅黑" panose="020B0503020204020204" pitchFamily="34" charset="-122"/>
                          <a:ea typeface="微软雅黑" panose="020B0503020204020204" pitchFamily="34" charset="-122"/>
                        </a:rPr>
                        <a:t>）</a:t>
                      </a:r>
                      <a:endParaRPr lang="zh-CN" altLang="en-US" sz="1000" dirty="0" smtClean="0">
                        <a:latin typeface="微软雅黑" panose="020B0503020204020204" pitchFamily="34" charset="-122"/>
                        <a:ea typeface="微软雅黑" panose="020B0503020204020204" pitchFamily="34" charset="-122"/>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000" dirty="0" smtClean="0">
                          <a:latin typeface="微软雅黑" panose="020B0503020204020204" pitchFamily="34" charset="-122"/>
                          <a:ea typeface="微软雅黑" panose="020B0503020204020204" pitchFamily="34" charset="-122"/>
                        </a:rPr>
                        <a:t>0%</a:t>
                      </a:r>
                      <a:endParaRPr lang="zh-CN" altLang="en-US" sz="1000" dirty="0" smtClean="0">
                        <a:latin typeface="微软雅黑" panose="020B0503020204020204" pitchFamily="34" charset="-122"/>
                        <a:ea typeface="微软雅黑" panose="020B0503020204020204" pitchFamily="34" charset="-122"/>
                      </a:endParaRPr>
                    </a:p>
                  </a:txBody>
                  <a:tcPr/>
                </a:tc>
              </a:tr>
              <a:tr h="195575">
                <a:tc>
                  <a:txBody>
                    <a:bodyPr/>
                    <a:lstStyle/>
                    <a:p>
                      <a:r>
                        <a:rPr lang="zh-CN" altLang="en-US" sz="1000" dirty="0" smtClean="0">
                          <a:latin typeface="微软雅黑" panose="020B0503020204020204" pitchFamily="34" charset="-122"/>
                          <a:ea typeface="微软雅黑" panose="020B0503020204020204" pitchFamily="34" charset="-122"/>
                        </a:rPr>
                        <a:t>柬埔寨</a:t>
                      </a:r>
                      <a:endParaRPr lang="zh-CN" altLang="en-US" sz="1000" dirty="0">
                        <a:latin typeface="微软雅黑" panose="020B0503020204020204" pitchFamily="34" charset="-122"/>
                        <a:ea typeface="微软雅黑" panose="020B0503020204020204" pitchFamily="34" charset="-122"/>
                      </a:endParaRPr>
                    </a:p>
                  </a:txBody>
                  <a:tcPr/>
                </a:tc>
                <a:tc>
                  <a:txBody>
                    <a:bodyPr/>
                    <a:lstStyle/>
                    <a:p>
                      <a:pPr algn="ctr"/>
                      <a:r>
                        <a:rPr lang="zh-CN" altLang="en-US" sz="1000" dirty="0" smtClean="0">
                          <a:latin typeface="微软雅黑" panose="020B0503020204020204" pitchFamily="34" charset="-122"/>
                          <a:ea typeface="微软雅黑" panose="020B0503020204020204" pitchFamily="34" charset="-122"/>
                        </a:rPr>
                        <a:t>无</a:t>
                      </a:r>
                      <a:endParaRPr lang="zh-CN" altLang="en-US" sz="1000" dirty="0">
                        <a:latin typeface="微软雅黑" panose="020B0503020204020204" pitchFamily="34" charset="-122"/>
                        <a:ea typeface="微软雅黑" panose="020B0503020204020204" pitchFamily="34" charset="-122"/>
                      </a:endParaRPr>
                    </a:p>
                  </a:txBody>
                  <a:tcPr/>
                </a:tc>
                <a:tc>
                  <a:txBody>
                    <a:bodyPr/>
                    <a:lstStyle/>
                    <a:p>
                      <a:pPr algn="ctr"/>
                      <a:r>
                        <a:rPr lang="en-US" altLang="zh-CN" sz="1000" dirty="0" smtClean="0">
                          <a:latin typeface="微软雅黑" panose="020B0503020204020204" pitchFamily="34" charset="-122"/>
                          <a:ea typeface="微软雅黑" panose="020B0503020204020204" pitchFamily="34" charset="-122"/>
                        </a:rPr>
                        <a:t>12%</a:t>
                      </a:r>
                      <a:endParaRPr lang="zh-CN" altLang="en-US" sz="1000" dirty="0">
                        <a:latin typeface="微软雅黑" panose="020B0503020204020204" pitchFamily="34" charset="-122"/>
                        <a:ea typeface="微软雅黑" panose="020B0503020204020204" pitchFamily="34" charset="-122"/>
                      </a:endParaRPr>
                    </a:p>
                  </a:txBody>
                  <a:tcPr/>
                </a:tc>
              </a:tr>
              <a:tr h="195575">
                <a:tc>
                  <a:txBody>
                    <a:bodyPr/>
                    <a:lstStyle/>
                    <a:p>
                      <a:r>
                        <a:rPr lang="zh-CN" altLang="en-US" sz="1000" dirty="0" smtClean="0">
                          <a:latin typeface="微软雅黑" panose="020B0503020204020204" pitchFamily="34" charset="-122"/>
                          <a:ea typeface="微软雅黑" panose="020B0503020204020204" pitchFamily="34" charset="-122"/>
                        </a:rPr>
                        <a:t>孟加拉</a:t>
                      </a:r>
                      <a:endParaRPr lang="zh-CN" altLang="en-US" sz="1000" dirty="0">
                        <a:latin typeface="微软雅黑" panose="020B0503020204020204" pitchFamily="34" charset="-122"/>
                        <a:ea typeface="微软雅黑" panose="020B0503020204020204" pitchFamily="34" charset="-122"/>
                      </a:endParaRPr>
                    </a:p>
                  </a:txBody>
                  <a:tcPr/>
                </a:tc>
                <a:tc>
                  <a:txBody>
                    <a:bodyPr/>
                    <a:lstStyle/>
                    <a:p>
                      <a:pPr algn="ctr"/>
                      <a:r>
                        <a:rPr lang="en-US" altLang="zh-CN" sz="1000" dirty="0" smtClean="0">
                          <a:latin typeface="微软雅黑" panose="020B0503020204020204" pitchFamily="34" charset="-122"/>
                          <a:ea typeface="微软雅黑" panose="020B0503020204020204" pitchFamily="34" charset="-122"/>
                        </a:rPr>
                        <a:t>GSP-EBA</a:t>
                      </a:r>
                      <a:endParaRPr lang="zh-CN" altLang="en-US" sz="1000" dirty="0">
                        <a:latin typeface="微软雅黑" panose="020B0503020204020204" pitchFamily="34" charset="-122"/>
                        <a:ea typeface="微软雅黑" panose="020B0503020204020204" pitchFamily="34" charset="-122"/>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000" dirty="0" smtClean="0">
                          <a:latin typeface="微软雅黑" panose="020B0503020204020204" pitchFamily="34" charset="-122"/>
                          <a:ea typeface="微软雅黑" panose="020B0503020204020204" pitchFamily="34" charset="-122"/>
                        </a:rPr>
                        <a:t>0%</a:t>
                      </a:r>
                      <a:endParaRPr lang="zh-CN" altLang="en-US" sz="1000" dirty="0" smtClean="0">
                        <a:latin typeface="微软雅黑" panose="020B0503020204020204" pitchFamily="34" charset="-122"/>
                        <a:ea typeface="微软雅黑" panose="020B0503020204020204" pitchFamily="34" charset="-122"/>
                      </a:endParaRPr>
                    </a:p>
                  </a:txBody>
                  <a:tcPr/>
                </a:tc>
              </a:tr>
              <a:tr h="195575">
                <a:tc>
                  <a:txBody>
                    <a:bodyPr/>
                    <a:lstStyle/>
                    <a:p>
                      <a:pPr marL="0" algn="l" defTabSz="914400" rtl="0" eaLnBrk="1" latinLnBrk="0" hangingPunct="1"/>
                      <a:r>
                        <a:rPr lang="zh-CN" altLang="en-US" sz="1000" kern="1200" dirty="0" smtClean="0">
                          <a:solidFill>
                            <a:schemeClr val="dk1"/>
                          </a:solidFill>
                          <a:latin typeface="微软雅黑" panose="020B0503020204020204" pitchFamily="34" charset="-122"/>
                          <a:ea typeface="微软雅黑" panose="020B0503020204020204" pitchFamily="34" charset="-122"/>
                          <a:cs typeface="+mn-cs"/>
                        </a:rPr>
                        <a:t>土耳其</a:t>
                      </a:r>
                      <a:endParaRPr lang="zh-CN" altLang="en-US" sz="1000" kern="1200" dirty="0">
                        <a:solidFill>
                          <a:schemeClr val="dk1"/>
                        </a:solidFill>
                        <a:latin typeface="微软雅黑" panose="020B0503020204020204" pitchFamily="34" charset="-122"/>
                        <a:ea typeface="微软雅黑" panose="020B0503020204020204" pitchFamily="34" charset="-122"/>
                        <a:cs typeface="+mn-cs"/>
                      </a:endParaRPr>
                    </a:p>
                  </a:txBody>
                  <a:tcPr/>
                </a:tc>
                <a:tc>
                  <a:txBody>
                    <a:bodyPr/>
                    <a:lstStyle/>
                    <a:p>
                      <a:pPr algn="ctr"/>
                      <a:r>
                        <a:rPr lang="zh-CN" altLang="en-US" sz="1000" dirty="0" smtClean="0">
                          <a:latin typeface="微软雅黑" panose="020B0503020204020204" pitchFamily="34" charset="-122"/>
                          <a:ea typeface="微软雅黑" panose="020B0503020204020204" pitchFamily="34" charset="-122"/>
                        </a:rPr>
                        <a:t>关税同盟</a:t>
                      </a:r>
                      <a:endParaRPr lang="zh-CN" altLang="en-US" sz="1000" dirty="0">
                        <a:latin typeface="微软雅黑" panose="020B0503020204020204" pitchFamily="34" charset="-122"/>
                        <a:ea typeface="微软雅黑" panose="020B0503020204020204" pitchFamily="34" charset="-122"/>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000" dirty="0" smtClean="0">
                          <a:latin typeface="微软雅黑" panose="020B0503020204020204" pitchFamily="34" charset="-122"/>
                          <a:ea typeface="微软雅黑" panose="020B0503020204020204" pitchFamily="34" charset="-122"/>
                        </a:rPr>
                        <a:t>0%</a:t>
                      </a:r>
                      <a:endParaRPr lang="zh-CN" altLang="en-US" sz="1000" dirty="0" smtClean="0">
                        <a:latin typeface="微软雅黑" panose="020B0503020204020204" pitchFamily="34" charset="-122"/>
                        <a:ea typeface="微软雅黑" panose="020B0503020204020204" pitchFamily="34" charset="-122"/>
                      </a:endParaRPr>
                    </a:p>
                  </a:txBody>
                  <a:tcPr/>
                </a:tc>
              </a:tr>
              <a:tr h="195575">
                <a:tc>
                  <a:txBody>
                    <a:bodyPr/>
                    <a:lstStyle/>
                    <a:p>
                      <a:r>
                        <a:rPr lang="zh-CN" altLang="en-US" sz="1000" dirty="0" smtClean="0">
                          <a:latin typeface="微软雅黑" panose="020B0503020204020204" pitchFamily="34" charset="-122"/>
                          <a:ea typeface="微软雅黑" panose="020B0503020204020204" pitchFamily="34" charset="-122"/>
                        </a:rPr>
                        <a:t>摩洛哥</a:t>
                      </a:r>
                      <a:endParaRPr lang="zh-CN" altLang="en-US" sz="1000" dirty="0">
                        <a:latin typeface="微软雅黑" panose="020B0503020204020204" pitchFamily="34" charset="-122"/>
                        <a:ea typeface="微软雅黑" panose="020B0503020204020204" pitchFamily="34" charset="-122"/>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000" kern="1200" dirty="0" smtClean="0">
                          <a:solidFill>
                            <a:schemeClr val="dk1"/>
                          </a:solidFill>
                          <a:latin typeface="微软雅黑" panose="020B0503020204020204" pitchFamily="34" charset="-122"/>
                          <a:ea typeface="微软雅黑" panose="020B0503020204020204" pitchFamily="34" charset="-122"/>
                          <a:cs typeface="+mn-cs"/>
                        </a:rPr>
                        <a:t>泛欧洲</a:t>
                      </a:r>
                      <a:r>
                        <a:rPr lang="en-US" altLang="zh-CN" sz="1000" kern="1200" dirty="0" smtClean="0">
                          <a:solidFill>
                            <a:schemeClr val="dk1"/>
                          </a:solidFill>
                          <a:latin typeface="微软雅黑" panose="020B0503020204020204" pitchFamily="34" charset="-122"/>
                          <a:ea typeface="微软雅黑" panose="020B0503020204020204" pitchFamily="34" charset="-122"/>
                          <a:cs typeface="+mn-cs"/>
                        </a:rPr>
                        <a:t>-</a:t>
                      </a:r>
                      <a:r>
                        <a:rPr lang="zh-CN" altLang="en-US" sz="1000" kern="1200" dirty="0" smtClean="0">
                          <a:solidFill>
                            <a:schemeClr val="dk1"/>
                          </a:solidFill>
                          <a:latin typeface="微软雅黑" panose="020B0503020204020204" pitchFamily="34" charset="-122"/>
                          <a:ea typeface="微软雅黑" panose="020B0503020204020204" pitchFamily="34" charset="-122"/>
                          <a:cs typeface="+mn-cs"/>
                        </a:rPr>
                        <a:t>地中海协议</a:t>
                      </a:r>
                      <a:r>
                        <a:rPr lang="en-US" altLang="zh-CN" sz="1000" kern="1200" dirty="0" smtClean="0">
                          <a:solidFill>
                            <a:schemeClr val="dk1"/>
                          </a:solidFill>
                          <a:latin typeface="微软雅黑" panose="020B0503020204020204" pitchFamily="34" charset="-122"/>
                          <a:ea typeface="微软雅黑" panose="020B0503020204020204" pitchFamily="34" charset="-122"/>
                          <a:cs typeface="+mn-cs"/>
                        </a:rPr>
                        <a:t>(PEM)</a:t>
                      </a:r>
                      <a:endParaRPr lang="en-US" altLang="zh-CN" sz="1000" kern="1200" dirty="0" smtClean="0">
                        <a:solidFill>
                          <a:schemeClr val="dk1"/>
                        </a:solidFill>
                        <a:latin typeface="微软雅黑" panose="020B0503020204020204" pitchFamily="34" charset="-122"/>
                        <a:ea typeface="微软雅黑" panose="020B0503020204020204" pitchFamily="34" charset="-122"/>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000" dirty="0" smtClean="0">
                          <a:latin typeface="微软雅黑" panose="020B0503020204020204" pitchFamily="34" charset="-122"/>
                          <a:ea typeface="微软雅黑" panose="020B0503020204020204" pitchFamily="34" charset="-122"/>
                        </a:rPr>
                        <a:t>0%</a:t>
                      </a:r>
                      <a:endParaRPr lang="zh-CN" altLang="en-US" sz="1000" dirty="0" smtClean="0">
                        <a:latin typeface="微软雅黑" panose="020B0503020204020204" pitchFamily="34" charset="-122"/>
                        <a:ea typeface="微软雅黑" panose="020B0503020204020204" pitchFamily="34" charset="-122"/>
                      </a:endParaRPr>
                    </a:p>
                  </a:txBody>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标题 1"/>
          <p:cNvSpPr txBox="1"/>
          <p:nvPr/>
        </p:nvSpPr>
        <p:spPr>
          <a:xfrm>
            <a:off x="471131" y="135809"/>
            <a:ext cx="8229600" cy="800066"/>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ts val="3000"/>
              </a:lnSpc>
            </a:pPr>
            <a:r>
              <a:rPr lang="zh-CN" altLang="en-US" sz="1800" b="1" dirty="0">
                <a:solidFill>
                  <a:schemeClr val="accent1">
                    <a:lumMod val="75000"/>
                  </a:schemeClr>
                </a:solidFill>
                <a:latin typeface="微软雅黑" panose="020B0503020204020204" pitchFamily="34" charset="-122"/>
                <a:ea typeface="微软雅黑" panose="020B0503020204020204" pitchFamily="34" charset="-122"/>
              </a:rPr>
              <a:t>日本</a:t>
            </a:r>
            <a:r>
              <a:rPr lang="zh-CN" altLang="en-US" sz="1800" b="1" dirty="0" smtClean="0">
                <a:solidFill>
                  <a:schemeClr val="accent1">
                    <a:lumMod val="75000"/>
                  </a:schemeClr>
                </a:solidFill>
                <a:latin typeface="微软雅黑" panose="020B0503020204020204" pitchFamily="34" charset="-122"/>
                <a:ea typeface="微软雅黑" panose="020B0503020204020204" pitchFamily="34" charset="-122"/>
              </a:rPr>
              <a:t>纺织服装进口关税</a:t>
            </a:r>
            <a:endParaRPr lang="zh-CN" altLang="en-US" sz="1800" b="1"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3" name="TextBox 2"/>
          <p:cNvSpPr txBox="1"/>
          <p:nvPr/>
        </p:nvSpPr>
        <p:spPr>
          <a:xfrm>
            <a:off x="909893" y="4150476"/>
            <a:ext cx="3211661" cy="338554"/>
          </a:xfrm>
          <a:prstGeom prst="rect">
            <a:avLst/>
          </a:prstGeom>
          <a:noFill/>
        </p:spPr>
        <p:txBody>
          <a:bodyPr wrap="square" rtlCol="0">
            <a:spAutoFit/>
          </a:bodyPr>
          <a:lstStyle/>
          <a:p>
            <a:r>
              <a:rPr lang="zh-CN" altLang="en-US" sz="800" dirty="0" smtClean="0">
                <a:latin typeface="微软雅黑" panose="020B0503020204020204" pitchFamily="34" charset="-122"/>
                <a:ea typeface="微软雅黑" panose="020B0503020204020204" pitchFamily="34" charset="-122"/>
              </a:rPr>
              <a:t>来源：</a:t>
            </a:r>
            <a:r>
              <a:rPr lang="en-US" altLang="zh-CN" sz="800" dirty="0">
                <a:latin typeface="微软雅黑" panose="020B0503020204020204" pitchFamily="34" charset="-122"/>
                <a:ea typeface="微软雅黑" panose="020B0503020204020204" pitchFamily="34" charset="-122"/>
              </a:rPr>
              <a:t>http://tao.wto.org</a:t>
            </a:r>
            <a:endParaRPr lang="en-US" altLang="zh-CN" sz="800" dirty="0">
              <a:latin typeface="微软雅黑" panose="020B0503020204020204" pitchFamily="34" charset="-122"/>
              <a:ea typeface="微软雅黑" panose="020B0503020204020204" pitchFamily="34" charset="-122"/>
            </a:endParaRPr>
          </a:p>
          <a:p>
            <a:r>
              <a:rPr lang="en-US" altLang="zh-CN" sz="800" dirty="0">
                <a:latin typeface="微软雅黑" panose="020B0503020204020204" pitchFamily="34" charset="-122"/>
                <a:ea typeface="微软雅黑" panose="020B0503020204020204" pitchFamily="34" charset="-122"/>
              </a:rPr>
              <a:t> </a:t>
            </a:r>
            <a:r>
              <a:rPr lang="en-US" altLang="zh-CN" sz="800" dirty="0" smtClean="0">
                <a:latin typeface="微软雅黑" panose="020B0503020204020204" pitchFamily="34" charset="-122"/>
                <a:ea typeface="微软雅黑" panose="020B0503020204020204" pitchFamily="34" charset="-122"/>
              </a:rPr>
              <a:t>         https</a:t>
            </a:r>
            <a:r>
              <a:rPr lang="en-US" altLang="zh-CN" sz="800" dirty="0">
                <a:latin typeface="微软雅黑" panose="020B0503020204020204" pitchFamily="34" charset="-122"/>
                <a:ea typeface="微软雅黑" panose="020B0503020204020204" pitchFamily="34" charset="-122"/>
              </a:rPr>
              <a:t>://www.mofa.go.jp/policy/economy/fta/index.html</a:t>
            </a:r>
            <a:endParaRPr lang="en-US" altLang="zh-CN" sz="800" dirty="0" smtClean="0">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1173580" y="935875"/>
          <a:ext cx="6714612" cy="883920"/>
        </p:xfrm>
        <a:graphic>
          <a:graphicData uri="http://schemas.openxmlformats.org/drawingml/2006/table">
            <a:tbl>
              <a:tblPr firstRow="1" bandRow="1">
                <a:tableStyleId>{5C22544A-7EE6-4342-B048-85BDC9FD1C3A}</a:tableStyleId>
              </a:tblPr>
              <a:tblGrid>
                <a:gridCol w="1119102"/>
                <a:gridCol w="1119102"/>
                <a:gridCol w="1119102"/>
                <a:gridCol w="1119102"/>
                <a:gridCol w="1119102"/>
                <a:gridCol w="1119102"/>
              </a:tblGrid>
              <a:tr h="327586">
                <a:tc>
                  <a:txBody>
                    <a:bodyPr/>
                    <a:lstStyle/>
                    <a:p>
                      <a:endParaRPr lang="zh-CN" altLang="en-US" sz="10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000" dirty="0" smtClean="0">
                          <a:latin typeface="微软雅黑" panose="020B0503020204020204" pitchFamily="34" charset="-122"/>
                          <a:ea typeface="微软雅黑" panose="020B0503020204020204" pitchFamily="34" charset="-122"/>
                        </a:rPr>
                        <a:t>征税</a:t>
                      </a:r>
                      <a:endParaRPr lang="en-US" altLang="zh-CN" sz="1000" dirty="0" smtClean="0">
                        <a:latin typeface="微软雅黑" panose="020B0503020204020204" pitchFamily="34" charset="-122"/>
                        <a:ea typeface="微软雅黑" panose="020B0503020204020204" pitchFamily="34" charset="-122"/>
                      </a:endParaRPr>
                    </a:p>
                    <a:p>
                      <a:pPr algn="ctr"/>
                      <a:r>
                        <a:rPr lang="zh-CN" altLang="en-US" sz="1000" dirty="0" smtClean="0">
                          <a:latin typeface="微软雅黑" panose="020B0503020204020204" pitchFamily="34" charset="-122"/>
                          <a:ea typeface="微软雅黑" panose="020B0503020204020204" pitchFamily="34" charset="-122"/>
                        </a:rPr>
                        <a:t>税则号数量</a:t>
                      </a:r>
                      <a:endParaRPr lang="zh-CN" altLang="en-US" sz="10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000" dirty="0" smtClean="0">
                          <a:latin typeface="微软雅黑" panose="020B0503020204020204" pitchFamily="34" charset="-122"/>
                          <a:ea typeface="微软雅黑" panose="020B0503020204020204" pitchFamily="34" charset="-122"/>
                        </a:rPr>
                        <a:t>免税</a:t>
                      </a:r>
                      <a:endParaRPr lang="en-US" altLang="zh-CN" sz="1000" dirty="0" smtClean="0">
                        <a:latin typeface="微软雅黑" panose="020B0503020204020204" pitchFamily="34" charset="-122"/>
                        <a:ea typeface="微软雅黑" panose="020B0503020204020204" pitchFamily="34" charset="-122"/>
                      </a:endParaRPr>
                    </a:p>
                    <a:p>
                      <a:pPr algn="ctr"/>
                      <a:r>
                        <a:rPr lang="zh-CN" altLang="en-US" sz="1000" dirty="0" smtClean="0">
                          <a:latin typeface="微软雅黑" panose="020B0503020204020204" pitchFamily="34" charset="-122"/>
                          <a:ea typeface="微软雅黑" panose="020B0503020204020204" pitchFamily="34" charset="-122"/>
                        </a:rPr>
                        <a:t>税则号数量</a:t>
                      </a:r>
                      <a:endParaRPr lang="zh-CN" altLang="en-US" sz="10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000" dirty="0" smtClean="0">
                          <a:latin typeface="微软雅黑" panose="020B0503020204020204" pitchFamily="34" charset="-122"/>
                          <a:ea typeface="微软雅黑" panose="020B0503020204020204" pitchFamily="34" charset="-122"/>
                        </a:rPr>
                        <a:t>最低关税 </a:t>
                      </a:r>
                      <a:r>
                        <a:rPr lang="en-US" altLang="zh-CN" sz="1000" dirty="0" smtClean="0">
                          <a:latin typeface="微软雅黑" panose="020B0503020204020204" pitchFamily="34" charset="-122"/>
                          <a:ea typeface="微软雅黑" panose="020B0503020204020204" pitchFamily="34" charset="-122"/>
                        </a:rPr>
                        <a:t>%</a:t>
                      </a:r>
                      <a:endParaRPr lang="zh-CN" altLang="en-US" sz="10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000" dirty="0" smtClean="0">
                          <a:latin typeface="微软雅黑" panose="020B0503020204020204" pitchFamily="34" charset="-122"/>
                          <a:ea typeface="微软雅黑" panose="020B0503020204020204" pitchFamily="34" charset="-122"/>
                        </a:rPr>
                        <a:t>最高关税</a:t>
                      </a:r>
                      <a:r>
                        <a:rPr lang="en-US" altLang="zh-CN" sz="1000" dirty="0" smtClean="0">
                          <a:latin typeface="微软雅黑" panose="020B0503020204020204" pitchFamily="34" charset="-122"/>
                          <a:ea typeface="微软雅黑" panose="020B0503020204020204" pitchFamily="34" charset="-122"/>
                        </a:rPr>
                        <a:t>%</a:t>
                      </a:r>
                      <a:endParaRPr lang="zh-CN" altLang="en-US" sz="10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000" dirty="0" smtClean="0">
                          <a:latin typeface="微软雅黑" panose="020B0503020204020204" pitchFamily="34" charset="-122"/>
                          <a:ea typeface="微软雅黑" panose="020B0503020204020204" pitchFamily="34" charset="-122"/>
                        </a:rPr>
                        <a:t>贸易加权</a:t>
                      </a:r>
                      <a:endParaRPr lang="en-US" altLang="zh-CN" sz="1000" dirty="0" smtClean="0">
                        <a:latin typeface="微软雅黑" panose="020B0503020204020204" pitchFamily="34" charset="-122"/>
                        <a:ea typeface="微软雅黑" panose="020B0503020204020204" pitchFamily="34" charset="-122"/>
                      </a:endParaRPr>
                    </a:p>
                    <a:p>
                      <a:pPr algn="ctr"/>
                      <a:r>
                        <a:rPr lang="zh-CN" altLang="en-US" sz="1000" dirty="0" smtClean="0">
                          <a:latin typeface="微软雅黑" panose="020B0503020204020204" pitchFamily="34" charset="-122"/>
                          <a:ea typeface="微软雅黑" panose="020B0503020204020204" pitchFamily="34" charset="-122"/>
                        </a:rPr>
                        <a:t>平均关税 </a:t>
                      </a:r>
                      <a:r>
                        <a:rPr lang="en-US" altLang="zh-CN" sz="1000" dirty="0" smtClean="0">
                          <a:latin typeface="微软雅黑" panose="020B0503020204020204" pitchFamily="34" charset="-122"/>
                          <a:ea typeface="微软雅黑" panose="020B0503020204020204" pitchFamily="34" charset="-122"/>
                        </a:rPr>
                        <a:t>%</a:t>
                      </a:r>
                      <a:endParaRPr lang="zh-CN" altLang="en-US" sz="1000" dirty="0">
                        <a:latin typeface="微软雅黑" panose="020B0503020204020204" pitchFamily="34" charset="-122"/>
                        <a:ea typeface="微软雅黑" panose="020B0503020204020204" pitchFamily="34" charset="-122"/>
                      </a:endParaRPr>
                    </a:p>
                  </a:txBody>
                  <a:tcPr anchor="ctr"/>
                </a:tc>
              </a:tr>
              <a:tr h="201591">
                <a:tc>
                  <a:txBody>
                    <a:bodyPr/>
                    <a:lstStyle/>
                    <a:p>
                      <a:r>
                        <a:rPr lang="zh-CN" altLang="en-US" sz="1000" dirty="0" smtClean="0">
                          <a:latin typeface="微软雅黑" panose="020B0503020204020204" pitchFamily="34" charset="-122"/>
                          <a:ea typeface="微软雅黑" panose="020B0503020204020204" pitchFamily="34" charset="-122"/>
                        </a:rPr>
                        <a:t>纺织品</a:t>
                      </a:r>
                      <a:endParaRPr lang="zh-CN" altLang="en-US" sz="1000" dirty="0">
                        <a:latin typeface="微软雅黑" panose="020B0503020204020204" pitchFamily="34" charset="-122"/>
                        <a:ea typeface="微软雅黑" panose="020B0503020204020204" pitchFamily="34" charset="-122"/>
                      </a:endParaRPr>
                    </a:p>
                  </a:txBody>
                  <a:tcPr/>
                </a:tc>
                <a:tc>
                  <a:txBody>
                    <a:bodyPr/>
                    <a:lstStyle/>
                    <a:p>
                      <a:pPr algn="ctr"/>
                      <a:r>
                        <a:rPr lang="en-US" altLang="zh-CN" sz="1000" dirty="0" smtClean="0">
                          <a:latin typeface="微软雅黑" panose="020B0503020204020204" pitchFamily="34" charset="-122"/>
                          <a:ea typeface="微软雅黑" panose="020B0503020204020204" pitchFamily="34" charset="-122"/>
                        </a:rPr>
                        <a:t>1160</a:t>
                      </a:r>
                      <a:endParaRPr lang="zh-CN" altLang="en-US" sz="1000" dirty="0">
                        <a:latin typeface="微软雅黑" panose="020B0503020204020204" pitchFamily="34" charset="-122"/>
                        <a:ea typeface="微软雅黑" panose="020B0503020204020204" pitchFamily="34" charset="-122"/>
                      </a:endParaRPr>
                    </a:p>
                  </a:txBody>
                  <a:tcPr/>
                </a:tc>
                <a:tc>
                  <a:txBody>
                    <a:bodyPr/>
                    <a:lstStyle/>
                    <a:p>
                      <a:pPr algn="ctr"/>
                      <a:r>
                        <a:rPr lang="en-US" altLang="zh-CN" sz="1000" dirty="0" smtClean="0">
                          <a:latin typeface="微软雅黑" panose="020B0503020204020204" pitchFamily="34" charset="-122"/>
                          <a:ea typeface="微软雅黑" panose="020B0503020204020204" pitchFamily="34" charset="-122"/>
                        </a:rPr>
                        <a:t>87</a:t>
                      </a:r>
                      <a:endParaRPr lang="zh-CN" altLang="en-US" sz="1000" dirty="0">
                        <a:latin typeface="微软雅黑" panose="020B0503020204020204" pitchFamily="34" charset="-122"/>
                        <a:ea typeface="微软雅黑" panose="020B0503020204020204" pitchFamily="34" charset="-122"/>
                      </a:endParaRPr>
                    </a:p>
                  </a:txBody>
                  <a:tcPr/>
                </a:tc>
                <a:tc>
                  <a:txBody>
                    <a:bodyPr/>
                    <a:lstStyle/>
                    <a:p>
                      <a:pPr algn="ctr"/>
                      <a:r>
                        <a:rPr lang="en-US" altLang="zh-CN" sz="1000" dirty="0" smtClean="0">
                          <a:latin typeface="微软雅黑" panose="020B0503020204020204" pitchFamily="34" charset="-122"/>
                          <a:ea typeface="微软雅黑" panose="020B0503020204020204" pitchFamily="34" charset="-122"/>
                        </a:rPr>
                        <a:t>2</a:t>
                      </a:r>
                      <a:endParaRPr lang="zh-CN" altLang="en-US" sz="1000" dirty="0">
                        <a:latin typeface="微软雅黑" panose="020B0503020204020204" pitchFamily="34" charset="-122"/>
                        <a:ea typeface="微软雅黑" panose="020B0503020204020204" pitchFamily="34" charset="-122"/>
                      </a:endParaRPr>
                    </a:p>
                  </a:txBody>
                  <a:tcPr/>
                </a:tc>
                <a:tc>
                  <a:txBody>
                    <a:bodyPr/>
                    <a:lstStyle/>
                    <a:p>
                      <a:pPr algn="ctr"/>
                      <a:r>
                        <a:rPr lang="en-US" altLang="zh-CN" sz="1000" dirty="0" smtClean="0">
                          <a:latin typeface="微软雅黑" panose="020B0503020204020204" pitchFamily="34" charset="-122"/>
                          <a:ea typeface="微软雅黑" panose="020B0503020204020204" pitchFamily="34" charset="-122"/>
                        </a:rPr>
                        <a:t>12.6</a:t>
                      </a:r>
                      <a:endParaRPr lang="zh-CN" altLang="en-US" sz="1000" dirty="0">
                        <a:latin typeface="微软雅黑" panose="020B0503020204020204" pitchFamily="34" charset="-122"/>
                        <a:ea typeface="微软雅黑" panose="020B0503020204020204" pitchFamily="34" charset="-122"/>
                      </a:endParaRPr>
                    </a:p>
                  </a:txBody>
                  <a:tcPr/>
                </a:tc>
                <a:tc>
                  <a:txBody>
                    <a:bodyPr/>
                    <a:lstStyle/>
                    <a:p>
                      <a:pPr algn="ctr"/>
                      <a:r>
                        <a:rPr lang="en-US" altLang="zh-CN" sz="1000" dirty="0" smtClean="0">
                          <a:latin typeface="微软雅黑" panose="020B0503020204020204" pitchFamily="34" charset="-122"/>
                          <a:ea typeface="微软雅黑" panose="020B0503020204020204" pitchFamily="34" charset="-122"/>
                        </a:rPr>
                        <a:t>4.91</a:t>
                      </a:r>
                      <a:endParaRPr lang="zh-CN" altLang="en-US" sz="1000" dirty="0">
                        <a:latin typeface="微软雅黑" panose="020B0503020204020204" pitchFamily="34" charset="-122"/>
                        <a:ea typeface="微软雅黑" panose="020B0503020204020204" pitchFamily="34" charset="-122"/>
                      </a:endParaRPr>
                    </a:p>
                  </a:txBody>
                  <a:tcPr/>
                </a:tc>
              </a:tr>
              <a:tr h="201591">
                <a:tc>
                  <a:txBody>
                    <a:bodyPr/>
                    <a:lstStyle/>
                    <a:p>
                      <a:r>
                        <a:rPr lang="zh-CN" altLang="en-US" sz="1000" dirty="0" smtClean="0">
                          <a:latin typeface="微软雅黑" panose="020B0503020204020204" pitchFamily="34" charset="-122"/>
                          <a:ea typeface="微软雅黑" panose="020B0503020204020204" pitchFamily="34" charset="-122"/>
                        </a:rPr>
                        <a:t>服装</a:t>
                      </a:r>
                      <a:endParaRPr lang="zh-CN" altLang="en-US" sz="1000" dirty="0">
                        <a:latin typeface="微软雅黑" panose="020B0503020204020204" pitchFamily="34" charset="-122"/>
                        <a:ea typeface="微软雅黑" panose="020B0503020204020204" pitchFamily="34" charset="-122"/>
                      </a:endParaRPr>
                    </a:p>
                  </a:txBody>
                  <a:tcPr/>
                </a:tc>
                <a:tc>
                  <a:txBody>
                    <a:bodyPr/>
                    <a:lstStyle/>
                    <a:p>
                      <a:pPr algn="ctr"/>
                      <a:r>
                        <a:rPr lang="en-US" altLang="zh-CN" sz="1000" dirty="0" smtClean="0">
                          <a:latin typeface="微软雅黑" panose="020B0503020204020204" pitchFamily="34" charset="-122"/>
                          <a:ea typeface="微软雅黑" panose="020B0503020204020204" pitchFamily="34" charset="-122"/>
                        </a:rPr>
                        <a:t>395</a:t>
                      </a:r>
                      <a:endParaRPr lang="zh-CN" altLang="en-US" sz="1000" dirty="0">
                        <a:latin typeface="微软雅黑" panose="020B0503020204020204" pitchFamily="34" charset="-122"/>
                        <a:ea typeface="微软雅黑" panose="020B0503020204020204" pitchFamily="34" charset="-122"/>
                      </a:endParaRPr>
                    </a:p>
                  </a:txBody>
                  <a:tcPr/>
                </a:tc>
                <a:tc>
                  <a:txBody>
                    <a:bodyPr/>
                    <a:lstStyle/>
                    <a:p>
                      <a:pPr algn="ctr"/>
                      <a:r>
                        <a:rPr lang="en-US" altLang="zh-CN" sz="1000" dirty="0" smtClean="0">
                          <a:latin typeface="微软雅黑" panose="020B0503020204020204" pitchFamily="34" charset="-122"/>
                          <a:ea typeface="微软雅黑" panose="020B0503020204020204" pitchFamily="34" charset="-122"/>
                        </a:rPr>
                        <a:t>5</a:t>
                      </a:r>
                      <a:endParaRPr lang="zh-CN" altLang="en-US" sz="1000" dirty="0">
                        <a:latin typeface="微软雅黑" panose="020B0503020204020204" pitchFamily="34" charset="-122"/>
                        <a:ea typeface="微软雅黑" panose="020B0503020204020204" pitchFamily="34" charset="-122"/>
                      </a:endParaRPr>
                    </a:p>
                  </a:txBody>
                  <a:tcPr/>
                </a:tc>
                <a:tc>
                  <a:txBody>
                    <a:bodyPr/>
                    <a:lstStyle/>
                    <a:p>
                      <a:pPr algn="ctr"/>
                      <a:r>
                        <a:rPr lang="en-US" altLang="zh-CN" sz="1000" dirty="0" smtClean="0">
                          <a:latin typeface="微软雅黑" panose="020B0503020204020204" pitchFamily="34" charset="-122"/>
                          <a:ea typeface="微软雅黑" panose="020B0503020204020204" pitchFamily="34" charset="-122"/>
                        </a:rPr>
                        <a:t>4.4</a:t>
                      </a:r>
                      <a:endParaRPr lang="zh-CN" altLang="en-US" sz="1000" dirty="0">
                        <a:latin typeface="微软雅黑" panose="020B0503020204020204" pitchFamily="34" charset="-122"/>
                        <a:ea typeface="微软雅黑" panose="020B0503020204020204" pitchFamily="34" charset="-122"/>
                      </a:endParaRPr>
                    </a:p>
                  </a:txBody>
                  <a:tcPr/>
                </a:tc>
                <a:tc>
                  <a:txBody>
                    <a:bodyPr/>
                    <a:lstStyle/>
                    <a:p>
                      <a:pPr algn="ctr"/>
                      <a:r>
                        <a:rPr lang="en-US" altLang="zh-CN" sz="1000" dirty="0" smtClean="0">
                          <a:latin typeface="微软雅黑" panose="020B0503020204020204" pitchFamily="34" charset="-122"/>
                          <a:ea typeface="微软雅黑" panose="020B0503020204020204" pitchFamily="34" charset="-122"/>
                        </a:rPr>
                        <a:t>13.4</a:t>
                      </a:r>
                      <a:endParaRPr lang="zh-CN" altLang="en-US" sz="1000" dirty="0">
                        <a:latin typeface="微软雅黑" panose="020B0503020204020204" pitchFamily="34" charset="-122"/>
                        <a:ea typeface="微软雅黑" panose="020B0503020204020204" pitchFamily="34" charset="-122"/>
                      </a:endParaRPr>
                    </a:p>
                  </a:txBody>
                  <a:tcPr/>
                </a:tc>
                <a:tc>
                  <a:txBody>
                    <a:bodyPr/>
                    <a:lstStyle/>
                    <a:p>
                      <a:pPr algn="ctr"/>
                      <a:r>
                        <a:rPr lang="en-US" altLang="zh-CN" sz="1000" dirty="0" smtClean="0">
                          <a:latin typeface="微软雅黑" panose="020B0503020204020204" pitchFamily="34" charset="-122"/>
                          <a:ea typeface="微软雅黑" panose="020B0503020204020204" pitchFamily="34" charset="-122"/>
                        </a:rPr>
                        <a:t>9.04</a:t>
                      </a:r>
                      <a:endParaRPr lang="zh-CN" altLang="en-US" sz="1000" dirty="0">
                        <a:latin typeface="微软雅黑" panose="020B0503020204020204" pitchFamily="34" charset="-122"/>
                        <a:ea typeface="微软雅黑" panose="020B0503020204020204" pitchFamily="34" charset="-122"/>
                      </a:endParaRPr>
                    </a:p>
                  </a:txBody>
                  <a:tcPr/>
                </a:tc>
              </a:tr>
            </a:tbl>
          </a:graphicData>
        </a:graphic>
      </p:graphicFrame>
      <p:sp>
        <p:nvSpPr>
          <p:cNvPr id="7" name="TextBox 6"/>
          <p:cNvSpPr txBox="1"/>
          <p:nvPr/>
        </p:nvSpPr>
        <p:spPr>
          <a:xfrm>
            <a:off x="822477" y="1987831"/>
            <a:ext cx="7526908" cy="646331"/>
          </a:xfrm>
          <a:prstGeom prst="rect">
            <a:avLst/>
          </a:prstGeom>
          <a:noFill/>
        </p:spPr>
        <p:txBody>
          <a:bodyPr wrap="square" rtlCol="0">
            <a:spAutoFit/>
          </a:bodyPr>
          <a:lstStyle/>
          <a:p>
            <a:pPr algn="ctr"/>
            <a:r>
              <a:rPr lang="zh-CN" altLang="en-US" sz="1800" b="1" dirty="0" smtClean="0">
                <a:solidFill>
                  <a:schemeClr val="accent1">
                    <a:lumMod val="75000"/>
                  </a:schemeClr>
                </a:solidFill>
                <a:latin typeface="微软雅黑" panose="020B0503020204020204" pitchFamily="34" charset="-122"/>
                <a:ea typeface="微软雅黑" panose="020B0503020204020204" pitchFamily="34" charset="-122"/>
                <a:cs typeface="+mj-cs"/>
              </a:rPr>
              <a:t>日本重要</a:t>
            </a:r>
            <a:r>
              <a:rPr lang="zh-CN" altLang="en-US" sz="1800" b="1" dirty="0">
                <a:solidFill>
                  <a:schemeClr val="accent1">
                    <a:lumMod val="75000"/>
                  </a:schemeClr>
                </a:solidFill>
                <a:latin typeface="微软雅黑" panose="020B0503020204020204" pitchFamily="34" charset="-122"/>
                <a:ea typeface="微软雅黑" panose="020B0503020204020204" pitchFamily="34" charset="-122"/>
                <a:cs typeface="+mj-cs"/>
              </a:rPr>
              <a:t>自贸</a:t>
            </a:r>
            <a:r>
              <a:rPr lang="zh-CN" altLang="en-US" sz="1800" b="1" dirty="0" smtClean="0">
                <a:solidFill>
                  <a:schemeClr val="accent1">
                    <a:lumMod val="75000"/>
                  </a:schemeClr>
                </a:solidFill>
                <a:latin typeface="微软雅黑" panose="020B0503020204020204" pitchFamily="34" charset="-122"/>
                <a:ea typeface="微软雅黑" panose="020B0503020204020204" pitchFamily="34" charset="-122"/>
                <a:cs typeface="+mj-cs"/>
              </a:rPr>
              <a:t>协定及贸易优惠安排</a:t>
            </a:r>
            <a:endParaRPr lang="zh-CN" altLang="en-US" sz="1800" b="1" dirty="0">
              <a:solidFill>
                <a:schemeClr val="accent1">
                  <a:lumMod val="75000"/>
                </a:schemeClr>
              </a:solidFill>
              <a:latin typeface="微软雅黑" panose="020B0503020204020204" pitchFamily="34" charset="-122"/>
              <a:ea typeface="微软雅黑" panose="020B0503020204020204" pitchFamily="34" charset="-122"/>
              <a:cs typeface="+mj-cs"/>
            </a:endParaRPr>
          </a:p>
          <a:p>
            <a:endParaRPr lang="zh-CN" altLang="en-US" sz="1800" dirty="0"/>
          </a:p>
        </p:txBody>
      </p:sp>
      <p:graphicFrame>
        <p:nvGraphicFramePr>
          <p:cNvPr id="9" name="表格 8"/>
          <p:cNvGraphicFramePr>
            <a:graphicFrameLocks noGrp="1"/>
          </p:cNvGraphicFramePr>
          <p:nvPr/>
        </p:nvGraphicFramePr>
        <p:xfrm>
          <a:off x="1140024" y="2535678"/>
          <a:ext cx="6678514" cy="1493520"/>
        </p:xfrm>
        <a:graphic>
          <a:graphicData uri="http://schemas.openxmlformats.org/drawingml/2006/table">
            <a:tbl>
              <a:tblPr firstRow="1" bandRow="1">
                <a:tableStyleId>{5C22544A-7EE6-4342-B048-85BDC9FD1C3A}</a:tableStyleId>
              </a:tblPr>
              <a:tblGrid>
                <a:gridCol w="3658478"/>
                <a:gridCol w="3020036"/>
              </a:tblGrid>
              <a:tr h="195575">
                <a:tc>
                  <a:txBody>
                    <a:bodyPr/>
                    <a:lstStyle/>
                    <a:p>
                      <a:pPr algn="ctr"/>
                      <a:r>
                        <a:rPr lang="zh-CN" altLang="en-US" sz="1000" b="1" dirty="0" smtClean="0">
                          <a:latin typeface="微软雅黑" panose="020B0503020204020204" pitchFamily="34" charset="-122"/>
                          <a:ea typeface="微软雅黑" panose="020B0503020204020204" pitchFamily="34" charset="-122"/>
                        </a:rPr>
                        <a:t>自贸协定</a:t>
                      </a:r>
                      <a:endParaRPr lang="zh-CN" altLang="en-US" sz="1000" b="1" dirty="0">
                        <a:latin typeface="微软雅黑" panose="020B0503020204020204" pitchFamily="34" charset="-122"/>
                        <a:ea typeface="微软雅黑" panose="020B0503020204020204" pitchFamily="34" charset="-122"/>
                      </a:endParaRPr>
                    </a:p>
                  </a:txBody>
                  <a:tcPr/>
                </a:tc>
                <a:tc>
                  <a:txBody>
                    <a:bodyPr/>
                    <a:lstStyle/>
                    <a:p>
                      <a:pPr algn="ctr"/>
                      <a:r>
                        <a:rPr lang="zh-CN" altLang="en-US" sz="1000" b="1" dirty="0" smtClean="0">
                          <a:latin typeface="微软雅黑" panose="020B0503020204020204" pitchFamily="34" charset="-122"/>
                          <a:ea typeface="微软雅黑" panose="020B0503020204020204" pitchFamily="34" charset="-122"/>
                        </a:rPr>
                        <a:t>贸易优惠安排</a:t>
                      </a:r>
                      <a:endParaRPr lang="zh-CN" altLang="en-US" sz="1000" b="1" dirty="0">
                        <a:latin typeface="微软雅黑" panose="020B0503020204020204" pitchFamily="34" charset="-122"/>
                        <a:ea typeface="微软雅黑" panose="020B0503020204020204" pitchFamily="34" charset="-122"/>
                      </a:endParaRPr>
                    </a:p>
                  </a:txBody>
                  <a:tcPr/>
                </a:tc>
              </a:tr>
              <a:tr h="253583">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000" b="0" i="0" kern="1200" dirty="0" smtClean="0">
                          <a:solidFill>
                            <a:schemeClr val="dk1"/>
                          </a:solidFill>
                          <a:effectLst/>
                          <a:latin typeface="微软雅黑" panose="020B0503020204020204" pitchFamily="34" charset="-122"/>
                          <a:ea typeface="微软雅黑" panose="020B0503020204020204" pitchFamily="34" charset="-122"/>
                          <a:cs typeface="+mn-cs"/>
                        </a:rPr>
                        <a:t>21</a:t>
                      </a:r>
                      <a:r>
                        <a:rPr lang="zh-CN" altLang="en-US" sz="1000" b="0" i="0" kern="1200" dirty="0" smtClean="0">
                          <a:solidFill>
                            <a:schemeClr val="dk1"/>
                          </a:solidFill>
                          <a:effectLst/>
                          <a:latin typeface="微软雅黑" panose="020B0503020204020204" pitchFamily="34" charset="-122"/>
                          <a:ea typeface="微软雅黑" panose="020B0503020204020204" pitchFamily="34" charset="-122"/>
                          <a:cs typeface="+mn-cs"/>
                        </a:rPr>
                        <a:t>个</a:t>
                      </a:r>
                      <a:endParaRPr lang="en-US" altLang="zh-CN" sz="1000" b="0" i="0" kern="1200" dirty="0" smtClean="0">
                        <a:solidFill>
                          <a:schemeClr val="dk1"/>
                        </a:solidFill>
                        <a:effectLst/>
                        <a:latin typeface="微软雅黑" panose="020B0503020204020204" pitchFamily="34" charset="-122"/>
                        <a:ea typeface="微软雅黑" panose="020B0503020204020204" pitchFamily="34" charset="-122"/>
                        <a:cs typeface="+mn-cs"/>
                      </a:endParaRPr>
                    </a:p>
                    <a:p>
                      <a:pPr marL="0" marR="0" indent="0" algn="l" defTabSz="914400" rtl="0" eaLnBrk="1" fontAlgn="auto" latinLnBrk="0" hangingPunct="1">
                        <a:lnSpc>
                          <a:spcPct val="100000"/>
                        </a:lnSpc>
                        <a:spcBef>
                          <a:spcPts val="0"/>
                        </a:spcBef>
                        <a:spcAft>
                          <a:spcPts val="0"/>
                        </a:spcAft>
                        <a:buClrTx/>
                        <a:buSzTx/>
                        <a:buFontTx/>
                        <a:buNone/>
                        <a:defRPr/>
                      </a:pPr>
                      <a:r>
                        <a:rPr lang="en-US" altLang="zh-CN" sz="1000" b="0" i="0" kern="1200" dirty="0" smtClean="0">
                          <a:solidFill>
                            <a:schemeClr val="dk1"/>
                          </a:solidFill>
                          <a:effectLst/>
                          <a:latin typeface="微软雅黑" panose="020B0503020204020204" pitchFamily="34" charset="-122"/>
                          <a:ea typeface="微软雅黑" panose="020B0503020204020204" pitchFamily="34" charset="-122"/>
                          <a:cs typeface="+mn-cs"/>
                        </a:rPr>
                        <a:t>Singapore, Mexico, Malaysia, Chile, Thailand, Indonesia, Brunei, ASEAN, Philippines, Switzerland, Viet Nam, India, Peru, Australia, Mongolia, TPP12, TPP11, EU, US, UK, RCEP</a:t>
                      </a:r>
                      <a:endParaRPr lang="en-US" altLang="zh-CN" sz="1000" b="0" i="0" kern="1200" dirty="0" smtClean="0">
                        <a:solidFill>
                          <a:schemeClr val="dk1"/>
                        </a:solidFill>
                        <a:effectLst/>
                        <a:latin typeface="微软雅黑" panose="020B0503020204020204" pitchFamily="34" charset="-122"/>
                        <a:ea typeface="微软雅黑" panose="020B0503020204020204" pitchFamily="34" charset="-122"/>
                        <a:cs typeface="+mn-cs"/>
                      </a:endParaRPr>
                    </a:p>
                  </a:txBody>
                  <a:tcPr/>
                </a:tc>
                <a:tc>
                  <a:txBody>
                    <a:bodyPr/>
                    <a:lstStyle/>
                    <a:p>
                      <a:pPr algn="l"/>
                      <a:r>
                        <a:rPr lang="zh-CN" altLang="en-US" sz="1000" dirty="0" smtClean="0">
                          <a:latin typeface="微软雅黑" panose="020B0503020204020204" pitchFamily="34" charset="-122"/>
                          <a:ea typeface="微软雅黑" panose="020B0503020204020204" pitchFamily="34" charset="-122"/>
                        </a:rPr>
                        <a:t>普惠制（</a:t>
                      </a:r>
                      <a:r>
                        <a:rPr lang="en-US" altLang="zh-CN" sz="1000" dirty="0" smtClean="0">
                          <a:latin typeface="微软雅黑" panose="020B0503020204020204" pitchFamily="34" charset="-122"/>
                          <a:ea typeface="微软雅黑" panose="020B0503020204020204" pitchFamily="34" charset="-122"/>
                        </a:rPr>
                        <a:t>GSP</a:t>
                      </a:r>
                      <a:r>
                        <a:rPr lang="zh-CN" altLang="en-US" sz="1000" dirty="0" smtClean="0">
                          <a:latin typeface="微软雅黑" panose="020B0503020204020204" pitchFamily="34" charset="-122"/>
                          <a:ea typeface="微软雅黑" panose="020B0503020204020204" pitchFamily="34" charset="-122"/>
                        </a:rPr>
                        <a:t>）受益方：共</a:t>
                      </a:r>
                      <a:r>
                        <a:rPr lang="en-US" altLang="zh-CN" sz="1000" dirty="0" smtClean="0">
                          <a:latin typeface="微软雅黑" panose="020B0503020204020204" pitchFamily="34" charset="-122"/>
                          <a:ea typeface="微软雅黑" panose="020B0503020204020204" pitchFamily="34" charset="-122"/>
                        </a:rPr>
                        <a:t>132</a:t>
                      </a:r>
                      <a:r>
                        <a:rPr lang="zh-CN" altLang="en-US" sz="1000" dirty="0" smtClean="0">
                          <a:latin typeface="微软雅黑" panose="020B0503020204020204" pitchFamily="34" charset="-122"/>
                          <a:ea typeface="微软雅黑" panose="020B0503020204020204" pitchFamily="34" charset="-122"/>
                        </a:rPr>
                        <a:t>个，其中</a:t>
                      </a:r>
                      <a:r>
                        <a:rPr lang="en-US" altLang="zh-CN" sz="1000" dirty="0" smtClean="0">
                          <a:latin typeface="微软雅黑" panose="020B0503020204020204" pitchFamily="34" charset="-122"/>
                          <a:ea typeface="微软雅黑" panose="020B0503020204020204" pitchFamily="34" charset="-122"/>
                        </a:rPr>
                        <a:t>127</a:t>
                      </a:r>
                      <a:r>
                        <a:rPr lang="zh-CN" altLang="en-US" sz="1000" dirty="0" smtClean="0">
                          <a:latin typeface="微软雅黑" panose="020B0503020204020204" pitchFamily="34" charset="-122"/>
                          <a:ea typeface="微软雅黑" panose="020B0503020204020204" pitchFamily="34" charset="-122"/>
                        </a:rPr>
                        <a:t>个国家、</a:t>
                      </a:r>
                      <a:r>
                        <a:rPr lang="en-US" altLang="zh-CN" sz="1000" dirty="0" smtClean="0">
                          <a:latin typeface="微软雅黑" panose="020B0503020204020204" pitchFamily="34" charset="-122"/>
                          <a:ea typeface="微软雅黑" panose="020B0503020204020204" pitchFamily="34" charset="-122"/>
                        </a:rPr>
                        <a:t>5</a:t>
                      </a:r>
                      <a:r>
                        <a:rPr lang="zh-CN" altLang="en-US" sz="1000" dirty="0" smtClean="0">
                          <a:latin typeface="微软雅黑" panose="020B0503020204020204" pitchFamily="34" charset="-122"/>
                          <a:ea typeface="微软雅黑" panose="020B0503020204020204" pitchFamily="34" charset="-122"/>
                        </a:rPr>
                        <a:t>个地区</a:t>
                      </a:r>
                      <a:endParaRPr lang="en-US" altLang="zh-CN" sz="1000" dirty="0" smtClean="0">
                        <a:latin typeface="微软雅黑" panose="020B0503020204020204" pitchFamily="34" charset="-122"/>
                        <a:ea typeface="微软雅黑" panose="020B0503020204020204" pitchFamily="34" charset="-122"/>
                      </a:endParaRPr>
                    </a:p>
                    <a:p>
                      <a:pPr algn="l"/>
                      <a:r>
                        <a:rPr lang="zh-CN" altLang="en-US" sz="1000" dirty="0" smtClean="0">
                          <a:latin typeface="微软雅黑" panose="020B0503020204020204" pitchFamily="34" charset="-122"/>
                          <a:ea typeface="微软雅黑" panose="020B0503020204020204" pitchFamily="34" charset="-122"/>
                        </a:rPr>
                        <a:t>给</a:t>
                      </a:r>
                      <a:r>
                        <a:rPr lang="en-US" altLang="zh-CN" sz="1000" dirty="0" smtClean="0">
                          <a:latin typeface="微软雅黑" panose="020B0503020204020204" pitchFamily="34" charset="-122"/>
                          <a:ea typeface="微软雅黑" panose="020B0503020204020204" pitchFamily="34" charset="-122"/>
                        </a:rPr>
                        <a:t>45</a:t>
                      </a:r>
                      <a:r>
                        <a:rPr lang="zh-CN" altLang="en-US" sz="1000" dirty="0" smtClean="0">
                          <a:latin typeface="微软雅黑" panose="020B0503020204020204" pitchFamily="34" charset="-122"/>
                          <a:ea typeface="微软雅黑" panose="020B0503020204020204" pitchFamily="34" charset="-122"/>
                        </a:rPr>
                        <a:t>个最不发达国家以特殊优惠待遇</a:t>
                      </a:r>
                      <a:endParaRPr lang="zh-CN" altLang="en-US" sz="1000" dirty="0">
                        <a:latin typeface="微软雅黑" panose="020B0503020204020204" pitchFamily="34" charset="-122"/>
                        <a:ea typeface="微软雅黑" panose="020B0503020204020204" pitchFamily="34" charset="-122"/>
                      </a:endParaRPr>
                    </a:p>
                  </a:txBody>
                  <a:tcPr/>
                </a:tc>
              </a:tr>
              <a:tr h="253583">
                <a:tc gridSpan="2">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000" b="0" kern="1200" dirty="0" smtClean="0">
                          <a:solidFill>
                            <a:schemeClr val="dk1"/>
                          </a:solidFill>
                          <a:latin typeface="微软雅黑" panose="020B0503020204020204" pitchFamily="34" charset="-122"/>
                          <a:ea typeface="微软雅黑" panose="020B0503020204020204" pitchFamily="34" charset="-122"/>
                          <a:cs typeface="+mn-cs"/>
                        </a:rPr>
                        <a:t>以越南为例，对日出口可同时享受东盟</a:t>
                      </a:r>
                      <a:r>
                        <a:rPr lang="en-US" altLang="zh-CN" sz="1000" b="0" kern="1200" dirty="0" smtClean="0">
                          <a:solidFill>
                            <a:schemeClr val="dk1"/>
                          </a:solidFill>
                          <a:latin typeface="微软雅黑" panose="020B0503020204020204" pitchFamily="34" charset="-122"/>
                          <a:ea typeface="微软雅黑" panose="020B0503020204020204" pitchFamily="34" charset="-122"/>
                          <a:cs typeface="+mn-cs"/>
                        </a:rPr>
                        <a:t>-</a:t>
                      </a:r>
                      <a:r>
                        <a:rPr lang="zh-CN" altLang="en-US" sz="1000" b="0" kern="1200" dirty="0" smtClean="0">
                          <a:solidFill>
                            <a:schemeClr val="dk1"/>
                          </a:solidFill>
                          <a:latin typeface="微软雅黑" panose="020B0503020204020204" pitchFamily="34" charset="-122"/>
                          <a:ea typeface="微软雅黑" panose="020B0503020204020204" pitchFamily="34" charset="-122"/>
                          <a:cs typeface="+mn-cs"/>
                        </a:rPr>
                        <a:t>日本、越南</a:t>
                      </a:r>
                      <a:r>
                        <a:rPr lang="en-US" altLang="zh-CN" sz="1000" b="0" kern="1200" dirty="0" smtClean="0">
                          <a:solidFill>
                            <a:schemeClr val="dk1"/>
                          </a:solidFill>
                          <a:latin typeface="微软雅黑" panose="020B0503020204020204" pitchFamily="34" charset="-122"/>
                          <a:ea typeface="微软雅黑" panose="020B0503020204020204" pitchFamily="34" charset="-122"/>
                          <a:cs typeface="+mn-cs"/>
                        </a:rPr>
                        <a:t>-</a:t>
                      </a:r>
                      <a:r>
                        <a:rPr lang="zh-CN" altLang="en-US" sz="1000" b="0" kern="1200" dirty="0" smtClean="0">
                          <a:solidFill>
                            <a:schemeClr val="dk1"/>
                          </a:solidFill>
                          <a:latin typeface="微软雅黑" panose="020B0503020204020204" pitchFamily="34" charset="-122"/>
                          <a:ea typeface="微软雅黑" panose="020B0503020204020204" pitchFamily="34" charset="-122"/>
                          <a:cs typeface="+mn-cs"/>
                        </a:rPr>
                        <a:t>日本、</a:t>
                      </a:r>
                      <a:r>
                        <a:rPr lang="en-US" altLang="zh-CN" sz="1000" b="0" kern="1200" dirty="0" smtClean="0">
                          <a:solidFill>
                            <a:schemeClr val="dk1"/>
                          </a:solidFill>
                          <a:latin typeface="微软雅黑" panose="020B0503020204020204" pitchFamily="34" charset="-122"/>
                          <a:ea typeface="微软雅黑" panose="020B0503020204020204" pitchFamily="34" charset="-122"/>
                          <a:cs typeface="+mn-cs"/>
                        </a:rPr>
                        <a:t>CPTPP</a:t>
                      </a:r>
                      <a:r>
                        <a:rPr lang="zh-CN" altLang="en-US" sz="1000" b="0" kern="1200" dirty="0" smtClean="0">
                          <a:solidFill>
                            <a:schemeClr val="dk1"/>
                          </a:solidFill>
                          <a:latin typeface="微软雅黑" panose="020B0503020204020204" pitchFamily="34" charset="-122"/>
                          <a:ea typeface="微软雅黑" panose="020B0503020204020204" pitchFamily="34" charset="-122"/>
                          <a:cs typeface="+mn-cs"/>
                        </a:rPr>
                        <a:t>以及</a:t>
                      </a:r>
                      <a:r>
                        <a:rPr lang="en-US" altLang="zh-CN" sz="1000" b="0" kern="1200" dirty="0" smtClean="0">
                          <a:solidFill>
                            <a:schemeClr val="dk1"/>
                          </a:solidFill>
                          <a:latin typeface="微软雅黑" panose="020B0503020204020204" pitchFamily="34" charset="-122"/>
                          <a:ea typeface="微软雅黑" panose="020B0503020204020204" pitchFamily="34" charset="-122"/>
                          <a:cs typeface="+mn-cs"/>
                        </a:rPr>
                        <a:t>RCEP</a:t>
                      </a:r>
                      <a:r>
                        <a:rPr lang="zh-CN" altLang="en-US" sz="1000" b="0" kern="1200" dirty="0" smtClean="0">
                          <a:solidFill>
                            <a:schemeClr val="dk1"/>
                          </a:solidFill>
                          <a:latin typeface="微软雅黑" panose="020B0503020204020204" pitchFamily="34" charset="-122"/>
                          <a:ea typeface="微软雅黑" panose="020B0503020204020204" pitchFamily="34" charset="-122"/>
                          <a:cs typeface="+mn-cs"/>
                        </a:rPr>
                        <a:t>四个自贸协定项下的关税优惠（原产地规则各不相同），可视情况选条件最优者应用</a:t>
                      </a:r>
                      <a:endParaRPr lang="en-US" altLang="zh-CN" sz="1000" b="0" kern="1200" dirty="0" smtClean="0">
                        <a:solidFill>
                          <a:schemeClr val="dk1"/>
                        </a:solidFill>
                        <a:latin typeface="微软雅黑" panose="020B0503020204020204" pitchFamily="34" charset="-122"/>
                        <a:ea typeface="微软雅黑" panose="020B0503020204020204" pitchFamily="34" charset="-122"/>
                        <a:cs typeface="+mn-cs"/>
                      </a:endParaRPr>
                    </a:p>
                  </a:txBody>
                  <a:tcPr/>
                </a:tc>
                <a:tc hMerge="1">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标题 1"/>
          <p:cNvSpPr txBox="1"/>
          <p:nvPr/>
        </p:nvSpPr>
        <p:spPr>
          <a:xfrm>
            <a:off x="471131" y="141825"/>
            <a:ext cx="8229600" cy="404975"/>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ts val="3000"/>
              </a:lnSpc>
            </a:pPr>
            <a:r>
              <a:rPr lang="zh-CN" altLang="en-US" sz="1800" b="1" dirty="0">
                <a:solidFill>
                  <a:schemeClr val="accent1">
                    <a:lumMod val="75000"/>
                  </a:schemeClr>
                </a:solidFill>
                <a:latin typeface="微软雅黑" panose="020B0503020204020204" pitchFamily="34" charset="-122"/>
                <a:ea typeface="微软雅黑" panose="020B0503020204020204" pitchFamily="34" charset="-122"/>
              </a:rPr>
              <a:t>中国</a:t>
            </a:r>
            <a:r>
              <a:rPr lang="zh-CN" altLang="en-US" sz="1800" b="1" dirty="0" smtClean="0">
                <a:solidFill>
                  <a:schemeClr val="accent1">
                    <a:lumMod val="75000"/>
                  </a:schemeClr>
                </a:solidFill>
                <a:latin typeface="微软雅黑" panose="020B0503020204020204" pitchFamily="34" charset="-122"/>
                <a:ea typeface="微软雅黑" panose="020B0503020204020204" pitchFamily="34" charset="-122"/>
              </a:rPr>
              <a:t>纺织服装进口关税</a:t>
            </a:r>
            <a:endParaRPr lang="zh-CN" altLang="en-US" sz="1800" b="1"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3" name="TextBox 2"/>
          <p:cNvSpPr txBox="1"/>
          <p:nvPr/>
        </p:nvSpPr>
        <p:spPr>
          <a:xfrm>
            <a:off x="909893" y="4419163"/>
            <a:ext cx="3211661" cy="338554"/>
          </a:xfrm>
          <a:prstGeom prst="rect">
            <a:avLst/>
          </a:prstGeom>
          <a:noFill/>
        </p:spPr>
        <p:txBody>
          <a:bodyPr wrap="square" rtlCol="0">
            <a:spAutoFit/>
          </a:bodyPr>
          <a:lstStyle/>
          <a:p>
            <a:r>
              <a:rPr lang="zh-CN" altLang="en-US" sz="800" dirty="0" smtClean="0">
                <a:latin typeface="微软雅黑" panose="020B0503020204020204" pitchFamily="34" charset="-122"/>
                <a:ea typeface="微软雅黑" panose="020B0503020204020204" pitchFamily="34" charset="-122"/>
              </a:rPr>
              <a:t>来源：</a:t>
            </a:r>
            <a:r>
              <a:rPr lang="en-US" altLang="zh-CN" sz="800" dirty="0">
                <a:latin typeface="微软雅黑" panose="020B0503020204020204" pitchFamily="34" charset="-122"/>
                <a:ea typeface="微软雅黑" panose="020B0503020204020204" pitchFamily="34" charset="-122"/>
              </a:rPr>
              <a:t>http://</a:t>
            </a:r>
            <a:r>
              <a:rPr lang="en-US" altLang="zh-CN" sz="800" dirty="0" smtClean="0">
                <a:latin typeface="微软雅黑" panose="020B0503020204020204" pitchFamily="34" charset="-122"/>
                <a:ea typeface="微软雅黑" panose="020B0503020204020204" pitchFamily="34" charset="-122"/>
              </a:rPr>
              <a:t>tao.wto.org</a:t>
            </a:r>
            <a:endParaRPr lang="en-US" altLang="zh-CN" sz="800" dirty="0" smtClean="0">
              <a:latin typeface="微软雅黑" panose="020B0503020204020204" pitchFamily="34" charset="-122"/>
              <a:ea typeface="微软雅黑" panose="020B0503020204020204" pitchFamily="34" charset="-122"/>
            </a:endParaRPr>
          </a:p>
          <a:p>
            <a:r>
              <a:rPr lang="en-US" altLang="zh-CN" sz="800" dirty="0">
                <a:latin typeface="微软雅黑" panose="020B0503020204020204" pitchFamily="34" charset="-122"/>
                <a:ea typeface="微软雅黑" panose="020B0503020204020204" pitchFamily="34" charset="-122"/>
              </a:rPr>
              <a:t>          http://fta.mofcom.gov.cn/</a:t>
            </a:r>
            <a:endParaRPr lang="en-US" altLang="zh-CN" sz="800" dirty="0">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1173580" y="668164"/>
          <a:ext cx="6714612" cy="883920"/>
        </p:xfrm>
        <a:graphic>
          <a:graphicData uri="http://schemas.openxmlformats.org/drawingml/2006/table">
            <a:tbl>
              <a:tblPr firstRow="1" bandRow="1">
                <a:tableStyleId>{5C22544A-7EE6-4342-B048-85BDC9FD1C3A}</a:tableStyleId>
              </a:tblPr>
              <a:tblGrid>
                <a:gridCol w="1119102"/>
                <a:gridCol w="1119102"/>
                <a:gridCol w="1119102"/>
                <a:gridCol w="1119102"/>
                <a:gridCol w="1119102"/>
                <a:gridCol w="1119102"/>
              </a:tblGrid>
              <a:tr h="327586">
                <a:tc>
                  <a:txBody>
                    <a:bodyPr/>
                    <a:lstStyle/>
                    <a:p>
                      <a:endParaRPr lang="zh-CN" altLang="en-US" sz="10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000" dirty="0" smtClean="0">
                          <a:latin typeface="微软雅黑" panose="020B0503020204020204" pitchFamily="34" charset="-122"/>
                          <a:ea typeface="微软雅黑" panose="020B0503020204020204" pitchFamily="34" charset="-122"/>
                        </a:rPr>
                        <a:t>征税</a:t>
                      </a:r>
                      <a:endParaRPr lang="en-US" altLang="zh-CN" sz="1000" dirty="0" smtClean="0">
                        <a:latin typeface="微软雅黑" panose="020B0503020204020204" pitchFamily="34" charset="-122"/>
                        <a:ea typeface="微软雅黑" panose="020B0503020204020204" pitchFamily="34" charset="-122"/>
                      </a:endParaRPr>
                    </a:p>
                    <a:p>
                      <a:pPr algn="ctr"/>
                      <a:r>
                        <a:rPr lang="zh-CN" altLang="en-US" sz="1000" dirty="0" smtClean="0">
                          <a:latin typeface="微软雅黑" panose="020B0503020204020204" pitchFamily="34" charset="-122"/>
                          <a:ea typeface="微软雅黑" panose="020B0503020204020204" pitchFamily="34" charset="-122"/>
                        </a:rPr>
                        <a:t>税则号数量</a:t>
                      </a:r>
                      <a:endParaRPr lang="zh-CN" altLang="en-US" sz="10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000" dirty="0" smtClean="0">
                          <a:latin typeface="微软雅黑" panose="020B0503020204020204" pitchFamily="34" charset="-122"/>
                          <a:ea typeface="微软雅黑" panose="020B0503020204020204" pitchFamily="34" charset="-122"/>
                        </a:rPr>
                        <a:t>免税</a:t>
                      </a:r>
                      <a:endParaRPr lang="en-US" altLang="zh-CN" sz="1000" dirty="0" smtClean="0">
                        <a:latin typeface="微软雅黑" panose="020B0503020204020204" pitchFamily="34" charset="-122"/>
                        <a:ea typeface="微软雅黑" panose="020B0503020204020204" pitchFamily="34" charset="-122"/>
                      </a:endParaRPr>
                    </a:p>
                    <a:p>
                      <a:pPr algn="ctr"/>
                      <a:r>
                        <a:rPr lang="zh-CN" altLang="en-US" sz="1000" dirty="0" smtClean="0">
                          <a:latin typeface="微软雅黑" panose="020B0503020204020204" pitchFamily="34" charset="-122"/>
                          <a:ea typeface="微软雅黑" panose="020B0503020204020204" pitchFamily="34" charset="-122"/>
                        </a:rPr>
                        <a:t>税则号数量</a:t>
                      </a:r>
                      <a:endParaRPr lang="zh-CN" altLang="en-US" sz="10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000" dirty="0" smtClean="0">
                          <a:latin typeface="微软雅黑" panose="020B0503020204020204" pitchFamily="34" charset="-122"/>
                          <a:ea typeface="微软雅黑" panose="020B0503020204020204" pitchFamily="34" charset="-122"/>
                        </a:rPr>
                        <a:t>最低关税 </a:t>
                      </a:r>
                      <a:r>
                        <a:rPr lang="en-US" altLang="zh-CN" sz="1000" dirty="0" smtClean="0">
                          <a:latin typeface="微软雅黑" panose="020B0503020204020204" pitchFamily="34" charset="-122"/>
                          <a:ea typeface="微软雅黑" panose="020B0503020204020204" pitchFamily="34" charset="-122"/>
                        </a:rPr>
                        <a:t>%</a:t>
                      </a:r>
                      <a:endParaRPr lang="zh-CN" altLang="en-US" sz="10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000" dirty="0" smtClean="0">
                          <a:latin typeface="微软雅黑" panose="020B0503020204020204" pitchFamily="34" charset="-122"/>
                          <a:ea typeface="微软雅黑" panose="020B0503020204020204" pitchFamily="34" charset="-122"/>
                        </a:rPr>
                        <a:t>最高关税</a:t>
                      </a:r>
                      <a:r>
                        <a:rPr lang="en-US" altLang="zh-CN" sz="1000" dirty="0" smtClean="0">
                          <a:latin typeface="微软雅黑" panose="020B0503020204020204" pitchFamily="34" charset="-122"/>
                          <a:ea typeface="微软雅黑" panose="020B0503020204020204" pitchFamily="34" charset="-122"/>
                        </a:rPr>
                        <a:t>%</a:t>
                      </a:r>
                      <a:endParaRPr lang="zh-CN" altLang="en-US" sz="10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000" dirty="0" smtClean="0">
                          <a:latin typeface="微软雅黑" panose="020B0503020204020204" pitchFamily="34" charset="-122"/>
                          <a:ea typeface="微软雅黑" panose="020B0503020204020204" pitchFamily="34" charset="-122"/>
                        </a:rPr>
                        <a:t>贸易加权</a:t>
                      </a:r>
                      <a:endParaRPr lang="en-US" altLang="zh-CN" sz="1000" dirty="0" smtClean="0">
                        <a:latin typeface="微软雅黑" panose="020B0503020204020204" pitchFamily="34" charset="-122"/>
                        <a:ea typeface="微软雅黑" panose="020B0503020204020204" pitchFamily="34" charset="-122"/>
                      </a:endParaRPr>
                    </a:p>
                    <a:p>
                      <a:pPr algn="ctr"/>
                      <a:r>
                        <a:rPr lang="zh-CN" altLang="en-US" sz="1000" dirty="0" smtClean="0">
                          <a:latin typeface="微软雅黑" panose="020B0503020204020204" pitchFamily="34" charset="-122"/>
                          <a:ea typeface="微软雅黑" panose="020B0503020204020204" pitchFamily="34" charset="-122"/>
                        </a:rPr>
                        <a:t>平均关税 </a:t>
                      </a:r>
                      <a:r>
                        <a:rPr lang="en-US" altLang="zh-CN" sz="1000" dirty="0" smtClean="0">
                          <a:latin typeface="微软雅黑" panose="020B0503020204020204" pitchFamily="34" charset="-122"/>
                          <a:ea typeface="微软雅黑" panose="020B0503020204020204" pitchFamily="34" charset="-122"/>
                        </a:rPr>
                        <a:t>%</a:t>
                      </a:r>
                      <a:endParaRPr lang="zh-CN" altLang="en-US" sz="1000" dirty="0">
                        <a:latin typeface="微软雅黑" panose="020B0503020204020204" pitchFamily="34" charset="-122"/>
                        <a:ea typeface="微软雅黑" panose="020B0503020204020204" pitchFamily="34" charset="-122"/>
                      </a:endParaRPr>
                    </a:p>
                  </a:txBody>
                  <a:tcPr anchor="ctr"/>
                </a:tc>
              </a:tr>
              <a:tr h="201591">
                <a:tc>
                  <a:txBody>
                    <a:bodyPr/>
                    <a:lstStyle/>
                    <a:p>
                      <a:r>
                        <a:rPr lang="zh-CN" altLang="en-US" sz="1000" dirty="0" smtClean="0">
                          <a:latin typeface="微软雅黑" panose="020B0503020204020204" pitchFamily="34" charset="-122"/>
                          <a:ea typeface="微软雅黑" panose="020B0503020204020204" pitchFamily="34" charset="-122"/>
                        </a:rPr>
                        <a:t>纺织品</a:t>
                      </a:r>
                      <a:endParaRPr lang="zh-CN" altLang="en-US" sz="1000" dirty="0">
                        <a:latin typeface="微软雅黑" panose="020B0503020204020204" pitchFamily="34" charset="-122"/>
                        <a:ea typeface="微软雅黑" panose="020B0503020204020204" pitchFamily="34" charset="-122"/>
                      </a:endParaRPr>
                    </a:p>
                  </a:txBody>
                  <a:tcPr/>
                </a:tc>
                <a:tc>
                  <a:txBody>
                    <a:bodyPr/>
                    <a:lstStyle/>
                    <a:p>
                      <a:pPr algn="ctr"/>
                      <a:r>
                        <a:rPr lang="en-US" altLang="zh-CN" sz="1000" dirty="0" smtClean="0">
                          <a:latin typeface="微软雅黑" panose="020B0503020204020204" pitchFamily="34" charset="-122"/>
                          <a:ea typeface="微软雅黑" panose="020B0503020204020204" pitchFamily="34" charset="-122"/>
                        </a:rPr>
                        <a:t>848</a:t>
                      </a:r>
                      <a:endParaRPr lang="zh-CN" altLang="en-US" sz="1000" dirty="0">
                        <a:latin typeface="微软雅黑" panose="020B0503020204020204" pitchFamily="34" charset="-122"/>
                        <a:ea typeface="微软雅黑" panose="020B0503020204020204" pitchFamily="34" charset="-122"/>
                      </a:endParaRPr>
                    </a:p>
                  </a:txBody>
                  <a:tcPr/>
                </a:tc>
                <a:tc>
                  <a:txBody>
                    <a:bodyPr/>
                    <a:lstStyle/>
                    <a:p>
                      <a:pPr algn="ctr"/>
                      <a:r>
                        <a:rPr lang="en-US" altLang="zh-CN" sz="1000" dirty="0" smtClean="0">
                          <a:latin typeface="微软雅黑" panose="020B0503020204020204" pitchFamily="34" charset="-122"/>
                          <a:ea typeface="微软雅黑" panose="020B0503020204020204" pitchFamily="34" charset="-122"/>
                        </a:rPr>
                        <a:t>0</a:t>
                      </a:r>
                      <a:endParaRPr lang="zh-CN" altLang="en-US" sz="1000" dirty="0">
                        <a:latin typeface="微软雅黑" panose="020B0503020204020204" pitchFamily="34" charset="-122"/>
                        <a:ea typeface="微软雅黑" panose="020B0503020204020204" pitchFamily="34" charset="-122"/>
                      </a:endParaRPr>
                    </a:p>
                  </a:txBody>
                  <a:tcPr/>
                </a:tc>
                <a:tc>
                  <a:txBody>
                    <a:bodyPr/>
                    <a:lstStyle/>
                    <a:p>
                      <a:pPr algn="ctr"/>
                      <a:r>
                        <a:rPr lang="en-US" altLang="zh-CN" sz="1000" dirty="0" smtClean="0">
                          <a:latin typeface="微软雅黑" panose="020B0503020204020204" pitchFamily="34" charset="-122"/>
                          <a:ea typeface="微软雅黑" panose="020B0503020204020204" pitchFamily="34" charset="-122"/>
                        </a:rPr>
                        <a:t>3</a:t>
                      </a:r>
                      <a:endParaRPr lang="zh-CN" altLang="en-US" sz="1000" dirty="0">
                        <a:latin typeface="微软雅黑" panose="020B0503020204020204" pitchFamily="34" charset="-122"/>
                        <a:ea typeface="微软雅黑" panose="020B0503020204020204" pitchFamily="34" charset="-122"/>
                      </a:endParaRPr>
                    </a:p>
                  </a:txBody>
                  <a:tcPr/>
                </a:tc>
                <a:tc>
                  <a:txBody>
                    <a:bodyPr/>
                    <a:lstStyle/>
                    <a:p>
                      <a:pPr algn="ctr"/>
                      <a:r>
                        <a:rPr lang="en-US" altLang="zh-CN" sz="1000" dirty="0" smtClean="0">
                          <a:latin typeface="微软雅黑" panose="020B0503020204020204" pitchFamily="34" charset="-122"/>
                          <a:ea typeface="微软雅黑" panose="020B0503020204020204" pitchFamily="34" charset="-122"/>
                        </a:rPr>
                        <a:t>40</a:t>
                      </a:r>
                      <a:endParaRPr lang="zh-CN" altLang="en-US" sz="1000" dirty="0">
                        <a:latin typeface="微软雅黑" panose="020B0503020204020204" pitchFamily="34" charset="-122"/>
                        <a:ea typeface="微软雅黑" panose="020B0503020204020204" pitchFamily="34" charset="-122"/>
                      </a:endParaRPr>
                    </a:p>
                  </a:txBody>
                  <a:tcPr/>
                </a:tc>
                <a:tc>
                  <a:txBody>
                    <a:bodyPr/>
                    <a:lstStyle/>
                    <a:p>
                      <a:pPr algn="ctr"/>
                      <a:r>
                        <a:rPr lang="en-US" altLang="zh-CN" sz="1000" dirty="0" smtClean="0">
                          <a:latin typeface="微软雅黑" panose="020B0503020204020204" pitchFamily="34" charset="-122"/>
                          <a:ea typeface="微软雅黑" panose="020B0503020204020204" pitchFamily="34" charset="-122"/>
                        </a:rPr>
                        <a:t>15.55</a:t>
                      </a:r>
                      <a:endParaRPr lang="zh-CN" altLang="en-US" sz="1000" dirty="0">
                        <a:latin typeface="微软雅黑" panose="020B0503020204020204" pitchFamily="34" charset="-122"/>
                        <a:ea typeface="微软雅黑" panose="020B0503020204020204" pitchFamily="34" charset="-122"/>
                      </a:endParaRPr>
                    </a:p>
                  </a:txBody>
                  <a:tcPr/>
                </a:tc>
              </a:tr>
              <a:tr h="201591">
                <a:tc>
                  <a:txBody>
                    <a:bodyPr/>
                    <a:lstStyle/>
                    <a:p>
                      <a:r>
                        <a:rPr lang="zh-CN" altLang="en-US" sz="1000" dirty="0" smtClean="0">
                          <a:latin typeface="微软雅黑" panose="020B0503020204020204" pitchFamily="34" charset="-122"/>
                          <a:ea typeface="微软雅黑" panose="020B0503020204020204" pitchFamily="34" charset="-122"/>
                        </a:rPr>
                        <a:t>服装</a:t>
                      </a:r>
                      <a:endParaRPr lang="zh-CN" altLang="en-US" sz="1000" dirty="0">
                        <a:latin typeface="微软雅黑" panose="020B0503020204020204" pitchFamily="34" charset="-122"/>
                        <a:ea typeface="微软雅黑" panose="020B0503020204020204" pitchFamily="34" charset="-122"/>
                      </a:endParaRPr>
                    </a:p>
                  </a:txBody>
                  <a:tcPr/>
                </a:tc>
                <a:tc>
                  <a:txBody>
                    <a:bodyPr/>
                    <a:lstStyle/>
                    <a:p>
                      <a:pPr algn="ctr"/>
                      <a:r>
                        <a:rPr lang="en-US" altLang="zh-CN" sz="1000" dirty="0" smtClean="0">
                          <a:latin typeface="微软雅黑" panose="020B0503020204020204" pitchFamily="34" charset="-122"/>
                          <a:ea typeface="微软雅黑" panose="020B0503020204020204" pitchFamily="34" charset="-122"/>
                        </a:rPr>
                        <a:t>299</a:t>
                      </a:r>
                      <a:endParaRPr lang="zh-CN" altLang="en-US" sz="1000" dirty="0">
                        <a:latin typeface="微软雅黑" panose="020B0503020204020204" pitchFamily="34" charset="-122"/>
                        <a:ea typeface="微软雅黑" panose="020B0503020204020204" pitchFamily="34" charset="-122"/>
                      </a:endParaRPr>
                    </a:p>
                  </a:txBody>
                  <a:tcPr/>
                </a:tc>
                <a:tc>
                  <a:txBody>
                    <a:bodyPr/>
                    <a:lstStyle/>
                    <a:p>
                      <a:pPr algn="ctr"/>
                      <a:r>
                        <a:rPr lang="en-US" altLang="zh-CN" sz="1000" dirty="0" smtClean="0">
                          <a:latin typeface="微软雅黑" panose="020B0503020204020204" pitchFamily="34" charset="-122"/>
                          <a:ea typeface="微软雅黑" panose="020B0503020204020204" pitchFamily="34" charset="-122"/>
                        </a:rPr>
                        <a:t>0</a:t>
                      </a:r>
                      <a:endParaRPr lang="zh-CN" altLang="en-US" sz="1000" dirty="0">
                        <a:latin typeface="微软雅黑" panose="020B0503020204020204" pitchFamily="34" charset="-122"/>
                        <a:ea typeface="微软雅黑" panose="020B0503020204020204" pitchFamily="34" charset="-122"/>
                      </a:endParaRPr>
                    </a:p>
                  </a:txBody>
                  <a:tcPr/>
                </a:tc>
                <a:tc>
                  <a:txBody>
                    <a:bodyPr/>
                    <a:lstStyle/>
                    <a:p>
                      <a:pPr algn="ctr"/>
                      <a:r>
                        <a:rPr lang="en-US" altLang="zh-CN" sz="1000" dirty="0" smtClean="0">
                          <a:latin typeface="微软雅黑" panose="020B0503020204020204" pitchFamily="34" charset="-122"/>
                          <a:ea typeface="微软雅黑" panose="020B0503020204020204" pitchFamily="34" charset="-122"/>
                        </a:rPr>
                        <a:t>14</a:t>
                      </a:r>
                      <a:endParaRPr lang="zh-CN" altLang="en-US" sz="1000" dirty="0">
                        <a:latin typeface="微软雅黑" panose="020B0503020204020204" pitchFamily="34" charset="-122"/>
                        <a:ea typeface="微软雅黑" panose="020B0503020204020204" pitchFamily="34" charset="-122"/>
                      </a:endParaRPr>
                    </a:p>
                  </a:txBody>
                  <a:tcPr/>
                </a:tc>
                <a:tc>
                  <a:txBody>
                    <a:bodyPr/>
                    <a:lstStyle/>
                    <a:p>
                      <a:pPr algn="ctr"/>
                      <a:r>
                        <a:rPr lang="en-US" altLang="zh-CN" sz="1000" dirty="0" smtClean="0">
                          <a:latin typeface="微软雅黑" panose="020B0503020204020204" pitchFamily="34" charset="-122"/>
                          <a:ea typeface="微软雅黑" panose="020B0503020204020204" pitchFamily="34" charset="-122"/>
                        </a:rPr>
                        <a:t>25</a:t>
                      </a:r>
                      <a:endParaRPr lang="zh-CN" altLang="en-US" sz="1000" dirty="0">
                        <a:latin typeface="微软雅黑" panose="020B0503020204020204" pitchFamily="34" charset="-122"/>
                        <a:ea typeface="微软雅黑" panose="020B0503020204020204" pitchFamily="34" charset="-122"/>
                      </a:endParaRPr>
                    </a:p>
                  </a:txBody>
                  <a:tcPr/>
                </a:tc>
                <a:tc>
                  <a:txBody>
                    <a:bodyPr/>
                    <a:lstStyle/>
                    <a:p>
                      <a:pPr algn="ctr"/>
                      <a:r>
                        <a:rPr lang="en-US" altLang="zh-CN" sz="1000" dirty="0" smtClean="0">
                          <a:latin typeface="微软雅黑" panose="020B0503020204020204" pitchFamily="34" charset="-122"/>
                          <a:ea typeface="微软雅黑" panose="020B0503020204020204" pitchFamily="34" charset="-122"/>
                        </a:rPr>
                        <a:t>15.85</a:t>
                      </a:r>
                      <a:endParaRPr lang="zh-CN" altLang="en-US" sz="1000" dirty="0">
                        <a:latin typeface="微软雅黑" panose="020B0503020204020204" pitchFamily="34" charset="-122"/>
                        <a:ea typeface="微软雅黑" panose="020B0503020204020204" pitchFamily="34" charset="-122"/>
                      </a:endParaRPr>
                    </a:p>
                  </a:txBody>
                  <a:tcPr/>
                </a:tc>
              </a:tr>
            </a:tbl>
          </a:graphicData>
        </a:graphic>
      </p:graphicFrame>
      <p:sp>
        <p:nvSpPr>
          <p:cNvPr id="7" name="TextBox 6"/>
          <p:cNvSpPr txBox="1"/>
          <p:nvPr/>
        </p:nvSpPr>
        <p:spPr>
          <a:xfrm>
            <a:off x="822477" y="1552084"/>
            <a:ext cx="7526908" cy="754053"/>
          </a:xfrm>
          <a:prstGeom prst="rect">
            <a:avLst/>
          </a:prstGeom>
          <a:noFill/>
        </p:spPr>
        <p:txBody>
          <a:bodyPr wrap="square" rtlCol="0">
            <a:spAutoFit/>
          </a:bodyPr>
          <a:lstStyle/>
          <a:p>
            <a:pPr algn="ctr">
              <a:lnSpc>
                <a:spcPts val="3000"/>
              </a:lnSpc>
            </a:pPr>
            <a:r>
              <a:rPr lang="zh-CN" altLang="en-US" sz="1800" b="1" dirty="0">
                <a:solidFill>
                  <a:schemeClr val="accent1">
                    <a:lumMod val="75000"/>
                  </a:schemeClr>
                </a:solidFill>
                <a:latin typeface="微软雅黑" panose="020B0503020204020204" pitchFamily="34" charset="-122"/>
                <a:ea typeface="微软雅黑" panose="020B0503020204020204" pitchFamily="34" charset="-122"/>
              </a:rPr>
              <a:t>中国与</a:t>
            </a:r>
            <a:r>
              <a:rPr lang="en-US" altLang="zh-CN" sz="1800" b="1" dirty="0">
                <a:solidFill>
                  <a:schemeClr val="accent1">
                    <a:lumMod val="75000"/>
                  </a:schemeClr>
                </a:solidFill>
                <a:latin typeface="微软雅黑" panose="020B0503020204020204" pitchFamily="34" charset="-122"/>
                <a:ea typeface="微软雅黑" panose="020B0503020204020204" pitchFamily="34" charset="-122"/>
              </a:rPr>
              <a:t>26</a:t>
            </a:r>
            <a:r>
              <a:rPr lang="zh-CN" altLang="en-US" sz="1800" b="1" dirty="0">
                <a:solidFill>
                  <a:schemeClr val="accent1">
                    <a:lumMod val="75000"/>
                  </a:schemeClr>
                </a:solidFill>
                <a:latin typeface="微软雅黑" panose="020B0503020204020204" pitchFamily="34" charset="-122"/>
                <a:ea typeface="微软雅黑" panose="020B0503020204020204" pitchFamily="34" charset="-122"/>
              </a:rPr>
              <a:t>个贸易伙伴达成了</a:t>
            </a:r>
            <a:r>
              <a:rPr lang="en-US" altLang="zh-CN" sz="1800" b="1" dirty="0">
                <a:solidFill>
                  <a:schemeClr val="accent1">
                    <a:lumMod val="75000"/>
                  </a:schemeClr>
                </a:solidFill>
                <a:latin typeface="微软雅黑" panose="020B0503020204020204" pitchFamily="34" charset="-122"/>
                <a:ea typeface="微软雅黑" panose="020B0503020204020204" pitchFamily="34" charset="-122"/>
              </a:rPr>
              <a:t>19</a:t>
            </a:r>
            <a:r>
              <a:rPr lang="zh-CN" altLang="en-US" sz="1800" b="1" dirty="0">
                <a:solidFill>
                  <a:schemeClr val="accent1">
                    <a:lumMod val="75000"/>
                  </a:schemeClr>
                </a:solidFill>
                <a:latin typeface="微软雅黑" panose="020B0503020204020204" pitchFamily="34" charset="-122"/>
                <a:ea typeface="微软雅黑" panose="020B0503020204020204" pitchFamily="34" charset="-122"/>
              </a:rPr>
              <a:t>个自由贸易协定</a:t>
            </a:r>
            <a:endParaRPr lang="zh-CN" altLang="en-US" sz="1800" b="1" dirty="0">
              <a:solidFill>
                <a:schemeClr val="accent1">
                  <a:lumMod val="75000"/>
                </a:schemeClr>
              </a:solidFill>
              <a:latin typeface="微软雅黑" panose="020B0503020204020204" pitchFamily="34" charset="-122"/>
              <a:ea typeface="微软雅黑" panose="020B0503020204020204" pitchFamily="34" charset="-122"/>
            </a:endParaRPr>
          </a:p>
          <a:p>
            <a:endParaRPr lang="zh-CN" altLang="en-US" sz="1800" dirty="0"/>
          </a:p>
        </p:txBody>
      </p:sp>
      <p:graphicFrame>
        <p:nvGraphicFramePr>
          <p:cNvPr id="8" name="表格 7"/>
          <p:cNvGraphicFramePr>
            <a:graphicFrameLocks noGrp="1"/>
          </p:cNvGraphicFramePr>
          <p:nvPr/>
        </p:nvGraphicFramePr>
        <p:xfrm>
          <a:off x="1053281" y="2101656"/>
          <a:ext cx="6834911" cy="2194560"/>
        </p:xfrm>
        <a:graphic>
          <a:graphicData uri="http://schemas.openxmlformats.org/drawingml/2006/table">
            <a:tbl>
              <a:tblPr firstRow="1" bandRow="1">
                <a:tableStyleId>{69CF1AB2-1976-4502-BF36-3FF5EA218861}</a:tableStyleId>
              </a:tblPr>
              <a:tblGrid>
                <a:gridCol w="1139152"/>
                <a:gridCol w="1139152"/>
                <a:gridCol w="1128328"/>
                <a:gridCol w="1149975"/>
                <a:gridCol w="1139152"/>
                <a:gridCol w="1139152"/>
              </a:tblGrid>
              <a:tr h="514340">
                <a:tc>
                  <a:txBody>
                    <a:bodyPr/>
                    <a:lstStyle/>
                    <a:p>
                      <a:pPr marL="0" algn="ctr" defTabSz="685800" rtl="0" eaLnBrk="1" latinLnBrk="0" hangingPunct="1"/>
                      <a:r>
                        <a:rPr lang="zh-CN" altLang="en-US" sz="900" b="0" kern="1200" dirty="0" smtClean="0">
                          <a:solidFill>
                            <a:schemeClr val="dk1"/>
                          </a:solidFill>
                          <a:effectLst/>
                          <a:latin typeface="微软雅黑" panose="020B0503020204020204" pitchFamily="34" charset="-122"/>
                          <a:ea typeface="微软雅黑" panose="020B0503020204020204" pitchFamily="34" charset="-122"/>
                          <a:cs typeface="+mn-cs"/>
                        </a:rPr>
                        <a:t>区域全面经济伙伴关系协定</a:t>
                      </a:r>
                      <a:endParaRPr lang="en-US" altLang="zh-CN" sz="900" b="0" kern="1200" dirty="0" smtClean="0">
                        <a:solidFill>
                          <a:schemeClr val="dk1"/>
                        </a:solidFill>
                        <a:effectLst/>
                        <a:latin typeface="微软雅黑" panose="020B0503020204020204" pitchFamily="34" charset="-122"/>
                        <a:ea typeface="微软雅黑" panose="020B0503020204020204" pitchFamily="34" charset="-122"/>
                        <a:cs typeface="+mn-cs"/>
                      </a:endParaRPr>
                    </a:p>
                    <a:p>
                      <a:pPr marL="0" algn="ctr" defTabSz="685800" rtl="0" eaLnBrk="1" latinLnBrk="0" hangingPunct="1"/>
                      <a:endParaRPr lang="en-US" altLang="zh-CN" sz="900" b="0" kern="1200" dirty="0" smtClean="0">
                        <a:solidFill>
                          <a:schemeClr val="dk1"/>
                        </a:solidFill>
                        <a:effectLst/>
                        <a:latin typeface="微软雅黑" panose="020B0503020204020204" pitchFamily="34" charset="-122"/>
                        <a:ea typeface="微软雅黑" panose="020B0503020204020204" pitchFamily="34" charset="-122"/>
                        <a:cs typeface="+mn-cs"/>
                      </a:endParaRPr>
                    </a:p>
                    <a:p>
                      <a:pPr marL="0" algn="ctr" defTabSz="685800" rtl="0" eaLnBrk="1" latinLnBrk="0" hangingPunct="1"/>
                      <a:r>
                        <a:rPr lang="en-US" altLang="zh-CN" sz="900" b="0" kern="1200" dirty="0" smtClean="0">
                          <a:solidFill>
                            <a:schemeClr val="dk1"/>
                          </a:solidFill>
                          <a:effectLst/>
                          <a:latin typeface="微软雅黑" panose="020B0503020204020204" pitchFamily="34" charset="-122"/>
                          <a:ea typeface="微软雅黑" panose="020B0503020204020204" pitchFamily="34" charset="-122"/>
                          <a:cs typeface="+mn-cs"/>
                        </a:rPr>
                        <a:t>RCEP</a:t>
                      </a:r>
                      <a:endParaRPr lang="zh-CN" altLang="en-US" sz="900" b="0" kern="1200" dirty="0">
                        <a:solidFill>
                          <a:schemeClr val="dk1"/>
                        </a:solidFill>
                        <a:effectLst/>
                        <a:latin typeface="微软雅黑" panose="020B0503020204020204" pitchFamily="34" charset="-122"/>
                        <a:ea typeface="微软雅黑" panose="020B0503020204020204" pitchFamily="34" charset="-122"/>
                        <a:cs typeface="+mn-cs"/>
                      </a:endParaRP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defRPr/>
                      </a:pPr>
                      <a:r>
                        <a:rPr lang="zh-CN" altLang="en-US" sz="900" b="0" kern="1200" dirty="0" smtClean="0">
                          <a:solidFill>
                            <a:schemeClr val="dk1"/>
                          </a:solidFill>
                          <a:effectLst/>
                          <a:latin typeface="微软雅黑" panose="020B0503020204020204" pitchFamily="34" charset="-122"/>
                          <a:ea typeface="微软雅黑" panose="020B0503020204020204" pitchFamily="34" charset="-122"/>
                          <a:cs typeface="+mn-cs"/>
                        </a:rPr>
                        <a:t>中国</a:t>
                      </a:r>
                      <a:r>
                        <a:rPr lang="en-US" altLang="zh-CN" sz="900" b="0" kern="1200" dirty="0" smtClean="0">
                          <a:solidFill>
                            <a:schemeClr val="dk1"/>
                          </a:solidFill>
                          <a:effectLst/>
                          <a:latin typeface="微软雅黑" panose="020B0503020204020204" pitchFamily="34" charset="-122"/>
                          <a:ea typeface="微软雅黑" panose="020B0503020204020204" pitchFamily="34" charset="-122"/>
                          <a:cs typeface="+mn-cs"/>
                        </a:rPr>
                        <a:t>-</a:t>
                      </a:r>
                      <a:r>
                        <a:rPr lang="zh-CN" altLang="en-US" sz="900" b="0" kern="1200" dirty="0" smtClean="0">
                          <a:solidFill>
                            <a:schemeClr val="dk1"/>
                          </a:solidFill>
                          <a:effectLst/>
                          <a:latin typeface="微软雅黑" panose="020B0503020204020204" pitchFamily="34" charset="-122"/>
                          <a:ea typeface="微软雅黑" panose="020B0503020204020204" pitchFamily="34" charset="-122"/>
                          <a:cs typeface="+mn-cs"/>
                        </a:rPr>
                        <a:t>柬埔寨</a:t>
                      </a:r>
                      <a:endParaRPr lang="en-US" altLang="zh-CN" sz="900" b="0" kern="1200" dirty="0" smtClean="0">
                        <a:solidFill>
                          <a:schemeClr val="dk1"/>
                        </a:solidFill>
                        <a:effectLst/>
                        <a:latin typeface="微软雅黑" panose="020B0503020204020204" pitchFamily="34" charset="-122"/>
                        <a:ea typeface="微软雅黑" panose="020B0503020204020204" pitchFamily="34" charset="-122"/>
                        <a:cs typeface="+mn-cs"/>
                      </a:endParaRPr>
                    </a:p>
                    <a:p>
                      <a:pPr marL="0" marR="0" indent="0" algn="ctr" defTabSz="685800" rtl="0" eaLnBrk="1" fontAlgn="auto" latinLnBrk="0" hangingPunct="1">
                        <a:lnSpc>
                          <a:spcPct val="100000"/>
                        </a:lnSpc>
                        <a:spcBef>
                          <a:spcPts val="0"/>
                        </a:spcBef>
                        <a:spcAft>
                          <a:spcPts val="0"/>
                        </a:spcAft>
                        <a:buClrTx/>
                        <a:buSzTx/>
                        <a:buFontTx/>
                        <a:buNone/>
                        <a:defRPr/>
                      </a:pPr>
                      <a:r>
                        <a:rPr lang="zh-CN" altLang="en-US" sz="900" b="0" kern="1200" dirty="0" smtClean="0">
                          <a:solidFill>
                            <a:schemeClr val="dk1"/>
                          </a:solidFill>
                          <a:effectLst/>
                          <a:latin typeface="微软雅黑" panose="020B0503020204020204" pitchFamily="34" charset="-122"/>
                          <a:ea typeface="微软雅黑" panose="020B0503020204020204" pitchFamily="34" charset="-122"/>
                          <a:cs typeface="+mn-cs"/>
                        </a:rPr>
                        <a:t>自由贸易协定</a:t>
                      </a:r>
                      <a:endParaRPr lang="zh-CN" altLang="en-US" sz="900" b="0" kern="1200" dirty="0" smtClean="0">
                        <a:solidFill>
                          <a:schemeClr val="dk1"/>
                        </a:solidFill>
                        <a:effectLst/>
                        <a:latin typeface="微软雅黑" panose="020B0503020204020204" pitchFamily="34" charset="-122"/>
                        <a:ea typeface="微软雅黑" panose="020B0503020204020204" pitchFamily="34" charset="-122"/>
                        <a:cs typeface="+mn-cs"/>
                      </a:endParaRPr>
                    </a:p>
                    <a:p>
                      <a:pPr algn="ctr"/>
                      <a:endParaRPr lang="en-US" altLang="zh-CN" sz="900" b="0" dirty="0" smtClean="0">
                        <a:latin typeface="微软雅黑" panose="020B0503020204020204" pitchFamily="34" charset="-122"/>
                        <a:ea typeface="微软雅黑" panose="020B0503020204020204" pitchFamily="34" charset="-122"/>
                      </a:endParaRPr>
                    </a:p>
                    <a:p>
                      <a:pPr algn="ctr"/>
                      <a:r>
                        <a:rPr lang="en-US" altLang="zh-CN" sz="900" b="0" dirty="0" smtClean="0">
                          <a:latin typeface="微软雅黑" panose="020B0503020204020204" pitchFamily="34" charset="-122"/>
                          <a:ea typeface="微软雅黑" panose="020B0503020204020204" pitchFamily="34" charset="-122"/>
                        </a:rPr>
                        <a:t>China-Cambodia</a:t>
                      </a:r>
                      <a:endParaRPr lang="zh-CN" altLang="en-US" sz="900" b="0" dirty="0">
                        <a:latin typeface="微软雅黑" panose="020B0503020204020204" pitchFamily="34" charset="-122"/>
                        <a:ea typeface="微软雅黑" panose="020B0503020204020204" pitchFamily="34" charset="-122"/>
                      </a:endParaRP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defRPr/>
                      </a:pPr>
                      <a:r>
                        <a:rPr lang="zh-CN" altLang="en-US" sz="900" b="0" kern="1200" dirty="0" smtClean="0">
                          <a:solidFill>
                            <a:schemeClr val="dk1"/>
                          </a:solidFill>
                          <a:effectLst/>
                          <a:latin typeface="微软雅黑" panose="020B0503020204020204" pitchFamily="34" charset="-122"/>
                          <a:ea typeface="微软雅黑" panose="020B0503020204020204" pitchFamily="34" charset="-122"/>
                          <a:cs typeface="+mn-cs"/>
                        </a:rPr>
                        <a:t>中国</a:t>
                      </a:r>
                      <a:r>
                        <a:rPr lang="en-US" altLang="zh-CN" sz="900" b="0" kern="1200" dirty="0" smtClean="0">
                          <a:solidFill>
                            <a:schemeClr val="dk1"/>
                          </a:solidFill>
                          <a:effectLst/>
                          <a:latin typeface="微软雅黑" panose="020B0503020204020204" pitchFamily="34" charset="-122"/>
                          <a:ea typeface="微软雅黑" panose="020B0503020204020204" pitchFamily="34" charset="-122"/>
                          <a:cs typeface="+mn-cs"/>
                        </a:rPr>
                        <a:t>-</a:t>
                      </a:r>
                      <a:r>
                        <a:rPr lang="zh-CN" altLang="en-US" sz="900" b="0" kern="1200" dirty="0" smtClean="0">
                          <a:solidFill>
                            <a:schemeClr val="dk1"/>
                          </a:solidFill>
                          <a:effectLst/>
                          <a:latin typeface="微软雅黑" panose="020B0503020204020204" pitchFamily="34" charset="-122"/>
                          <a:ea typeface="微软雅黑" panose="020B0503020204020204" pitchFamily="34" charset="-122"/>
                          <a:cs typeface="+mn-cs"/>
                        </a:rPr>
                        <a:t>毛里求斯</a:t>
                      </a:r>
                      <a:endParaRPr lang="en-US" altLang="zh-CN" sz="900" b="0" kern="1200" dirty="0" smtClean="0">
                        <a:solidFill>
                          <a:schemeClr val="dk1"/>
                        </a:solidFill>
                        <a:effectLst/>
                        <a:latin typeface="微软雅黑" panose="020B0503020204020204" pitchFamily="34" charset="-122"/>
                        <a:ea typeface="微软雅黑" panose="020B0503020204020204" pitchFamily="34" charset="-122"/>
                        <a:cs typeface="+mn-cs"/>
                      </a:endParaRPr>
                    </a:p>
                    <a:p>
                      <a:pPr marL="0" marR="0" indent="0" algn="ctr" defTabSz="685800" rtl="0" eaLnBrk="1" fontAlgn="auto" latinLnBrk="0" hangingPunct="1">
                        <a:lnSpc>
                          <a:spcPct val="100000"/>
                        </a:lnSpc>
                        <a:spcBef>
                          <a:spcPts val="0"/>
                        </a:spcBef>
                        <a:spcAft>
                          <a:spcPts val="0"/>
                        </a:spcAft>
                        <a:buClrTx/>
                        <a:buSzTx/>
                        <a:buFontTx/>
                        <a:buNone/>
                        <a:defRPr/>
                      </a:pPr>
                      <a:r>
                        <a:rPr lang="zh-CN" altLang="en-US" sz="900" b="0" kern="1200" dirty="0" smtClean="0">
                          <a:solidFill>
                            <a:schemeClr val="dk1"/>
                          </a:solidFill>
                          <a:effectLst/>
                          <a:latin typeface="微软雅黑" panose="020B0503020204020204" pitchFamily="34" charset="-122"/>
                          <a:ea typeface="微软雅黑" panose="020B0503020204020204" pitchFamily="34" charset="-122"/>
                          <a:cs typeface="+mn-cs"/>
                        </a:rPr>
                        <a:t>自由贸易协定</a:t>
                      </a:r>
                      <a:endParaRPr lang="zh-CN" altLang="en-US" sz="900" b="0" kern="1200" dirty="0" smtClean="0">
                        <a:solidFill>
                          <a:schemeClr val="dk1"/>
                        </a:solidFill>
                        <a:effectLst/>
                        <a:latin typeface="微软雅黑" panose="020B0503020204020204" pitchFamily="34" charset="-122"/>
                        <a:ea typeface="微软雅黑" panose="020B0503020204020204" pitchFamily="34" charset="-122"/>
                        <a:cs typeface="+mn-cs"/>
                      </a:endParaRPr>
                    </a:p>
                    <a:p>
                      <a:pPr algn="ctr"/>
                      <a:endParaRPr lang="en-US" altLang="zh-CN" sz="900" b="0" dirty="0" smtClean="0">
                        <a:latin typeface="微软雅黑" panose="020B0503020204020204" pitchFamily="34" charset="-122"/>
                        <a:ea typeface="微软雅黑" panose="020B0503020204020204" pitchFamily="34" charset="-122"/>
                      </a:endParaRPr>
                    </a:p>
                    <a:p>
                      <a:pPr algn="ctr"/>
                      <a:r>
                        <a:rPr lang="en-US" altLang="zh-CN" sz="900" b="0" dirty="0" smtClean="0">
                          <a:latin typeface="微软雅黑" panose="020B0503020204020204" pitchFamily="34" charset="-122"/>
                          <a:ea typeface="微软雅黑" panose="020B0503020204020204" pitchFamily="34" charset="-122"/>
                        </a:rPr>
                        <a:t>China-Mauritius</a:t>
                      </a:r>
                      <a:endParaRPr lang="zh-CN" altLang="en-US" sz="900" b="0" dirty="0" smtClean="0">
                        <a:latin typeface="微软雅黑" panose="020B0503020204020204" pitchFamily="34" charset="-122"/>
                        <a:ea typeface="微软雅黑" panose="020B0503020204020204" pitchFamily="34" charset="-122"/>
                      </a:endParaRP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defRPr/>
                      </a:pPr>
                      <a:r>
                        <a:rPr lang="zh-CN" altLang="en-US" sz="900" b="0" kern="1200" dirty="0" smtClean="0">
                          <a:solidFill>
                            <a:schemeClr val="dk1"/>
                          </a:solidFill>
                          <a:effectLst/>
                          <a:latin typeface="微软雅黑" panose="020B0503020204020204" pitchFamily="34" charset="-122"/>
                          <a:ea typeface="微软雅黑" panose="020B0503020204020204" pitchFamily="34" charset="-122"/>
                          <a:cs typeface="+mn-cs"/>
                        </a:rPr>
                        <a:t>中国</a:t>
                      </a:r>
                      <a:r>
                        <a:rPr lang="en-US" altLang="zh-CN" sz="900" b="0" kern="1200" dirty="0" smtClean="0">
                          <a:solidFill>
                            <a:schemeClr val="dk1"/>
                          </a:solidFill>
                          <a:effectLst/>
                          <a:latin typeface="微软雅黑" panose="020B0503020204020204" pitchFamily="34" charset="-122"/>
                          <a:ea typeface="微软雅黑" panose="020B0503020204020204" pitchFamily="34" charset="-122"/>
                          <a:cs typeface="+mn-cs"/>
                        </a:rPr>
                        <a:t>-</a:t>
                      </a:r>
                      <a:r>
                        <a:rPr lang="zh-CN" altLang="en-US" sz="900" b="0" kern="1200" dirty="0" smtClean="0">
                          <a:solidFill>
                            <a:schemeClr val="dk1"/>
                          </a:solidFill>
                          <a:effectLst/>
                          <a:latin typeface="微软雅黑" panose="020B0503020204020204" pitchFamily="34" charset="-122"/>
                          <a:ea typeface="微软雅黑" panose="020B0503020204020204" pitchFamily="34" charset="-122"/>
                          <a:cs typeface="+mn-cs"/>
                        </a:rPr>
                        <a:t>马尔代夫</a:t>
                      </a:r>
                      <a:endParaRPr lang="en-US" altLang="zh-CN" sz="900" b="0" kern="1200" dirty="0" smtClean="0">
                        <a:solidFill>
                          <a:schemeClr val="dk1"/>
                        </a:solidFill>
                        <a:effectLst/>
                        <a:latin typeface="微软雅黑" panose="020B0503020204020204" pitchFamily="34" charset="-122"/>
                        <a:ea typeface="微软雅黑" panose="020B0503020204020204" pitchFamily="34" charset="-122"/>
                        <a:cs typeface="+mn-cs"/>
                      </a:endParaRPr>
                    </a:p>
                    <a:p>
                      <a:pPr marL="0" marR="0" indent="0" algn="ctr" defTabSz="685800" rtl="0" eaLnBrk="1" fontAlgn="auto" latinLnBrk="0" hangingPunct="1">
                        <a:lnSpc>
                          <a:spcPct val="100000"/>
                        </a:lnSpc>
                        <a:spcBef>
                          <a:spcPts val="0"/>
                        </a:spcBef>
                        <a:spcAft>
                          <a:spcPts val="0"/>
                        </a:spcAft>
                        <a:buClrTx/>
                        <a:buSzTx/>
                        <a:buFontTx/>
                        <a:buNone/>
                        <a:defRPr/>
                      </a:pPr>
                      <a:r>
                        <a:rPr lang="zh-CN" altLang="en-US" sz="900" b="0" kern="1200" dirty="0" smtClean="0">
                          <a:solidFill>
                            <a:schemeClr val="dk1"/>
                          </a:solidFill>
                          <a:effectLst/>
                          <a:latin typeface="微软雅黑" panose="020B0503020204020204" pitchFamily="34" charset="-122"/>
                          <a:ea typeface="微软雅黑" panose="020B0503020204020204" pitchFamily="34" charset="-122"/>
                          <a:cs typeface="+mn-cs"/>
                        </a:rPr>
                        <a:t>自由贸易协定</a:t>
                      </a:r>
                      <a:endParaRPr lang="zh-CN" altLang="en-US" sz="900" b="0" kern="1200" dirty="0" smtClean="0">
                        <a:solidFill>
                          <a:schemeClr val="dk1"/>
                        </a:solidFill>
                        <a:effectLst/>
                        <a:latin typeface="微软雅黑" panose="020B0503020204020204" pitchFamily="34" charset="-122"/>
                        <a:ea typeface="微软雅黑" panose="020B0503020204020204" pitchFamily="34" charset="-122"/>
                        <a:cs typeface="+mn-cs"/>
                      </a:endParaRPr>
                    </a:p>
                    <a:p>
                      <a:pPr algn="ctr"/>
                      <a:endParaRPr lang="en-US" altLang="zh-CN" sz="900" b="0" dirty="0" smtClean="0">
                        <a:latin typeface="微软雅黑" panose="020B0503020204020204" pitchFamily="34" charset="-122"/>
                        <a:ea typeface="微软雅黑" panose="020B0503020204020204" pitchFamily="34" charset="-122"/>
                      </a:endParaRPr>
                    </a:p>
                    <a:p>
                      <a:pPr algn="ctr"/>
                      <a:r>
                        <a:rPr lang="en-US" altLang="zh-CN" sz="900" b="0" dirty="0" smtClean="0">
                          <a:latin typeface="微软雅黑" panose="020B0503020204020204" pitchFamily="34" charset="-122"/>
                          <a:ea typeface="微软雅黑" panose="020B0503020204020204" pitchFamily="34" charset="-122"/>
                        </a:rPr>
                        <a:t>China-Maldives</a:t>
                      </a:r>
                      <a:endParaRPr lang="zh-CN" altLang="en-US" sz="900" b="0" dirty="0" smtClean="0">
                        <a:latin typeface="微软雅黑" panose="020B0503020204020204" pitchFamily="34" charset="-122"/>
                        <a:ea typeface="微软雅黑" panose="020B0503020204020204" pitchFamily="34" charset="-122"/>
                      </a:endParaRP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defRPr/>
                      </a:pPr>
                      <a:r>
                        <a:rPr lang="zh-CN" altLang="en-US" sz="900" b="0" kern="1200" dirty="0" smtClean="0">
                          <a:solidFill>
                            <a:schemeClr val="dk1"/>
                          </a:solidFill>
                          <a:effectLst/>
                          <a:latin typeface="微软雅黑" panose="020B0503020204020204" pitchFamily="34" charset="-122"/>
                          <a:ea typeface="微软雅黑" panose="020B0503020204020204" pitchFamily="34" charset="-122"/>
                          <a:cs typeface="+mn-cs"/>
                        </a:rPr>
                        <a:t>中国</a:t>
                      </a:r>
                      <a:r>
                        <a:rPr lang="en-US" altLang="zh-CN" sz="900" b="0" kern="1200" dirty="0" smtClean="0">
                          <a:solidFill>
                            <a:schemeClr val="dk1"/>
                          </a:solidFill>
                          <a:effectLst/>
                          <a:latin typeface="微软雅黑" panose="020B0503020204020204" pitchFamily="34" charset="-122"/>
                          <a:ea typeface="微软雅黑" panose="020B0503020204020204" pitchFamily="34" charset="-122"/>
                          <a:cs typeface="+mn-cs"/>
                        </a:rPr>
                        <a:t>-</a:t>
                      </a:r>
                      <a:r>
                        <a:rPr lang="zh-CN" altLang="en-US" sz="900" b="0" kern="1200" dirty="0" smtClean="0">
                          <a:solidFill>
                            <a:schemeClr val="dk1"/>
                          </a:solidFill>
                          <a:effectLst/>
                          <a:latin typeface="微软雅黑" panose="020B0503020204020204" pitchFamily="34" charset="-122"/>
                          <a:ea typeface="微软雅黑" panose="020B0503020204020204" pitchFamily="34" charset="-122"/>
                          <a:cs typeface="+mn-cs"/>
                        </a:rPr>
                        <a:t>格鲁吉亚</a:t>
                      </a:r>
                      <a:endParaRPr lang="en-US" altLang="zh-CN" sz="900" b="0" kern="1200" dirty="0" smtClean="0">
                        <a:solidFill>
                          <a:schemeClr val="dk1"/>
                        </a:solidFill>
                        <a:effectLst/>
                        <a:latin typeface="微软雅黑" panose="020B0503020204020204" pitchFamily="34" charset="-122"/>
                        <a:ea typeface="微软雅黑" panose="020B0503020204020204" pitchFamily="34" charset="-122"/>
                        <a:cs typeface="+mn-cs"/>
                      </a:endParaRPr>
                    </a:p>
                    <a:p>
                      <a:pPr marL="0" marR="0" indent="0" algn="ctr" defTabSz="685800" rtl="0" eaLnBrk="1" fontAlgn="auto" latinLnBrk="0" hangingPunct="1">
                        <a:lnSpc>
                          <a:spcPct val="100000"/>
                        </a:lnSpc>
                        <a:spcBef>
                          <a:spcPts val="0"/>
                        </a:spcBef>
                        <a:spcAft>
                          <a:spcPts val="0"/>
                        </a:spcAft>
                        <a:buClrTx/>
                        <a:buSzTx/>
                        <a:buFontTx/>
                        <a:buNone/>
                        <a:defRPr/>
                      </a:pPr>
                      <a:r>
                        <a:rPr lang="zh-CN" altLang="en-US" sz="900" b="0" kern="1200" dirty="0" smtClean="0">
                          <a:solidFill>
                            <a:schemeClr val="dk1"/>
                          </a:solidFill>
                          <a:effectLst/>
                          <a:latin typeface="微软雅黑" panose="020B0503020204020204" pitchFamily="34" charset="-122"/>
                          <a:ea typeface="微软雅黑" panose="020B0503020204020204" pitchFamily="34" charset="-122"/>
                          <a:cs typeface="+mn-cs"/>
                        </a:rPr>
                        <a:t>自由贸易协定</a:t>
                      </a:r>
                      <a:endParaRPr lang="zh-CN" altLang="en-US" sz="900" b="0" kern="1200" dirty="0" smtClean="0">
                        <a:solidFill>
                          <a:schemeClr val="dk1"/>
                        </a:solidFill>
                        <a:effectLst/>
                        <a:latin typeface="微软雅黑" panose="020B0503020204020204" pitchFamily="34" charset="-122"/>
                        <a:ea typeface="微软雅黑" panose="020B0503020204020204" pitchFamily="34" charset="-122"/>
                        <a:cs typeface="+mn-cs"/>
                      </a:endParaRPr>
                    </a:p>
                    <a:p>
                      <a:pPr algn="ctr"/>
                      <a:endParaRPr lang="en-US" altLang="zh-CN" sz="900" b="0" dirty="0" smtClean="0">
                        <a:latin typeface="微软雅黑" panose="020B0503020204020204" pitchFamily="34" charset="-122"/>
                        <a:ea typeface="微软雅黑" panose="020B0503020204020204" pitchFamily="34" charset="-122"/>
                      </a:endParaRPr>
                    </a:p>
                    <a:p>
                      <a:pPr algn="ctr"/>
                      <a:r>
                        <a:rPr lang="en-US" altLang="zh-CN" sz="900" b="0" dirty="0" smtClean="0">
                          <a:latin typeface="微软雅黑" panose="020B0503020204020204" pitchFamily="34" charset="-122"/>
                          <a:ea typeface="微软雅黑" panose="020B0503020204020204" pitchFamily="34" charset="-122"/>
                        </a:rPr>
                        <a:t>China-Georgia</a:t>
                      </a:r>
                      <a:endParaRPr lang="zh-CN" altLang="en-US" sz="900" b="0" dirty="0" smtClean="0">
                        <a:latin typeface="微软雅黑" panose="020B0503020204020204" pitchFamily="34" charset="-122"/>
                        <a:ea typeface="微软雅黑" panose="020B0503020204020204" pitchFamily="34" charset="-122"/>
                      </a:endParaRP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defRPr/>
                      </a:pPr>
                      <a:r>
                        <a:rPr lang="zh-CN" altLang="en-US" sz="900" b="0" kern="1200" dirty="0" smtClean="0">
                          <a:solidFill>
                            <a:schemeClr val="dk1"/>
                          </a:solidFill>
                          <a:effectLst/>
                          <a:latin typeface="微软雅黑" panose="020B0503020204020204" pitchFamily="34" charset="-122"/>
                          <a:ea typeface="微软雅黑" panose="020B0503020204020204" pitchFamily="34" charset="-122"/>
                          <a:cs typeface="+mn-cs"/>
                        </a:rPr>
                        <a:t>中国</a:t>
                      </a:r>
                      <a:r>
                        <a:rPr lang="en-US" altLang="zh-CN" sz="900" b="0" kern="1200" dirty="0" smtClean="0">
                          <a:solidFill>
                            <a:schemeClr val="dk1"/>
                          </a:solidFill>
                          <a:effectLst/>
                          <a:latin typeface="微软雅黑" panose="020B0503020204020204" pitchFamily="34" charset="-122"/>
                          <a:ea typeface="微软雅黑" panose="020B0503020204020204" pitchFamily="34" charset="-122"/>
                          <a:cs typeface="+mn-cs"/>
                        </a:rPr>
                        <a:t>-</a:t>
                      </a:r>
                      <a:r>
                        <a:rPr lang="zh-CN" altLang="en-US" sz="900" b="0" kern="1200" dirty="0" smtClean="0">
                          <a:solidFill>
                            <a:schemeClr val="dk1"/>
                          </a:solidFill>
                          <a:effectLst/>
                          <a:latin typeface="微软雅黑" panose="020B0503020204020204" pitchFamily="34" charset="-122"/>
                          <a:ea typeface="微软雅黑" panose="020B0503020204020204" pitchFamily="34" charset="-122"/>
                          <a:cs typeface="+mn-cs"/>
                        </a:rPr>
                        <a:t>澳大利亚</a:t>
                      </a:r>
                      <a:endParaRPr lang="en-US" altLang="zh-CN" sz="900" b="0" kern="1200" dirty="0" smtClean="0">
                        <a:solidFill>
                          <a:schemeClr val="dk1"/>
                        </a:solidFill>
                        <a:effectLst/>
                        <a:latin typeface="微软雅黑" panose="020B0503020204020204" pitchFamily="34" charset="-122"/>
                        <a:ea typeface="微软雅黑" panose="020B0503020204020204" pitchFamily="34" charset="-122"/>
                        <a:cs typeface="+mn-cs"/>
                      </a:endParaRPr>
                    </a:p>
                    <a:p>
                      <a:pPr marL="0" marR="0" indent="0" algn="ctr" defTabSz="685800" rtl="0" eaLnBrk="1" fontAlgn="auto" latinLnBrk="0" hangingPunct="1">
                        <a:lnSpc>
                          <a:spcPct val="100000"/>
                        </a:lnSpc>
                        <a:spcBef>
                          <a:spcPts val="0"/>
                        </a:spcBef>
                        <a:spcAft>
                          <a:spcPts val="0"/>
                        </a:spcAft>
                        <a:buClrTx/>
                        <a:buSzTx/>
                        <a:buFontTx/>
                        <a:buNone/>
                        <a:defRPr/>
                      </a:pPr>
                      <a:r>
                        <a:rPr lang="zh-CN" altLang="en-US" sz="900" b="0" kern="1200" dirty="0" smtClean="0">
                          <a:solidFill>
                            <a:schemeClr val="dk1"/>
                          </a:solidFill>
                          <a:effectLst/>
                          <a:latin typeface="微软雅黑" panose="020B0503020204020204" pitchFamily="34" charset="-122"/>
                          <a:ea typeface="微软雅黑" panose="020B0503020204020204" pitchFamily="34" charset="-122"/>
                          <a:cs typeface="+mn-cs"/>
                        </a:rPr>
                        <a:t>自由贸易协定</a:t>
                      </a:r>
                      <a:endParaRPr lang="zh-CN" altLang="en-US" sz="900" b="0" kern="1200" dirty="0" smtClean="0">
                        <a:solidFill>
                          <a:schemeClr val="dk1"/>
                        </a:solidFill>
                        <a:effectLst/>
                        <a:latin typeface="微软雅黑" panose="020B0503020204020204" pitchFamily="34" charset="-122"/>
                        <a:ea typeface="微软雅黑" panose="020B0503020204020204" pitchFamily="34" charset="-122"/>
                        <a:cs typeface="+mn-cs"/>
                      </a:endParaRPr>
                    </a:p>
                    <a:p>
                      <a:pPr algn="ctr"/>
                      <a:endParaRPr lang="en-US" altLang="zh-CN" sz="900" b="0" dirty="0" smtClean="0">
                        <a:latin typeface="微软雅黑" panose="020B0503020204020204" pitchFamily="34" charset="-122"/>
                        <a:ea typeface="微软雅黑" panose="020B0503020204020204" pitchFamily="34" charset="-122"/>
                      </a:endParaRPr>
                    </a:p>
                    <a:p>
                      <a:pPr algn="ctr"/>
                      <a:r>
                        <a:rPr lang="en-US" altLang="zh-CN" sz="900" b="0" dirty="0" smtClean="0">
                          <a:latin typeface="微软雅黑" panose="020B0503020204020204" pitchFamily="34" charset="-122"/>
                          <a:ea typeface="微软雅黑" panose="020B0503020204020204" pitchFamily="34" charset="-122"/>
                        </a:rPr>
                        <a:t>China-Australia</a:t>
                      </a:r>
                      <a:endParaRPr lang="zh-CN" altLang="en-US" sz="900" b="0" dirty="0" smtClean="0">
                        <a:latin typeface="微软雅黑" panose="020B0503020204020204" pitchFamily="34" charset="-122"/>
                        <a:ea typeface="微软雅黑" panose="020B0503020204020204" pitchFamily="34" charset="-122"/>
                      </a:endParaRPr>
                    </a:p>
                  </a:txBody>
                  <a:tcPr/>
                </a:tc>
              </a:tr>
              <a:tr h="605106">
                <a:tc>
                  <a:txBody>
                    <a:bodyPr/>
                    <a:lstStyle/>
                    <a:p>
                      <a:pPr marL="0" marR="0" indent="0" algn="ctr" defTabSz="685800" rtl="0" eaLnBrk="1" fontAlgn="auto" latinLnBrk="0" hangingPunct="1">
                        <a:lnSpc>
                          <a:spcPct val="100000"/>
                        </a:lnSpc>
                        <a:spcBef>
                          <a:spcPts val="0"/>
                        </a:spcBef>
                        <a:spcAft>
                          <a:spcPts val="0"/>
                        </a:spcAft>
                        <a:buClrTx/>
                        <a:buSzTx/>
                        <a:buFontTx/>
                        <a:buNone/>
                        <a:defRPr/>
                      </a:pPr>
                      <a:r>
                        <a:rPr lang="zh-CN" altLang="en-US" sz="900" b="0" kern="1200" dirty="0" smtClean="0">
                          <a:solidFill>
                            <a:schemeClr val="dk1"/>
                          </a:solidFill>
                          <a:effectLst/>
                          <a:latin typeface="微软雅黑" panose="020B0503020204020204" pitchFamily="34" charset="-122"/>
                          <a:ea typeface="微软雅黑" panose="020B0503020204020204" pitchFamily="34" charset="-122"/>
                          <a:cs typeface="+mn-cs"/>
                        </a:rPr>
                        <a:t>中国</a:t>
                      </a:r>
                      <a:r>
                        <a:rPr lang="en-US" altLang="zh-CN" sz="900" b="0" kern="1200" dirty="0" smtClean="0">
                          <a:solidFill>
                            <a:schemeClr val="dk1"/>
                          </a:solidFill>
                          <a:effectLst/>
                          <a:latin typeface="微软雅黑" panose="020B0503020204020204" pitchFamily="34" charset="-122"/>
                          <a:ea typeface="微软雅黑" panose="020B0503020204020204" pitchFamily="34" charset="-122"/>
                          <a:cs typeface="+mn-cs"/>
                        </a:rPr>
                        <a:t>-</a:t>
                      </a:r>
                      <a:r>
                        <a:rPr lang="zh-CN" altLang="en-US" sz="900" b="0" kern="1200" dirty="0" smtClean="0">
                          <a:solidFill>
                            <a:schemeClr val="dk1"/>
                          </a:solidFill>
                          <a:effectLst/>
                          <a:latin typeface="微软雅黑" panose="020B0503020204020204" pitchFamily="34" charset="-122"/>
                          <a:ea typeface="微软雅黑" panose="020B0503020204020204" pitchFamily="34" charset="-122"/>
                          <a:cs typeface="+mn-cs"/>
                        </a:rPr>
                        <a:t>韩国</a:t>
                      </a:r>
                      <a:endParaRPr lang="en-US" altLang="zh-CN" sz="900" b="0" kern="1200" dirty="0" smtClean="0">
                        <a:solidFill>
                          <a:schemeClr val="dk1"/>
                        </a:solidFill>
                        <a:effectLst/>
                        <a:latin typeface="微软雅黑" panose="020B0503020204020204" pitchFamily="34" charset="-122"/>
                        <a:ea typeface="微软雅黑" panose="020B0503020204020204" pitchFamily="34" charset="-122"/>
                        <a:cs typeface="+mn-cs"/>
                      </a:endParaRPr>
                    </a:p>
                    <a:p>
                      <a:pPr marL="0" marR="0" indent="0" algn="ctr" defTabSz="685800" rtl="0" eaLnBrk="1" fontAlgn="auto" latinLnBrk="0" hangingPunct="1">
                        <a:lnSpc>
                          <a:spcPct val="100000"/>
                        </a:lnSpc>
                        <a:spcBef>
                          <a:spcPts val="0"/>
                        </a:spcBef>
                        <a:spcAft>
                          <a:spcPts val="0"/>
                        </a:spcAft>
                        <a:buClrTx/>
                        <a:buSzTx/>
                        <a:buFontTx/>
                        <a:buNone/>
                        <a:defRPr/>
                      </a:pPr>
                      <a:r>
                        <a:rPr lang="zh-CN" altLang="en-US" sz="900" b="0" kern="1200" dirty="0" smtClean="0">
                          <a:solidFill>
                            <a:schemeClr val="dk1"/>
                          </a:solidFill>
                          <a:effectLst/>
                          <a:latin typeface="微软雅黑" panose="020B0503020204020204" pitchFamily="34" charset="-122"/>
                          <a:ea typeface="微软雅黑" panose="020B0503020204020204" pitchFamily="34" charset="-122"/>
                          <a:cs typeface="+mn-cs"/>
                        </a:rPr>
                        <a:t>自由贸易协定</a:t>
                      </a:r>
                      <a:endParaRPr lang="zh-CN" altLang="en-US" sz="900" b="0" kern="1200" dirty="0" smtClean="0">
                        <a:solidFill>
                          <a:schemeClr val="dk1"/>
                        </a:solidFill>
                        <a:effectLst/>
                        <a:latin typeface="微软雅黑" panose="020B0503020204020204" pitchFamily="34" charset="-122"/>
                        <a:ea typeface="微软雅黑" panose="020B0503020204020204" pitchFamily="34" charset="-122"/>
                        <a:cs typeface="+mn-cs"/>
                      </a:endParaRPr>
                    </a:p>
                    <a:p>
                      <a:pPr algn="ctr"/>
                      <a:endParaRPr lang="en-US" altLang="zh-CN" sz="900" b="0" dirty="0" smtClean="0">
                        <a:latin typeface="微软雅黑" panose="020B0503020204020204" pitchFamily="34" charset="-122"/>
                        <a:ea typeface="微软雅黑" panose="020B0503020204020204" pitchFamily="34" charset="-122"/>
                      </a:endParaRPr>
                    </a:p>
                    <a:p>
                      <a:pPr algn="ctr"/>
                      <a:r>
                        <a:rPr lang="en-US" altLang="zh-CN" sz="900" b="0" dirty="0" smtClean="0">
                          <a:latin typeface="微软雅黑" panose="020B0503020204020204" pitchFamily="34" charset="-122"/>
                          <a:ea typeface="微软雅黑" panose="020B0503020204020204" pitchFamily="34" charset="-122"/>
                        </a:rPr>
                        <a:t>China-Korea</a:t>
                      </a:r>
                      <a:endParaRPr lang="zh-CN" altLang="en-US" sz="900" b="0" dirty="0" smtClean="0">
                        <a:latin typeface="微软雅黑" panose="020B0503020204020204" pitchFamily="34" charset="-122"/>
                        <a:ea typeface="微软雅黑" panose="020B0503020204020204" pitchFamily="34" charset="-122"/>
                      </a:endParaRPr>
                    </a:p>
                    <a:p>
                      <a:pPr algn="ctr"/>
                      <a:endParaRPr lang="zh-CN" altLang="en-US" sz="900" b="0" dirty="0" smtClean="0">
                        <a:latin typeface="微软雅黑" panose="020B0503020204020204" pitchFamily="34" charset="-122"/>
                        <a:ea typeface="微软雅黑" panose="020B0503020204020204" pitchFamily="34" charset="-122"/>
                      </a:endParaRPr>
                    </a:p>
                    <a:p>
                      <a:endParaRPr lang="zh-CN" altLang="en-US" sz="900" b="0" dirty="0">
                        <a:latin typeface="微软雅黑" panose="020B0503020204020204" pitchFamily="34" charset="-122"/>
                        <a:ea typeface="微软雅黑" panose="020B0503020204020204" pitchFamily="34" charset="-122"/>
                      </a:endParaRP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defRPr/>
                      </a:pPr>
                      <a:r>
                        <a:rPr lang="zh-CN" altLang="en-US" sz="900" b="0" kern="1200" dirty="0" smtClean="0">
                          <a:solidFill>
                            <a:schemeClr val="dk1"/>
                          </a:solidFill>
                          <a:effectLst/>
                          <a:latin typeface="微软雅黑" panose="020B0503020204020204" pitchFamily="34" charset="-122"/>
                          <a:ea typeface="微软雅黑" panose="020B0503020204020204" pitchFamily="34" charset="-122"/>
                          <a:cs typeface="+mn-cs"/>
                        </a:rPr>
                        <a:t>中国</a:t>
                      </a:r>
                      <a:r>
                        <a:rPr lang="en-US" altLang="zh-CN" sz="900" b="0" kern="1200" dirty="0" smtClean="0">
                          <a:solidFill>
                            <a:schemeClr val="dk1"/>
                          </a:solidFill>
                          <a:effectLst/>
                          <a:latin typeface="微软雅黑" panose="020B0503020204020204" pitchFamily="34" charset="-122"/>
                          <a:ea typeface="微软雅黑" panose="020B0503020204020204" pitchFamily="34" charset="-122"/>
                          <a:cs typeface="+mn-cs"/>
                        </a:rPr>
                        <a:t>-</a:t>
                      </a:r>
                      <a:r>
                        <a:rPr lang="zh-CN" altLang="en-US" sz="900" b="0" kern="1200" dirty="0" smtClean="0">
                          <a:solidFill>
                            <a:schemeClr val="dk1"/>
                          </a:solidFill>
                          <a:effectLst/>
                          <a:latin typeface="微软雅黑" panose="020B0503020204020204" pitchFamily="34" charset="-122"/>
                          <a:ea typeface="微软雅黑" panose="020B0503020204020204" pitchFamily="34" charset="-122"/>
                          <a:cs typeface="+mn-cs"/>
                        </a:rPr>
                        <a:t>瑞士</a:t>
                      </a:r>
                      <a:endParaRPr lang="en-US" altLang="zh-CN" sz="900" b="0" kern="1200" dirty="0" smtClean="0">
                        <a:solidFill>
                          <a:schemeClr val="dk1"/>
                        </a:solidFill>
                        <a:effectLst/>
                        <a:latin typeface="微软雅黑" panose="020B0503020204020204" pitchFamily="34" charset="-122"/>
                        <a:ea typeface="微软雅黑" panose="020B0503020204020204" pitchFamily="34" charset="-122"/>
                        <a:cs typeface="+mn-cs"/>
                      </a:endParaRPr>
                    </a:p>
                    <a:p>
                      <a:pPr marL="0" marR="0" indent="0" algn="ctr" defTabSz="685800" rtl="0" eaLnBrk="1" fontAlgn="auto" latinLnBrk="0" hangingPunct="1">
                        <a:lnSpc>
                          <a:spcPct val="100000"/>
                        </a:lnSpc>
                        <a:spcBef>
                          <a:spcPts val="0"/>
                        </a:spcBef>
                        <a:spcAft>
                          <a:spcPts val="0"/>
                        </a:spcAft>
                        <a:buClrTx/>
                        <a:buSzTx/>
                        <a:buFontTx/>
                        <a:buNone/>
                        <a:defRPr/>
                      </a:pPr>
                      <a:r>
                        <a:rPr lang="zh-CN" altLang="en-US" sz="900" b="0" kern="1200" dirty="0" smtClean="0">
                          <a:solidFill>
                            <a:schemeClr val="dk1"/>
                          </a:solidFill>
                          <a:effectLst/>
                          <a:latin typeface="微软雅黑" panose="020B0503020204020204" pitchFamily="34" charset="-122"/>
                          <a:ea typeface="微软雅黑" panose="020B0503020204020204" pitchFamily="34" charset="-122"/>
                          <a:cs typeface="+mn-cs"/>
                        </a:rPr>
                        <a:t>自由贸易协定</a:t>
                      </a:r>
                      <a:endParaRPr lang="zh-CN" altLang="en-US" sz="900" b="0" kern="1200" dirty="0" smtClean="0">
                        <a:solidFill>
                          <a:schemeClr val="dk1"/>
                        </a:solidFill>
                        <a:effectLst/>
                        <a:latin typeface="微软雅黑" panose="020B0503020204020204" pitchFamily="34" charset="-122"/>
                        <a:ea typeface="微软雅黑" panose="020B0503020204020204" pitchFamily="34" charset="-122"/>
                        <a:cs typeface="+mn-cs"/>
                      </a:endParaRPr>
                    </a:p>
                    <a:p>
                      <a:pPr algn="ctr"/>
                      <a:endParaRPr lang="en-US" altLang="zh-CN" sz="900" b="0" dirty="0" smtClean="0">
                        <a:latin typeface="微软雅黑" panose="020B0503020204020204" pitchFamily="34" charset="-122"/>
                        <a:ea typeface="微软雅黑" panose="020B0503020204020204" pitchFamily="34" charset="-122"/>
                      </a:endParaRPr>
                    </a:p>
                    <a:p>
                      <a:pPr algn="ctr"/>
                      <a:r>
                        <a:rPr lang="en-US" altLang="zh-CN" sz="900" b="0" dirty="0" smtClean="0">
                          <a:latin typeface="微软雅黑" panose="020B0503020204020204" pitchFamily="34" charset="-122"/>
                          <a:ea typeface="微软雅黑" panose="020B0503020204020204" pitchFamily="34" charset="-122"/>
                        </a:rPr>
                        <a:t>China-Switzerland</a:t>
                      </a:r>
                      <a:endParaRPr lang="zh-CN" altLang="en-US" sz="900" b="0" dirty="0" smtClean="0">
                        <a:latin typeface="微软雅黑" panose="020B0503020204020204" pitchFamily="34" charset="-122"/>
                        <a:ea typeface="微软雅黑" panose="020B0503020204020204" pitchFamily="34" charset="-122"/>
                      </a:endParaRP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defRPr/>
                      </a:pPr>
                      <a:r>
                        <a:rPr lang="zh-CN" altLang="en-US" sz="900" b="0" kern="1200" dirty="0" smtClean="0">
                          <a:solidFill>
                            <a:schemeClr val="dk1"/>
                          </a:solidFill>
                          <a:effectLst/>
                          <a:latin typeface="微软雅黑" panose="020B0503020204020204" pitchFamily="34" charset="-122"/>
                          <a:ea typeface="微软雅黑" panose="020B0503020204020204" pitchFamily="34" charset="-122"/>
                          <a:cs typeface="+mn-cs"/>
                        </a:rPr>
                        <a:t>中国</a:t>
                      </a:r>
                      <a:r>
                        <a:rPr lang="en-US" altLang="zh-CN" sz="900" b="0" kern="1200" dirty="0" smtClean="0">
                          <a:solidFill>
                            <a:schemeClr val="dk1"/>
                          </a:solidFill>
                          <a:effectLst/>
                          <a:latin typeface="微软雅黑" panose="020B0503020204020204" pitchFamily="34" charset="-122"/>
                          <a:ea typeface="微软雅黑" panose="020B0503020204020204" pitchFamily="34" charset="-122"/>
                          <a:cs typeface="+mn-cs"/>
                        </a:rPr>
                        <a:t>-</a:t>
                      </a:r>
                      <a:r>
                        <a:rPr lang="zh-CN" altLang="en-US" sz="900" b="0" kern="1200" dirty="0" smtClean="0">
                          <a:solidFill>
                            <a:schemeClr val="dk1"/>
                          </a:solidFill>
                          <a:effectLst/>
                          <a:latin typeface="微软雅黑" panose="020B0503020204020204" pitchFamily="34" charset="-122"/>
                          <a:ea typeface="微软雅黑" panose="020B0503020204020204" pitchFamily="34" charset="-122"/>
                          <a:cs typeface="+mn-cs"/>
                        </a:rPr>
                        <a:t>冰岛</a:t>
                      </a:r>
                      <a:endParaRPr lang="en-US" altLang="zh-CN" sz="900" b="0" kern="1200" dirty="0" smtClean="0">
                        <a:solidFill>
                          <a:schemeClr val="dk1"/>
                        </a:solidFill>
                        <a:effectLst/>
                        <a:latin typeface="微软雅黑" panose="020B0503020204020204" pitchFamily="34" charset="-122"/>
                        <a:ea typeface="微软雅黑" panose="020B0503020204020204" pitchFamily="34" charset="-122"/>
                        <a:cs typeface="+mn-cs"/>
                      </a:endParaRPr>
                    </a:p>
                    <a:p>
                      <a:pPr marL="0" marR="0" indent="0" algn="ctr" defTabSz="685800" rtl="0" eaLnBrk="1" fontAlgn="auto" latinLnBrk="0" hangingPunct="1">
                        <a:lnSpc>
                          <a:spcPct val="100000"/>
                        </a:lnSpc>
                        <a:spcBef>
                          <a:spcPts val="0"/>
                        </a:spcBef>
                        <a:spcAft>
                          <a:spcPts val="0"/>
                        </a:spcAft>
                        <a:buClrTx/>
                        <a:buSzTx/>
                        <a:buFontTx/>
                        <a:buNone/>
                        <a:defRPr/>
                      </a:pPr>
                      <a:r>
                        <a:rPr lang="zh-CN" altLang="en-US" sz="900" b="0" kern="1200" dirty="0" smtClean="0">
                          <a:solidFill>
                            <a:schemeClr val="dk1"/>
                          </a:solidFill>
                          <a:effectLst/>
                          <a:latin typeface="微软雅黑" panose="020B0503020204020204" pitchFamily="34" charset="-122"/>
                          <a:ea typeface="微软雅黑" panose="020B0503020204020204" pitchFamily="34" charset="-122"/>
                          <a:cs typeface="+mn-cs"/>
                        </a:rPr>
                        <a:t>自由贸易协定</a:t>
                      </a:r>
                      <a:endParaRPr lang="zh-CN" altLang="en-US" sz="900" b="0" kern="1200" dirty="0" smtClean="0">
                        <a:solidFill>
                          <a:schemeClr val="dk1"/>
                        </a:solidFill>
                        <a:effectLst/>
                        <a:latin typeface="微软雅黑" panose="020B0503020204020204" pitchFamily="34" charset="-122"/>
                        <a:ea typeface="微软雅黑" panose="020B0503020204020204" pitchFamily="34" charset="-122"/>
                        <a:cs typeface="+mn-cs"/>
                      </a:endParaRPr>
                    </a:p>
                    <a:p>
                      <a:pPr algn="ctr"/>
                      <a:endParaRPr lang="en-US" altLang="zh-CN" sz="900" b="0" dirty="0" smtClean="0">
                        <a:latin typeface="微软雅黑" panose="020B0503020204020204" pitchFamily="34" charset="-122"/>
                        <a:ea typeface="微软雅黑" panose="020B0503020204020204" pitchFamily="34" charset="-122"/>
                      </a:endParaRPr>
                    </a:p>
                    <a:p>
                      <a:pPr algn="ctr"/>
                      <a:r>
                        <a:rPr lang="en-US" altLang="zh-CN" sz="900" b="0" dirty="0" smtClean="0">
                          <a:latin typeface="微软雅黑" panose="020B0503020204020204" pitchFamily="34" charset="-122"/>
                          <a:ea typeface="微软雅黑" panose="020B0503020204020204" pitchFamily="34" charset="-122"/>
                        </a:rPr>
                        <a:t>China-Iceland</a:t>
                      </a:r>
                      <a:endParaRPr lang="zh-CN" altLang="en-US" sz="900" b="0" dirty="0" smtClean="0">
                        <a:latin typeface="微软雅黑" panose="020B0503020204020204" pitchFamily="34" charset="-122"/>
                        <a:ea typeface="微软雅黑" panose="020B0503020204020204" pitchFamily="34" charset="-122"/>
                      </a:endParaRP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defRPr/>
                      </a:pPr>
                      <a:r>
                        <a:rPr lang="zh-CN" altLang="en-US" sz="900" b="0" kern="1200" dirty="0" smtClean="0">
                          <a:solidFill>
                            <a:schemeClr val="dk1"/>
                          </a:solidFill>
                          <a:effectLst/>
                          <a:latin typeface="微软雅黑" panose="020B0503020204020204" pitchFamily="34" charset="-122"/>
                          <a:ea typeface="微软雅黑" panose="020B0503020204020204" pitchFamily="34" charset="-122"/>
                          <a:cs typeface="+mn-cs"/>
                        </a:rPr>
                        <a:t>中国</a:t>
                      </a:r>
                      <a:r>
                        <a:rPr lang="en-US" altLang="zh-CN" sz="900" b="0" kern="1200" dirty="0" smtClean="0">
                          <a:solidFill>
                            <a:schemeClr val="dk1"/>
                          </a:solidFill>
                          <a:effectLst/>
                          <a:latin typeface="微软雅黑" panose="020B0503020204020204" pitchFamily="34" charset="-122"/>
                          <a:ea typeface="微软雅黑" panose="020B0503020204020204" pitchFamily="34" charset="-122"/>
                          <a:cs typeface="+mn-cs"/>
                        </a:rPr>
                        <a:t>-</a:t>
                      </a:r>
                      <a:r>
                        <a:rPr lang="zh-CN" altLang="en-US" sz="900" b="0" kern="1200" dirty="0" smtClean="0">
                          <a:solidFill>
                            <a:schemeClr val="dk1"/>
                          </a:solidFill>
                          <a:effectLst/>
                          <a:latin typeface="微软雅黑" panose="020B0503020204020204" pitchFamily="34" charset="-122"/>
                          <a:ea typeface="微软雅黑" panose="020B0503020204020204" pitchFamily="34" charset="-122"/>
                          <a:cs typeface="+mn-cs"/>
                        </a:rPr>
                        <a:t>哥斯达黎加</a:t>
                      </a:r>
                      <a:endParaRPr lang="en-US" altLang="zh-CN" sz="900" b="0" kern="1200" dirty="0" smtClean="0">
                        <a:solidFill>
                          <a:schemeClr val="dk1"/>
                        </a:solidFill>
                        <a:effectLst/>
                        <a:latin typeface="微软雅黑" panose="020B0503020204020204" pitchFamily="34" charset="-122"/>
                        <a:ea typeface="微软雅黑" panose="020B0503020204020204" pitchFamily="34" charset="-122"/>
                        <a:cs typeface="+mn-cs"/>
                      </a:endParaRPr>
                    </a:p>
                    <a:p>
                      <a:pPr marL="0" marR="0" indent="0" algn="ctr" defTabSz="685800" rtl="0" eaLnBrk="1" fontAlgn="auto" latinLnBrk="0" hangingPunct="1">
                        <a:lnSpc>
                          <a:spcPct val="100000"/>
                        </a:lnSpc>
                        <a:spcBef>
                          <a:spcPts val="0"/>
                        </a:spcBef>
                        <a:spcAft>
                          <a:spcPts val="0"/>
                        </a:spcAft>
                        <a:buClrTx/>
                        <a:buSzTx/>
                        <a:buFontTx/>
                        <a:buNone/>
                        <a:defRPr/>
                      </a:pPr>
                      <a:r>
                        <a:rPr lang="zh-CN" altLang="en-US" sz="900" b="0" kern="1200" dirty="0" smtClean="0">
                          <a:solidFill>
                            <a:schemeClr val="dk1"/>
                          </a:solidFill>
                          <a:effectLst/>
                          <a:latin typeface="微软雅黑" panose="020B0503020204020204" pitchFamily="34" charset="-122"/>
                          <a:ea typeface="微软雅黑" panose="020B0503020204020204" pitchFamily="34" charset="-122"/>
                          <a:cs typeface="+mn-cs"/>
                        </a:rPr>
                        <a:t>自由贸易协定</a:t>
                      </a:r>
                      <a:endParaRPr lang="zh-CN" altLang="en-US" sz="900" b="0" kern="1200" dirty="0" smtClean="0">
                        <a:solidFill>
                          <a:schemeClr val="dk1"/>
                        </a:solidFill>
                        <a:effectLst/>
                        <a:latin typeface="微软雅黑" panose="020B0503020204020204" pitchFamily="34" charset="-122"/>
                        <a:ea typeface="微软雅黑" panose="020B0503020204020204" pitchFamily="34" charset="-122"/>
                        <a:cs typeface="+mn-cs"/>
                      </a:endParaRPr>
                    </a:p>
                    <a:p>
                      <a:pPr algn="ctr"/>
                      <a:endParaRPr lang="en-US" altLang="zh-CN" sz="900" b="0" dirty="0" smtClean="0">
                        <a:latin typeface="微软雅黑" panose="020B0503020204020204" pitchFamily="34" charset="-122"/>
                        <a:ea typeface="微软雅黑" panose="020B0503020204020204" pitchFamily="34" charset="-122"/>
                      </a:endParaRPr>
                    </a:p>
                    <a:p>
                      <a:pPr algn="ctr"/>
                      <a:r>
                        <a:rPr lang="en-US" altLang="zh-CN" sz="900" b="0" dirty="0" smtClean="0">
                          <a:latin typeface="微软雅黑" panose="020B0503020204020204" pitchFamily="34" charset="-122"/>
                          <a:ea typeface="微软雅黑" panose="020B0503020204020204" pitchFamily="34" charset="-122"/>
                        </a:rPr>
                        <a:t>China-Costa Rica</a:t>
                      </a:r>
                      <a:endParaRPr lang="zh-CN" altLang="en-US" sz="900" b="0" dirty="0" smtClean="0">
                        <a:latin typeface="微软雅黑" panose="020B0503020204020204" pitchFamily="34" charset="-122"/>
                        <a:ea typeface="微软雅黑" panose="020B0503020204020204" pitchFamily="34" charset="-122"/>
                      </a:endParaRP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defRPr/>
                      </a:pPr>
                      <a:r>
                        <a:rPr lang="zh-CN" altLang="en-US" sz="900" b="0" kern="1200" dirty="0" smtClean="0">
                          <a:solidFill>
                            <a:schemeClr val="dk1"/>
                          </a:solidFill>
                          <a:effectLst/>
                          <a:latin typeface="微软雅黑" panose="020B0503020204020204" pitchFamily="34" charset="-122"/>
                          <a:ea typeface="微软雅黑" panose="020B0503020204020204" pitchFamily="34" charset="-122"/>
                          <a:cs typeface="+mn-cs"/>
                        </a:rPr>
                        <a:t>中国</a:t>
                      </a:r>
                      <a:r>
                        <a:rPr lang="en-US" altLang="zh-CN" sz="900" b="0" kern="1200" dirty="0" smtClean="0">
                          <a:solidFill>
                            <a:schemeClr val="dk1"/>
                          </a:solidFill>
                          <a:effectLst/>
                          <a:latin typeface="微软雅黑" panose="020B0503020204020204" pitchFamily="34" charset="-122"/>
                          <a:ea typeface="微软雅黑" panose="020B0503020204020204" pitchFamily="34" charset="-122"/>
                          <a:cs typeface="+mn-cs"/>
                        </a:rPr>
                        <a:t>-</a:t>
                      </a:r>
                      <a:r>
                        <a:rPr lang="zh-CN" altLang="en-US" sz="900" b="0" kern="1200" dirty="0" smtClean="0">
                          <a:solidFill>
                            <a:schemeClr val="dk1"/>
                          </a:solidFill>
                          <a:effectLst/>
                          <a:latin typeface="微软雅黑" panose="020B0503020204020204" pitchFamily="34" charset="-122"/>
                          <a:ea typeface="微软雅黑" panose="020B0503020204020204" pitchFamily="34" charset="-122"/>
                          <a:cs typeface="+mn-cs"/>
                        </a:rPr>
                        <a:t>秘鲁</a:t>
                      </a:r>
                      <a:endParaRPr lang="en-US" altLang="zh-CN" sz="900" b="0" kern="1200" dirty="0" smtClean="0">
                        <a:solidFill>
                          <a:schemeClr val="dk1"/>
                        </a:solidFill>
                        <a:effectLst/>
                        <a:latin typeface="微软雅黑" panose="020B0503020204020204" pitchFamily="34" charset="-122"/>
                        <a:ea typeface="微软雅黑" panose="020B0503020204020204" pitchFamily="34" charset="-122"/>
                        <a:cs typeface="+mn-cs"/>
                      </a:endParaRPr>
                    </a:p>
                    <a:p>
                      <a:pPr marL="0" marR="0" indent="0" algn="ctr" defTabSz="685800" rtl="0" eaLnBrk="1" fontAlgn="auto" latinLnBrk="0" hangingPunct="1">
                        <a:lnSpc>
                          <a:spcPct val="100000"/>
                        </a:lnSpc>
                        <a:spcBef>
                          <a:spcPts val="0"/>
                        </a:spcBef>
                        <a:spcAft>
                          <a:spcPts val="0"/>
                        </a:spcAft>
                        <a:buClrTx/>
                        <a:buSzTx/>
                        <a:buFontTx/>
                        <a:buNone/>
                        <a:defRPr/>
                      </a:pPr>
                      <a:r>
                        <a:rPr lang="zh-CN" altLang="en-US" sz="900" b="0" kern="1200" dirty="0" smtClean="0">
                          <a:solidFill>
                            <a:schemeClr val="dk1"/>
                          </a:solidFill>
                          <a:effectLst/>
                          <a:latin typeface="微软雅黑" panose="020B0503020204020204" pitchFamily="34" charset="-122"/>
                          <a:ea typeface="微软雅黑" panose="020B0503020204020204" pitchFamily="34" charset="-122"/>
                          <a:cs typeface="+mn-cs"/>
                        </a:rPr>
                        <a:t>自由贸易协定</a:t>
                      </a:r>
                      <a:endParaRPr lang="zh-CN" altLang="en-US" sz="900" b="0" kern="1200" dirty="0" smtClean="0">
                        <a:solidFill>
                          <a:schemeClr val="dk1"/>
                        </a:solidFill>
                        <a:effectLst/>
                        <a:latin typeface="微软雅黑" panose="020B0503020204020204" pitchFamily="34" charset="-122"/>
                        <a:ea typeface="微软雅黑" panose="020B0503020204020204" pitchFamily="34" charset="-122"/>
                        <a:cs typeface="+mn-cs"/>
                      </a:endParaRPr>
                    </a:p>
                    <a:p>
                      <a:pPr algn="ctr"/>
                      <a:endParaRPr lang="en-US" altLang="zh-CN" sz="900" b="0" dirty="0" smtClean="0">
                        <a:latin typeface="微软雅黑" panose="020B0503020204020204" pitchFamily="34" charset="-122"/>
                        <a:ea typeface="微软雅黑" panose="020B0503020204020204" pitchFamily="34" charset="-122"/>
                      </a:endParaRPr>
                    </a:p>
                    <a:p>
                      <a:pPr algn="ctr"/>
                      <a:r>
                        <a:rPr lang="en-US" altLang="zh-CN" sz="900" b="0" dirty="0" smtClean="0">
                          <a:latin typeface="微软雅黑" panose="020B0503020204020204" pitchFamily="34" charset="-122"/>
                          <a:ea typeface="微软雅黑" panose="020B0503020204020204" pitchFamily="34" charset="-122"/>
                        </a:rPr>
                        <a:t>China-Peru</a:t>
                      </a:r>
                      <a:endParaRPr lang="zh-CN" altLang="en-US" sz="900" b="0" dirty="0" smtClean="0">
                        <a:latin typeface="微软雅黑" panose="020B0503020204020204" pitchFamily="34" charset="-122"/>
                        <a:ea typeface="微软雅黑" panose="020B0503020204020204" pitchFamily="34" charset="-122"/>
                      </a:endParaRP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defRPr/>
                      </a:pPr>
                      <a:r>
                        <a:rPr lang="zh-CN" altLang="en-US" sz="900" b="0" kern="1200" dirty="0" smtClean="0">
                          <a:solidFill>
                            <a:schemeClr val="dk1"/>
                          </a:solidFill>
                          <a:effectLst/>
                          <a:latin typeface="微软雅黑" panose="020B0503020204020204" pitchFamily="34" charset="-122"/>
                          <a:ea typeface="微软雅黑" panose="020B0503020204020204" pitchFamily="34" charset="-122"/>
                          <a:cs typeface="+mn-cs"/>
                        </a:rPr>
                        <a:t>中国</a:t>
                      </a:r>
                      <a:r>
                        <a:rPr lang="en-US" altLang="zh-CN" sz="900" b="0" kern="1200" dirty="0" smtClean="0">
                          <a:solidFill>
                            <a:schemeClr val="dk1"/>
                          </a:solidFill>
                          <a:effectLst/>
                          <a:latin typeface="微软雅黑" panose="020B0503020204020204" pitchFamily="34" charset="-122"/>
                          <a:ea typeface="微软雅黑" panose="020B0503020204020204" pitchFamily="34" charset="-122"/>
                          <a:cs typeface="+mn-cs"/>
                        </a:rPr>
                        <a:t>-</a:t>
                      </a:r>
                      <a:r>
                        <a:rPr lang="zh-CN" altLang="en-US" sz="900" b="0" kern="1200" dirty="0" smtClean="0">
                          <a:solidFill>
                            <a:schemeClr val="dk1"/>
                          </a:solidFill>
                          <a:effectLst/>
                          <a:latin typeface="微软雅黑" panose="020B0503020204020204" pitchFamily="34" charset="-122"/>
                          <a:ea typeface="微软雅黑" panose="020B0503020204020204" pitchFamily="34" charset="-122"/>
                          <a:cs typeface="+mn-cs"/>
                        </a:rPr>
                        <a:t>新西兰</a:t>
                      </a:r>
                      <a:endParaRPr lang="en-US" altLang="zh-CN" sz="900" b="0" kern="1200" dirty="0" smtClean="0">
                        <a:solidFill>
                          <a:schemeClr val="dk1"/>
                        </a:solidFill>
                        <a:effectLst/>
                        <a:latin typeface="微软雅黑" panose="020B0503020204020204" pitchFamily="34" charset="-122"/>
                        <a:ea typeface="微软雅黑" panose="020B0503020204020204" pitchFamily="34" charset="-122"/>
                        <a:cs typeface="+mn-cs"/>
                      </a:endParaRPr>
                    </a:p>
                    <a:p>
                      <a:pPr marL="0" marR="0" indent="0" algn="ctr" defTabSz="685800" rtl="0" eaLnBrk="1" fontAlgn="auto" latinLnBrk="0" hangingPunct="1">
                        <a:lnSpc>
                          <a:spcPct val="100000"/>
                        </a:lnSpc>
                        <a:spcBef>
                          <a:spcPts val="0"/>
                        </a:spcBef>
                        <a:spcAft>
                          <a:spcPts val="0"/>
                        </a:spcAft>
                        <a:buClrTx/>
                        <a:buSzTx/>
                        <a:buFontTx/>
                        <a:buNone/>
                        <a:defRPr/>
                      </a:pPr>
                      <a:r>
                        <a:rPr lang="zh-CN" altLang="en-US" sz="900" b="0" kern="1200" dirty="0" smtClean="0">
                          <a:solidFill>
                            <a:schemeClr val="dk1"/>
                          </a:solidFill>
                          <a:effectLst/>
                          <a:latin typeface="微软雅黑" panose="020B0503020204020204" pitchFamily="34" charset="-122"/>
                          <a:ea typeface="微软雅黑" panose="020B0503020204020204" pitchFamily="34" charset="-122"/>
                          <a:cs typeface="+mn-cs"/>
                        </a:rPr>
                        <a:t>自由贸易协定</a:t>
                      </a:r>
                      <a:endParaRPr lang="zh-CN" altLang="en-US" sz="900" b="0" kern="1200" dirty="0" smtClean="0">
                        <a:solidFill>
                          <a:schemeClr val="dk1"/>
                        </a:solidFill>
                        <a:effectLst/>
                        <a:latin typeface="微软雅黑" panose="020B0503020204020204" pitchFamily="34" charset="-122"/>
                        <a:ea typeface="微软雅黑" panose="020B0503020204020204" pitchFamily="34" charset="-122"/>
                        <a:cs typeface="+mn-cs"/>
                      </a:endParaRPr>
                    </a:p>
                    <a:p>
                      <a:pPr algn="ctr"/>
                      <a:endParaRPr lang="en-US" altLang="zh-CN" sz="900" b="0" dirty="0" smtClean="0">
                        <a:latin typeface="微软雅黑" panose="020B0503020204020204" pitchFamily="34" charset="-122"/>
                        <a:ea typeface="微软雅黑" panose="020B0503020204020204" pitchFamily="34" charset="-122"/>
                      </a:endParaRPr>
                    </a:p>
                    <a:p>
                      <a:pPr algn="ctr"/>
                      <a:r>
                        <a:rPr lang="en-US" altLang="zh-CN" sz="900" b="0" dirty="0" smtClean="0">
                          <a:latin typeface="微软雅黑" panose="020B0503020204020204" pitchFamily="34" charset="-122"/>
                          <a:ea typeface="微软雅黑" panose="020B0503020204020204" pitchFamily="34" charset="-122"/>
                        </a:rPr>
                        <a:t>China-New Zealand</a:t>
                      </a:r>
                      <a:endParaRPr lang="zh-CN" altLang="en-US" sz="900" b="0" dirty="0" smtClean="0">
                        <a:latin typeface="微软雅黑" panose="020B0503020204020204" pitchFamily="34" charset="-122"/>
                        <a:ea typeface="微软雅黑" panose="020B0503020204020204" pitchFamily="34" charset="-122"/>
                      </a:endParaRPr>
                    </a:p>
                  </a:txBody>
                  <a:tcPr/>
                </a:tc>
              </a:tr>
              <a:tr h="514340">
                <a:tc>
                  <a:txBody>
                    <a:bodyPr/>
                    <a:lstStyle/>
                    <a:p>
                      <a:pPr marL="0" marR="0" indent="0" algn="ctr" defTabSz="685800" rtl="0" eaLnBrk="1" fontAlgn="auto" latinLnBrk="0" hangingPunct="1">
                        <a:lnSpc>
                          <a:spcPct val="100000"/>
                        </a:lnSpc>
                        <a:spcBef>
                          <a:spcPts val="0"/>
                        </a:spcBef>
                        <a:spcAft>
                          <a:spcPts val="0"/>
                        </a:spcAft>
                        <a:buClrTx/>
                        <a:buSzTx/>
                        <a:buFontTx/>
                        <a:buNone/>
                        <a:defRPr/>
                      </a:pPr>
                      <a:r>
                        <a:rPr lang="zh-CN" altLang="en-US" sz="900" b="0" kern="1200" dirty="0" smtClean="0">
                          <a:solidFill>
                            <a:schemeClr val="dk1"/>
                          </a:solidFill>
                          <a:effectLst/>
                          <a:latin typeface="微软雅黑" panose="020B0503020204020204" pitchFamily="34" charset="-122"/>
                          <a:ea typeface="微软雅黑" panose="020B0503020204020204" pitchFamily="34" charset="-122"/>
                          <a:cs typeface="+mn-cs"/>
                        </a:rPr>
                        <a:t>中国</a:t>
                      </a:r>
                      <a:r>
                        <a:rPr lang="en-US" altLang="zh-CN" sz="900" b="0" kern="1200" dirty="0" smtClean="0">
                          <a:solidFill>
                            <a:schemeClr val="dk1"/>
                          </a:solidFill>
                          <a:effectLst/>
                          <a:latin typeface="微软雅黑" panose="020B0503020204020204" pitchFamily="34" charset="-122"/>
                          <a:ea typeface="微软雅黑" panose="020B0503020204020204" pitchFamily="34" charset="-122"/>
                          <a:cs typeface="+mn-cs"/>
                        </a:rPr>
                        <a:t>-</a:t>
                      </a:r>
                      <a:r>
                        <a:rPr lang="zh-CN" altLang="en-US" sz="900" b="0" kern="1200" dirty="0" smtClean="0">
                          <a:solidFill>
                            <a:schemeClr val="dk1"/>
                          </a:solidFill>
                          <a:effectLst/>
                          <a:latin typeface="微软雅黑" panose="020B0503020204020204" pitchFamily="34" charset="-122"/>
                          <a:ea typeface="微软雅黑" panose="020B0503020204020204" pitchFamily="34" charset="-122"/>
                          <a:cs typeface="+mn-cs"/>
                        </a:rPr>
                        <a:t>新加坡</a:t>
                      </a:r>
                      <a:endParaRPr lang="en-US" altLang="zh-CN" sz="900" b="0" kern="1200" dirty="0" smtClean="0">
                        <a:solidFill>
                          <a:schemeClr val="dk1"/>
                        </a:solidFill>
                        <a:effectLst/>
                        <a:latin typeface="微软雅黑" panose="020B0503020204020204" pitchFamily="34" charset="-122"/>
                        <a:ea typeface="微软雅黑" panose="020B0503020204020204" pitchFamily="34" charset="-122"/>
                        <a:cs typeface="+mn-cs"/>
                      </a:endParaRPr>
                    </a:p>
                    <a:p>
                      <a:pPr marL="0" marR="0" indent="0" algn="ctr" defTabSz="685800" rtl="0" eaLnBrk="1" fontAlgn="auto" latinLnBrk="0" hangingPunct="1">
                        <a:lnSpc>
                          <a:spcPct val="100000"/>
                        </a:lnSpc>
                        <a:spcBef>
                          <a:spcPts val="0"/>
                        </a:spcBef>
                        <a:spcAft>
                          <a:spcPts val="0"/>
                        </a:spcAft>
                        <a:buClrTx/>
                        <a:buSzTx/>
                        <a:buFontTx/>
                        <a:buNone/>
                        <a:defRPr/>
                      </a:pPr>
                      <a:r>
                        <a:rPr lang="zh-CN" altLang="en-US" sz="900" b="0" kern="1200" dirty="0" smtClean="0">
                          <a:solidFill>
                            <a:schemeClr val="dk1"/>
                          </a:solidFill>
                          <a:effectLst/>
                          <a:latin typeface="微软雅黑" panose="020B0503020204020204" pitchFamily="34" charset="-122"/>
                          <a:ea typeface="微软雅黑" panose="020B0503020204020204" pitchFamily="34" charset="-122"/>
                          <a:cs typeface="+mn-cs"/>
                        </a:rPr>
                        <a:t>自由贸易协定</a:t>
                      </a:r>
                      <a:endParaRPr lang="zh-CN" altLang="en-US" sz="900" b="0" kern="1200" dirty="0" smtClean="0">
                        <a:solidFill>
                          <a:schemeClr val="dk1"/>
                        </a:solidFill>
                        <a:effectLst/>
                        <a:latin typeface="微软雅黑" panose="020B0503020204020204" pitchFamily="34" charset="-122"/>
                        <a:ea typeface="微软雅黑" panose="020B0503020204020204" pitchFamily="34" charset="-122"/>
                        <a:cs typeface="+mn-cs"/>
                      </a:endParaRPr>
                    </a:p>
                    <a:p>
                      <a:pPr algn="ctr"/>
                      <a:endParaRPr lang="en-US" altLang="zh-CN" sz="900" b="0" dirty="0" smtClean="0">
                        <a:latin typeface="微软雅黑" panose="020B0503020204020204" pitchFamily="34" charset="-122"/>
                        <a:ea typeface="微软雅黑" panose="020B0503020204020204" pitchFamily="34" charset="-122"/>
                      </a:endParaRPr>
                    </a:p>
                    <a:p>
                      <a:pPr algn="ctr"/>
                      <a:r>
                        <a:rPr lang="en-US" altLang="zh-CN" sz="900" b="0" dirty="0" smtClean="0">
                          <a:latin typeface="微软雅黑" panose="020B0503020204020204" pitchFamily="34" charset="-122"/>
                          <a:ea typeface="微软雅黑" panose="020B0503020204020204" pitchFamily="34" charset="-122"/>
                        </a:rPr>
                        <a:t>China-Singapore</a:t>
                      </a:r>
                      <a:endParaRPr lang="zh-CN" altLang="en-US" sz="900" b="0" dirty="0" smtClean="0">
                        <a:latin typeface="微软雅黑" panose="020B0503020204020204" pitchFamily="34" charset="-122"/>
                        <a:ea typeface="微软雅黑" panose="020B0503020204020204" pitchFamily="34" charset="-122"/>
                      </a:endParaRP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defRPr/>
                      </a:pPr>
                      <a:r>
                        <a:rPr lang="zh-CN" altLang="en-US" sz="900" b="0" kern="1200" dirty="0" smtClean="0">
                          <a:solidFill>
                            <a:schemeClr val="dk1"/>
                          </a:solidFill>
                          <a:effectLst/>
                          <a:latin typeface="微软雅黑" panose="020B0503020204020204" pitchFamily="34" charset="-122"/>
                          <a:ea typeface="微软雅黑" panose="020B0503020204020204" pitchFamily="34" charset="-122"/>
                          <a:cs typeface="+mn-cs"/>
                        </a:rPr>
                        <a:t>中国</a:t>
                      </a:r>
                      <a:r>
                        <a:rPr lang="en-US" altLang="zh-CN" sz="900" b="0" kern="1200" dirty="0" smtClean="0">
                          <a:solidFill>
                            <a:schemeClr val="dk1"/>
                          </a:solidFill>
                          <a:effectLst/>
                          <a:latin typeface="微软雅黑" panose="020B0503020204020204" pitchFamily="34" charset="-122"/>
                          <a:ea typeface="微软雅黑" panose="020B0503020204020204" pitchFamily="34" charset="-122"/>
                          <a:cs typeface="+mn-cs"/>
                        </a:rPr>
                        <a:t>-</a:t>
                      </a:r>
                      <a:r>
                        <a:rPr lang="zh-CN" altLang="en-US" sz="900" b="0" kern="1200" dirty="0" smtClean="0">
                          <a:solidFill>
                            <a:schemeClr val="dk1"/>
                          </a:solidFill>
                          <a:effectLst/>
                          <a:latin typeface="微软雅黑" panose="020B0503020204020204" pitchFamily="34" charset="-122"/>
                          <a:ea typeface="微软雅黑" panose="020B0503020204020204" pitchFamily="34" charset="-122"/>
                          <a:cs typeface="+mn-cs"/>
                        </a:rPr>
                        <a:t>智利</a:t>
                      </a:r>
                      <a:endParaRPr lang="en-US" altLang="zh-CN" sz="900" b="0" kern="1200" dirty="0" smtClean="0">
                        <a:solidFill>
                          <a:schemeClr val="dk1"/>
                        </a:solidFill>
                        <a:effectLst/>
                        <a:latin typeface="微软雅黑" panose="020B0503020204020204" pitchFamily="34" charset="-122"/>
                        <a:ea typeface="微软雅黑" panose="020B0503020204020204" pitchFamily="34" charset="-122"/>
                        <a:cs typeface="+mn-cs"/>
                      </a:endParaRPr>
                    </a:p>
                    <a:p>
                      <a:pPr marL="0" marR="0" indent="0" algn="ctr" defTabSz="685800" rtl="0" eaLnBrk="1" fontAlgn="auto" latinLnBrk="0" hangingPunct="1">
                        <a:lnSpc>
                          <a:spcPct val="100000"/>
                        </a:lnSpc>
                        <a:spcBef>
                          <a:spcPts val="0"/>
                        </a:spcBef>
                        <a:spcAft>
                          <a:spcPts val="0"/>
                        </a:spcAft>
                        <a:buClrTx/>
                        <a:buSzTx/>
                        <a:buFontTx/>
                        <a:buNone/>
                        <a:defRPr/>
                      </a:pPr>
                      <a:r>
                        <a:rPr lang="zh-CN" altLang="en-US" sz="900" b="0" kern="1200" dirty="0" smtClean="0">
                          <a:solidFill>
                            <a:schemeClr val="dk1"/>
                          </a:solidFill>
                          <a:effectLst/>
                          <a:latin typeface="微软雅黑" panose="020B0503020204020204" pitchFamily="34" charset="-122"/>
                          <a:ea typeface="微软雅黑" panose="020B0503020204020204" pitchFamily="34" charset="-122"/>
                          <a:cs typeface="+mn-cs"/>
                        </a:rPr>
                        <a:t>自由贸易协定</a:t>
                      </a:r>
                      <a:endParaRPr lang="zh-CN" altLang="en-US" sz="900" b="0" kern="1200" dirty="0" smtClean="0">
                        <a:solidFill>
                          <a:schemeClr val="dk1"/>
                        </a:solidFill>
                        <a:effectLst/>
                        <a:latin typeface="微软雅黑" panose="020B0503020204020204" pitchFamily="34" charset="-122"/>
                        <a:ea typeface="微软雅黑" panose="020B0503020204020204" pitchFamily="34" charset="-122"/>
                        <a:cs typeface="+mn-cs"/>
                      </a:endParaRPr>
                    </a:p>
                    <a:p>
                      <a:pPr algn="ctr"/>
                      <a:endParaRPr lang="en-US" altLang="zh-CN" sz="900" b="0" dirty="0" smtClean="0">
                        <a:latin typeface="微软雅黑" panose="020B0503020204020204" pitchFamily="34" charset="-122"/>
                        <a:ea typeface="微软雅黑" panose="020B0503020204020204" pitchFamily="34" charset="-122"/>
                      </a:endParaRPr>
                    </a:p>
                    <a:p>
                      <a:pPr algn="ctr"/>
                      <a:r>
                        <a:rPr lang="en-US" altLang="zh-CN" sz="900" b="0" dirty="0" smtClean="0">
                          <a:latin typeface="微软雅黑" panose="020B0503020204020204" pitchFamily="34" charset="-122"/>
                          <a:ea typeface="微软雅黑" panose="020B0503020204020204" pitchFamily="34" charset="-122"/>
                        </a:rPr>
                        <a:t>China-Chile</a:t>
                      </a:r>
                      <a:endParaRPr lang="zh-CN" altLang="en-US" sz="900" b="0" dirty="0" smtClean="0">
                        <a:latin typeface="微软雅黑" panose="020B0503020204020204" pitchFamily="34" charset="-122"/>
                        <a:ea typeface="微软雅黑" panose="020B0503020204020204" pitchFamily="34" charset="-122"/>
                      </a:endParaRP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defRPr/>
                      </a:pPr>
                      <a:r>
                        <a:rPr lang="zh-CN" altLang="en-US" sz="900" b="0" kern="1200" dirty="0" smtClean="0">
                          <a:solidFill>
                            <a:schemeClr val="dk1"/>
                          </a:solidFill>
                          <a:effectLst/>
                          <a:latin typeface="微软雅黑" panose="020B0503020204020204" pitchFamily="34" charset="-122"/>
                          <a:ea typeface="微软雅黑" panose="020B0503020204020204" pitchFamily="34" charset="-122"/>
                          <a:cs typeface="+mn-cs"/>
                        </a:rPr>
                        <a:t>中国</a:t>
                      </a:r>
                      <a:r>
                        <a:rPr lang="en-US" altLang="zh-CN" sz="900" b="0" kern="1200" dirty="0" smtClean="0">
                          <a:solidFill>
                            <a:schemeClr val="dk1"/>
                          </a:solidFill>
                          <a:effectLst/>
                          <a:latin typeface="微软雅黑" panose="020B0503020204020204" pitchFamily="34" charset="-122"/>
                          <a:ea typeface="微软雅黑" panose="020B0503020204020204" pitchFamily="34" charset="-122"/>
                          <a:cs typeface="+mn-cs"/>
                        </a:rPr>
                        <a:t>-</a:t>
                      </a:r>
                      <a:r>
                        <a:rPr lang="zh-CN" altLang="en-US" sz="900" b="0" kern="1200" dirty="0" smtClean="0">
                          <a:solidFill>
                            <a:schemeClr val="dk1"/>
                          </a:solidFill>
                          <a:effectLst/>
                          <a:latin typeface="微软雅黑" panose="020B0503020204020204" pitchFamily="34" charset="-122"/>
                          <a:ea typeface="微软雅黑" panose="020B0503020204020204" pitchFamily="34" charset="-122"/>
                          <a:cs typeface="+mn-cs"/>
                        </a:rPr>
                        <a:t>巴基斯坦</a:t>
                      </a:r>
                      <a:endParaRPr lang="en-US" altLang="zh-CN" sz="900" b="0" kern="1200" dirty="0" smtClean="0">
                        <a:solidFill>
                          <a:schemeClr val="dk1"/>
                        </a:solidFill>
                        <a:effectLst/>
                        <a:latin typeface="微软雅黑" panose="020B0503020204020204" pitchFamily="34" charset="-122"/>
                        <a:ea typeface="微软雅黑" panose="020B0503020204020204" pitchFamily="34" charset="-122"/>
                        <a:cs typeface="+mn-cs"/>
                      </a:endParaRPr>
                    </a:p>
                    <a:p>
                      <a:pPr marL="0" marR="0" indent="0" algn="ctr" defTabSz="685800" rtl="0" eaLnBrk="1" fontAlgn="auto" latinLnBrk="0" hangingPunct="1">
                        <a:lnSpc>
                          <a:spcPct val="100000"/>
                        </a:lnSpc>
                        <a:spcBef>
                          <a:spcPts val="0"/>
                        </a:spcBef>
                        <a:spcAft>
                          <a:spcPts val="0"/>
                        </a:spcAft>
                        <a:buClrTx/>
                        <a:buSzTx/>
                        <a:buFontTx/>
                        <a:buNone/>
                        <a:defRPr/>
                      </a:pPr>
                      <a:r>
                        <a:rPr lang="zh-CN" altLang="en-US" sz="900" b="0" kern="1200" dirty="0" smtClean="0">
                          <a:solidFill>
                            <a:schemeClr val="dk1"/>
                          </a:solidFill>
                          <a:effectLst/>
                          <a:latin typeface="微软雅黑" panose="020B0503020204020204" pitchFamily="34" charset="-122"/>
                          <a:ea typeface="微软雅黑" panose="020B0503020204020204" pitchFamily="34" charset="-122"/>
                          <a:cs typeface="+mn-cs"/>
                        </a:rPr>
                        <a:t>自由贸易协定</a:t>
                      </a:r>
                      <a:endParaRPr lang="zh-CN" altLang="en-US" sz="900" b="0" kern="1200" dirty="0" smtClean="0">
                        <a:solidFill>
                          <a:schemeClr val="dk1"/>
                        </a:solidFill>
                        <a:effectLst/>
                        <a:latin typeface="微软雅黑" panose="020B0503020204020204" pitchFamily="34" charset="-122"/>
                        <a:ea typeface="微软雅黑" panose="020B0503020204020204" pitchFamily="34" charset="-122"/>
                        <a:cs typeface="+mn-cs"/>
                      </a:endParaRPr>
                    </a:p>
                    <a:p>
                      <a:pPr algn="ctr"/>
                      <a:endParaRPr lang="en-US" altLang="zh-CN" sz="900" b="0" dirty="0" smtClean="0">
                        <a:latin typeface="微软雅黑" panose="020B0503020204020204" pitchFamily="34" charset="-122"/>
                        <a:ea typeface="微软雅黑" panose="020B0503020204020204" pitchFamily="34" charset="-122"/>
                      </a:endParaRPr>
                    </a:p>
                    <a:p>
                      <a:pPr algn="ctr"/>
                      <a:r>
                        <a:rPr lang="en-US" altLang="zh-CN" sz="900" b="0" dirty="0" smtClean="0">
                          <a:latin typeface="微软雅黑" panose="020B0503020204020204" pitchFamily="34" charset="-122"/>
                          <a:ea typeface="微软雅黑" panose="020B0503020204020204" pitchFamily="34" charset="-122"/>
                        </a:rPr>
                        <a:t>China-Pakistan</a:t>
                      </a:r>
                      <a:endParaRPr lang="zh-CN" altLang="en-US" sz="900" b="0" dirty="0" smtClean="0">
                        <a:latin typeface="微软雅黑" panose="020B0503020204020204" pitchFamily="34" charset="-122"/>
                        <a:ea typeface="微软雅黑" panose="020B0503020204020204" pitchFamily="34" charset="-122"/>
                      </a:endParaRP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defRPr/>
                      </a:pPr>
                      <a:r>
                        <a:rPr lang="zh-CN" altLang="en-US" sz="900" b="0" kern="1200" dirty="0" smtClean="0">
                          <a:solidFill>
                            <a:schemeClr val="dk1"/>
                          </a:solidFill>
                          <a:effectLst/>
                          <a:latin typeface="微软雅黑" panose="020B0503020204020204" pitchFamily="34" charset="-122"/>
                          <a:ea typeface="微软雅黑" panose="020B0503020204020204" pitchFamily="34" charset="-122"/>
                          <a:cs typeface="+mn-cs"/>
                        </a:rPr>
                        <a:t>中国</a:t>
                      </a:r>
                      <a:r>
                        <a:rPr lang="en-US" altLang="zh-CN" sz="900" b="0" kern="1200" dirty="0" smtClean="0">
                          <a:solidFill>
                            <a:schemeClr val="dk1"/>
                          </a:solidFill>
                          <a:effectLst/>
                          <a:latin typeface="微软雅黑" panose="020B0503020204020204" pitchFamily="34" charset="-122"/>
                          <a:ea typeface="微软雅黑" panose="020B0503020204020204" pitchFamily="34" charset="-122"/>
                          <a:cs typeface="+mn-cs"/>
                        </a:rPr>
                        <a:t>-</a:t>
                      </a:r>
                      <a:r>
                        <a:rPr lang="zh-CN" altLang="en-US" sz="900" b="0" kern="1200" dirty="0" smtClean="0">
                          <a:solidFill>
                            <a:schemeClr val="dk1"/>
                          </a:solidFill>
                          <a:effectLst/>
                          <a:latin typeface="微软雅黑" panose="020B0503020204020204" pitchFamily="34" charset="-122"/>
                          <a:ea typeface="微软雅黑" panose="020B0503020204020204" pitchFamily="34" charset="-122"/>
                          <a:cs typeface="+mn-cs"/>
                        </a:rPr>
                        <a:t>东盟</a:t>
                      </a:r>
                      <a:endParaRPr lang="en-US" altLang="zh-CN" sz="900" b="0" kern="1200" dirty="0" smtClean="0">
                        <a:solidFill>
                          <a:schemeClr val="dk1"/>
                        </a:solidFill>
                        <a:effectLst/>
                        <a:latin typeface="微软雅黑" panose="020B0503020204020204" pitchFamily="34" charset="-122"/>
                        <a:ea typeface="微软雅黑" panose="020B0503020204020204" pitchFamily="34" charset="-122"/>
                        <a:cs typeface="+mn-cs"/>
                      </a:endParaRPr>
                    </a:p>
                    <a:p>
                      <a:pPr marL="0" marR="0" indent="0" algn="ctr" defTabSz="685800" rtl="0" eaLnBrk="1" fontAlgn="auto" latinLnBrk="0" hangingPunct="1">
                        <a:lnSpc>
                          <a:spcPct val="100000"/>
                        </a:lnSpc>
                        <a:spcBef>
                          <a:spcPts val="0"/>
                        </a:spcBef>
                        <a:spcAft>
                          <a:spcPts val="0"/>
                        </a:spcAft>
                        <a:buClrTx/>
                        <a:buSzTx/>
                        <a:buFontTx/>
                        <a:buNone/>
                        <a:defRPr/>
                      </a:pPr>
                      <a:r>
                        <a:rPr lang="zh-CN" altLang="en-US" sz="900" b="0" kern="1200" dirty="0" smtClean="0">
                          <a:solidFill>
                            <a:schemeClr val="dk1"/>
                          </a:solidFill>
                          <a:effectLst/>
                          <a:latin typeface="微软雅黑" panose="020B0503020204020204" pitchFamily="34" charset="-122"/>
                          <a:ea typeface="微软雅黑" panose="020B0503020204020204" pitchFamily="34" charset="-122"/>
                          <a:cs typeface="+mn-cs"/>
                        </a:rPr>
                        <a:t>自由贸易协定</a:t>
                      </a:r>
                      <a:endParaRPr lang="zh-CN" altLang="en-US" sz="900" b="0" kern="1200" dirty="0" smtClean="0">
                        <a:solidFill>
                          <a:schemeClr val="dk1"/>
                        </a:solidFill>
                        <a:effectLst/>
                        <a:latin typeface="微软雅黑" panose="020B0503020204020204" pitchFamily="34" charset="-122"/>
                        <a:ea typeface="微软雅黑" panose="020B0503020204020204" pitchFamily="34" charset="-122"/>
                        <a:cs typeface="+mn-cs"/>
                      </a:endParaRPr>
                    </a:p>
                    <a:p>
                      <a:pPr algn="ctr"/>
                      <a:endParaRPr lang="en-US" altLang="zh-CN" sz="900" b="0" dirty="0" smtClean="0">
                        <a:latin typeface="微软雅黑" panose="020B0503020204020204" pitchFamily="34" charset="-122"/>
                        <a:ea typeface="微软雅黑" panose="020B0503020204020204" pitchFamily="34" charset="-122"/>
                      </a:endParaRPr>
                    </a:p>
                    <a:p>
                      <a:pPr algn="ctr"/>
                      <a:r>
                        <a:rPr lang="en-US" altLang="zh-CN" sz="900" b="0" dirty="0" smtClean="0">
                          <a:latin typeface="微软雅黑" panose="020B0503020204020204" pitchFamily="34" charset="-122"/>
                          <a:ea typeface="微软雅黑" panose="020B0503020204020204" pitchFamily="34" charset="-122"/>
                        </a:rPr>
                        <a:t>China-ASEAN</a:t>
                      </a:r>
                      <a:endParaRPr lang="zh-CN" altLang="en-US" sz="900" b="0" dirty="0" smtClean="0">
                        <a:latin typeface="微软雅黑" panose="020B0503020204020204" pitchFamily="34" charset="-122"/>
                        <a:ea typeface="微软雅黑" panose="020B0503020204020204" pitchFamily="34" charset="-122"/>
                      </a:endParaRPr>
                    </a:p>
                  </a:txBody>
                  <a:tcPr/>
                </a:tc>
                <a:tc>
                  <a:txBody>
                    <a:bodyPr/>
                    <a:lstStyle/>
                    <a:p>
                      <a:pPr algn="ctr"/>
                      <a:r>
                        <a:rPr lang="zh-CN" altLang="en-US" sz="900" b="0" dirty="0" smtClean="0">
                          <a:latin typeface="微软雅黑" panose="020B0503020204020204" pitchFamily="34" charset="-122"/>
                          <a:ea typeface="微软雅黑" panose="020B0503020204020204" pitchFamily="34" charset="-122"/>
                        </a:rPr>
                        <a:t>内地与港澳更紧密经贸关系安排</a:t>
                      </a:r>
                      <a:endParaRPr lang="en-US" altLang="zh-CN" sz="900" b="0" dirty="0" smtClean="0">
                        <a:latin typeface="微软雅黑" panose="020B0503020204020204" pitchFamily="34" charset="-122"/>
                        <a:ea typeface="微软雅黑" panose="020B0503020204020204" pitchFamily="34" charset="-122"/>
                      </a:endParaRPr>
                    </a:p>
                    <a:p>
                      <a:pPr algn="ctr"/>
                      <a:endParaRPr lang="en-US" altLang="zh-CN" sz="900" b="0" dirty="0" smtClean="0">
                        <a:latin typeface="微软雅黑" panose="020B0503020204020204" pitchFamily="34" charset="-122"/>
                        <a:ea typeface="微软雅黑" panose="020B0503020204020204" pitchFamily="34" charset="-122"/>
                      </a:endParaRPr>
                    </a:p>
                    <a:p>
                      <a:pPr algn="ctr"/>
                      <a:r>
                        <a:rPr lang="en-US" altLang="zh-CN" sz="900" b="0" dirty="0" smtClean="0">
                          <a:latin typeface="微软雅黑" panose="020B0503020204020204" pitchFamily="34" charset="-122"/>
                          <a:ea typeface="微软雅黑" panose="020B0503020204020204" pitchFamily="34" charset="-122"/>
                        </a:rPr>
                        <a:t>CEPA</a:t>
                      </a:r>
                      <a:endParaRPr lang="zh-CN" altLang="en-US" sz="900" b="0" dirty="0" smtClean="0">
                        <a:latin typeface="微软雅黑" panose="020B0503020204020204" pitchFamily="34" charset="-122"/>
                        <a:ea typeface="微软雅黑" panose="020B0503020204020204" pitchFamily="34" charset="-122"/>
                      </a:endParaRPr>
                    </a:p>
                  </a:txBody>
                  <a:tcPr/>
                </a:tc>
                <a:tc>
                  <a:txBody>
                    <a:bodyPr/>
                    <a:lstStyle/>
                    <a:p>
                      <a:pPr marL="0" algn="ctr" defTabSz="685800" rtl="0" eaLnBrk="1" latinLnBrk="0" hangingPunct="1"/>
                      <a:r>
                        <a:rPr lang="zh-CN" altLang="en-US" sz="900" b="0" kern="1200" dirty="0" smtClean="0">
                          <a:solidFill>
                            <a:schemeClr val="dk1"/>
                          </a:solidFill>
                          <a:effectLst/>
                          <a:latin typeface="微软雅黑" panose="020B0503020204020204" pitchFamily="34" charset="-122"/>
                          <a:ea typeface="微软雅黑" panose="020B0503020204020204" pitchFamily="34" charset="-122"/>
                          <a:cs typeface="+mn-cs"/>
                        </a:rPr>
                        <a:t>海峡两岸经济合作框架协议</a:t>
                      </a:r>
                      <a:endParaRPr lang="zh-CN" altLang="en-US" sz="900" b="0" kern="1200" dirty="0" smtClean="0">
                        <a:solidFill>
                          <a:schemeClr val="dk1"/>
                        </a:solidFill>
                        <a:effectLst/>
                        <a:latin typeface="微软雅黑" panose="020B0503020204020204" pitchFamily="34" charset="-122"/>
                        <a:ea typeface="微软雅黑" panose="020B0503020204020204" pitchFamily="34" charset="-122"/>
                        <a:cs typeface="+mn-cs"/>
                      </a:endParaRPr>
                    </a:p>
                    <a:p>
                      <a:pPr marL="0" algn="ctr" defTabSz="685800" rtl="0" eaLnBrk="1" latinLnBrk="0" hangingPunct="1"/>
                      <a:endParaRPr lang="en-US" altLang="zh-CN" sz="900" b="0" kern="1200" dirty="0" smtClean="0">
                        <a:solidFill>
                          <a:schemeClr val="dk1"/>
                        </a:solidFill>
                        <a:effectLst/>
                        <a:latin typeface="微软雅黑" panose="020B0503020204020204" pitchFamily="34" charset="-122"/>
                        <a:ea typeface="微软雅黑" panose="020B0503020204020204" pitchFamily="34" charset="-122"/>
                        <a:cs typeface="+mn-cs"/>
                      </a:endParaRPr>
                    </a:p>
                    <a:p>
                      <a:pPr marL="0" algn="ctr" defTabSz="685800" rtl="0" eaLnBrk="1" latinLnBrk="0" hangingPunct="1"/>
                      <a:r>
                        <a:rPr lang="en-US" altLang="zh-CN" sz="900" b="0" kern="1200" dirty="0" smtClean="0">
                          <a:solidFill>
                            <a:schemeClr val="dk1"/>
                          </a:solidFill>
                          <a:effectLst/>
                          <a:latin typeface="微软雅黑" panose="020B0503020204020204" pitchFamily="34" charset="-122"/>
                          <a:ea typeface="微软雅黑" panose="020B0503020204020204" pitchFamily="34" charset="-122"/>
                          <a:cs typeface="+mn-cs"/>
                        </a:rPr>
                        <a:t>ECFA</a:t>
                      </a:r>
                      <a:endParaRPr lang="zh-CN" altLang="en-US" sz="900" b="0" kern="1200" dirty="0" smtClean="0">
                        <a:solidFill>
                          <a:schemeClr val="dk1"/>
                        </a:solidFill>
                        <a:effectLst/>
                        <a:latin typeface="微软雅黑" panose="020B0503020204020204" pitchFamily="34" charset="-122"/>
                        <a:ea typeface="微软雅黑" panose="020B0503020204020204" pitchFamily="34" charset="-122"/>
                        <a:cs typeface="+mn-cs"/>
                      </a:endParaRPr>
                    </a:p>
                  </a:txBody>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79250" y="168697"/>
            <a:ext cx="8594484" cy="810704"/>
          </a:xfrm>
        </p:spPr>
        <p:txBody>
          <a:bodyPr>
            <a:noAutofit/>
          </a:bodyPr>
          <a:lstStyle/>
          <a:p>
            <a:pPr algn="ctr">
              <a:lnSpc>
                <a:spcPts val="3000"/>
              </a:lnSpc>
            </a:pPr>
            <a:r>
              <a:rPr lang="zh-CN" altLang="en-US" b="1" dirty="0">
                <a:solidFill>
                  <a:schemeClr val="accent1">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主要内容</a:t>
            </a:r>
            <a:endParaRPr lang="zh-CN" altLang="en-US" sz="2400" b="1" dirty="0">
              <a:solidFill>
                <a:schemeClr val="accent1">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aphicFrame>
        <p:nvGraphicFramePr>
          <p:cNvPr id="3" name="图示 2"/>
          <p:cNvGraphicFramePr/>
          <p:nvPr/>
        </p:nvGraphicFramePr>
        <p:xfrm>
          <a:off x="88672" y="979402"/>
          <a:ext cx="8918843" cy="3579841"/>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标题 1"/>
          <p:cNvSpPr txBox="1"/>
          <p:nvPr/>
        </p:nvSpPr>
        <p:spPr>
          <a:xfrm>
            <a:off x="484878" y="31995"/>
            <a:ext cx="8229600" cy="800066"/>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ts val="3000"/>
              </a:lnSpc>
            </a:pPr>
            <a:r>
              <a:rPr lang="zh-CN" altLang="en-US" sz="1800" b="1" dirty="0" smtClean="0">
                <a:solidFill>
                  <a:schemeClr val="accent1">
                    <a:lumMod val="75000"/>
                  </a:schemeClr>
                </a:solidFill>
                <a:latin typeface="微软雅黑" panose="020B0503020204020204" pitchFamily="34" charset="-122"/>
                <a:ea typeface="微软雅黑" panose="020B0503020204020204" pitchFamily="34" charset="-122"/>
              </a:rPr>
              <a:t>供给端：</a:t>
            </a:r>
            <a:r>
              <a:rPr lang="en-US" altLang="zh-CN" sz="1800" b="1" dirty="0" smtClean="0">
                <a:solidFill>
                  <a:schemeClr val="accent1">
                    <a:lumMod val="75000"/>
                  </a:schemeClr>
                </a:solidFill>
                <a:latin typeface="微软雅黑" panose="020B0503020204020204" pitchFamily="34" charset="-122"/>
                <a:ea typeface="微软雅黑" panose="020B0503020204020204" pitchFamily="34" charset="-122"/>
              </a:rPr>
              <a:t>RCEP15</a:t>
            </a:r>
            <a:r>
              <a:rPr lang="zh-CN" altLang="en-US" sz="1800" b="1" dirty="0" smtClean="0">
                <a:solidFill>
                  <a:schemeClr val="accent1">
                    <a:lumMod val="75000"/>
                  </a:schemeClr>
                </a:solidFill>
                <a:latin typeface="微软雅黑" panose="020B0503020204020204" pitchFamily="34" charset="-122"/>
                <a:ea typeface="微软雅黑" panose="020B0503020204020204" pitchFamily="34" charset="-122"/>
              </a:rPr>
              <a:t>国在全球纺织服装供应链占据半壁江山</a:t>
            </a:r>
            <a:r>
              <a:rPr lang="en-US" altLang="zh-CN" sz="1400" b="1" dirty="0" smtClean="0">
                <a:solidFill>
                  <a:schemeClr val="accent1">
                    <a:lumMod val="50000"/>
                  </a:schemeClr>
                </a:solidFill>
                <a:latin typeface="微软雅黑" panose="020B0503020204020204" pitchFamily="34" charset="-122"/>
                <a:ea typeface="微软雅黑" panose="020B0503020204020204" pitchFamily="34" charset="-122"/>
                <a:cs typeface="+mn-cs"/>
              </a:rPr>
              <a:t>                   </a:t>
            </a:r>
            <a:endParaRPr lang="en-US" altLang="zh-CN" sz="1200" b="1" dirty="0">
              <a:solidFill>
                <a:schemeClr val="accent1">
                  <a:lumMod val="50000"/>
                </a:schemeClr>
              </a:solidFill>
              <a:latin typeface="微软雅黑" panose="020B0503020204020204" pitchFamily="34" charset="-122"/>
              <a:ea typeface="微软雅黑" panose="020B0503020204020204" pitchFamily="34" charset="-122"/>
              <a:cs typeface="+mn-cs"/>
            </a:endParaRPr>
          </a:p>
        </p:txBody>
      </p:sp>
      <p:graphicFrame>
        <p:nvGraphicFramePr>
          <p:cNvPr id="2" name="表格 1"/>
          <p:cNvGraphicFramePr>
            <a:graphicFrameLocks noGrp="1"/>
          </p:cNvGraphicFramePr>
          <p:nvPr/>
        </p:nvGraphicFramePr>
        <p:xfrm>
          <a:off x="922107" y="788721"/>
          <a:ext cx="3532885" cy="3904620"/>
        </p:xfrm>
        <a:graphic>
          <a:graphicData uri="http://schemas.openxmlformats.org/drawingml/2006/table">
            <a:tbl>
              <a:tblPr firstRow="1" lastRow="1" bandRow="1">
                <a:tableStyleId>{5C22544A-7EE6-4342-B048-85BDC9FD1C3A}</a:tableStyleId>
              </a:tblPr>
              <a:tblGrid>
                <a:gridCol w="1023702"/>
                <a:gridCol w="1414486"/>
                <a:gridCol w="1094697"/>
              </a:tblGrid>
              <a:tr h="342600">
                <a:tc>
                  <a:txBody>
                    <a:bodyPr/>
                    <a:lstStyle/>
                    <a:p>
                      <a:pPr algn="ctr" fontAlgn="b"/>
                      <a:r>
                        <a:rPr lang="zh-CN" altLang="en-US" sz="1000" u="none" strike="noStrike" dirty="0">
                          <a:effectLst/>
                          <a:latin typeface="微软雅黑" panose="020B0503020204020204" pitchFamily="34" charset="-122"/>
                          <a:ea typeface="微软雅黑" panose="020B0503020204020204" pitchFamily="34" charset="-122"/>
                        </a:rPr>
                        <a:t>出口方</a:t>
                      </a:r>
                      <a:endParaRPr lang="zh-CN" altLang="en-US" sz="1000" b="0" i="0" u="none" strike="noStrike" dirty="0">
                        <a:effectLst/>
                        <a:latin typeface="微软雅黑" panose="020B0503020204020204" pitchFamily="34" charset="-122"/>
                        <a:ea typeface="微软雅黑" panose="020B0503020204020204" pitchFamily="34" charset="-122"/>
                      </a:endParaRPr>
                    </a:p>
                  </a:txBody>
                  <a:tcPr marL="4466" marR="4466" marT="4466" marB="0" anchor="ctr"/>
                </a:tc>
                <a:tc>
                  <a:txBody>
                    <a:bodyPr/>
                    <a:lstStyle/>
                    <a:p>
                      <a:pPr algn="ctr" fontAlgn="b"/>
                      <a:r>
                        <a:rPr lang="en-US" altLang="zh-CN" sz="1000" u="none" strike="noStrike" dirty="0" smtClean="0">
                          <a:effectLst/>
                          <a:latin typeface="微软雅黑" panose="020B0503020204020204" pitchFamily="34" charset="-122"/>
                          <a:ea typeface="微软雅黑" panose="020B0503020204020204" pitchFamily="34" charset="-122"/>
                        </a:rPr>
                        <a:t>2020</a:t>
                      </a:r>
                      <a:r>
                        <a:rPr lang="zh-CN" altLang="en-US" sz="1000" u="none" strike="noStrike" dirty="0" smtClean="0">
                          <a:effectLst/>
                          <a:latin typeface="微软雅黑" panose="020B0503020204020204" pitchFamily="34" charset="-122"/>
                          <a:ea typeface="微软雅黑" panose="020B0503020204020204" pitchFamily="34" charset="-122"/>
                        </a:rPr>
                        <a:t>年纺织服装出口</a:t>
                      </a:r>
                      <a:endParaRPr lang="en-US" altLang="zh-CN" sz="1000" u="none" strike="noStrike" dirty="0" smtClean="0">
                        <a:effectLst/>
                        <a:latin typeface="微软雅黑" panose="020B0503020204020204" pitchFamily="34" charset="-122"/>
                        <a:ea typeface="微软雅黑" panose="020B0503020204020204" pitchFamily="34" charset="-122"/>
                      </a:endParaRPr>
                    </a:p>
                    <a:p>
                      <a:pPr algn="ctr" fontAlgn="b"/>
                      <a:r>
                        <a:rPr lang="zh-CN" altLang="en-US" sz="1000" u="none" strike="noStrike" dirty="0" smtClean="0">
                          <a:effectLst/>
                          <a:latin typeface="微软雅黑" panose="020B0503020204020204" pitchFamily="34" charset="-122"/>
                          <a:ea typeface="微软雅黑" panose="020B0503020204020204" pitchFamily="34" charset="-122"/>
                        </a:rPr>
                        <a:t>（亿美元）</a:t>
                      </a:r>
                      <a:endParaRPr lang="zh-CN" altLang="en-US" sz="1000" b="0" i="0" u="none" strike="noStrike" dirty="0">
                        <a:effectLst/>
                        <a:latin typeface="微软雅黑" panose="020B0503020204020204" pitchFamily="34" charset="-122"/>
                        <a:ea typeface="微软雅黑" panose="020B0503020204020204" pitchFamily="34" charset="-122"/>
                      </a:endParaRPr>
                    </a:p>
                  </a:txBody>
                  <a:tcPr marL="4466" marR="4466" marT="4466" marB="0" anchor="ctr"/>
                </a:tc>
                <a:tc>
                  <a:txBody>
                    <a:bodyPr/>
                    <a:lstStyle/>
                    <a:p>
                      <a:pPr algn="ctr" fontAlgn="b"/>
                      <a:r>
                        <a:rPr lang="zh-CN" altLang="en-US" sz="1000" u="none" strike="noStrike" dirty="0">
                          <a:effectLst/>
                          <a:latin typeface="微软雅黑" panose="020B0503020204020204" pitchFamily="34" charset="-122"/>
                          <a:ea typeface="微软雅黑" panose="020B0503020204020204" pitchFamily="34" charset="-122"/>
                        </a:rPr>
                        <a:t>占全球比重</a:t>
                      </a:r>
                      <a:endParaRPr lang="zh-CN" altLang="en-US" sz="1000" b="0" i="0" u="none" strike="noStrike" dirty="0">
                        <a:effectLst/>
                        <a:latin typeface="微软雅黑" panose="020B0503020204020204" pitchFamily="34" charset="-122"/>
                        <a:ea typeface="微软雅黑" panose="020B0503020204020204" pitchFamily="34" charset="-122"/>
                      </a:endParaRPr>
                    </a:p>
                  </a:txBody>
                  <a:tcPr marL="4466" marR="4466" marT="4466" marB="0" anchor="ctr"/>
                </a:tc>
              </a:tr>
              <a:tr h="197890">
                <a:tc>
                  <a:txBody>
                    <a:bodyPr/>
                    <a:lstStyle/>
                    <a:p>
                      <a:pPr algn="l" fontAlgn="b"/>
                      <a:r>
                        <a:rPr lang="zh-CN" altLang="en-US" sz="1000" b="1" u="none" strike="noStrike" dirty="0">
                          <a:effectLst/>
                          <a:latin typeface="微软雅黑" panose="020B0503020204020204" pitchFamily="34" charset="-122"/>
                          <a:ea typeface="微软雅黑" panose="020B0503020204020204" pitchFamily="34" charset="-122"/>
                        </a:rPr>
                        <a:t>全球</a:t>
                      </a:r>
                      <a:endParaRPr lang="zh-CN" altLang="en-US" sz="1000" b="1" i="0" u="none" strike="noStrike" dirty="0">
                        <a:effectLst/>
                        <a:latin typeface="微软雅黑" panose="020B0503020204020204" pitchFamily="34" charset="-122"/>
                        <a:ea typeface="微软雅黑" panose="020B0503020204020204" pitchFamily="34" charset="-122"/>
                      </a:endParaRPr>
                    </a:p>
                  </a:txBody>
                  <a:tcPr marL="4466" marR="4466" marT="4466" marB="0" anchor="ctr"/>
                </a:tc>
                <a:tc>
                  <a:txBody>
                    <a:bodyPr/>
                    <a:lstStyle/>
                    <a:p>
                      <a:pPr algn="r" fontAlgn="b"/>
                      <a:r>
                        <a:rPr lang="en-US" altLang="zh-CN" sz="1000" b="1" u="none" strike="noStrike">
                          <a:effectLst/>
                          <a:latin typeface="微软雅黑" panose="020B0503020204020204" pitchFamily="34" charset="-122"/>
                          <a:ea typeface="微软雅黑" panose="020B0503020204020204" pitchFamily="34" charset="-122"/>
                        </a:rPr>
                        <a:t>7770.75</a:t>
                      </a:r>
                      <a:endParaRPr lang="en-US" altLang="zh-CN" sz="1000" b="1" i="0" u="none" strike="noStrike">
                        <a:effectLst/>
                        <a:latin typeface="微软雅黑" panose="020B0503020204020204" pitchFamily="34" charset="-122"/>
                        <a:ea typeface="微软雅黑" panose="020B0503020204020204" pitchFamily="34" charset="-122"/>
                      </a:endParaRPr>
                    </a:p>
                  </a:txBody>
                  <a:tcPr marL="4466" marR="4466" marT="4466" marB="0" anchor="ctr"/>
                </a:tc>
                <a:tc>
                  <a:txBody>
                    <a:bodyPr/>
                    <a:lstStyle/>
                    <a:p>
                      <a:pPr algn="r" fontAlgn="b"/>
                      <a:r>
                        <a:rPr lang="en-US" altLang="zh-CN" sz="1000" b="1" u="none" strike="noStrike" dirty="0">
                          <a:effectLst/>
                          <a:latin typeface="微软雅黑" panose="020B0503020204020204" pitchFamily="34" charset="-122"/>
                          <a:ea typeface="微软雅黑" panose="020B0503020204020204" pitchFamily="34" charset="-122"/>
                        </a:rPr>
                        <a:t>100.00%</a:t>
                      </a:r>
                      <a:endParaRPr lang="en-US" altLang="zh-CN" sz="1000" b="1" i="0" u="none" strike="noStrike" dirty="0">
                        <a:effectLst/>
                        <a:latin typeface="微软雅黑" panose="020B0503020204020204" pitchFamily="34" charset="-122"/>
                        <a:ea typeface="微软雅黑" panose="020B0503020204020204" pitchFamily="34" charset="-122"/>
                      </a:endParaRPr>
                    </a:p>
                  </a:txBody>
                  <a:tcPr marL="4466" marR="4466" marT="4466" marB="0" anchor="ctr"/>
                </a:tc>
              </a:tr>
              <a:tr h="197890">
                <a:tc>
                  <a:txBody>
                    <a:bodyPr/>
                    <a:lstStyle/>
                    <a:p>
                      <a:pPr algn="l" fontAlgn="b"/>
                      <a:r>
                        <a:rPr lang="en-US" sz="1000" b="1" i="1" u="none" strike="noStrike">
                          <a:effectLst/>
                          <a:latin typeface="微软雅黑" panose="020B0503020204020204" pitchFamily="34" charset="-122"/>
                          <a:ea typeface="微软雅黑" panose="020B0503020204020204" pitchFamily="34" charset="-122"/>
                        </a:rPr>
                        <a:t>RCEP15</a:t>
                      </a:r>
                      <a:r>
                        <a:rPr lang="zh-CN" altLang="en-US" sz="1000" b="1" i="1" u="none" strike="noStrike">
                          <a:effectLst/>
                          <a:latin typeface="微软雅黑" panose="020B0503020204020204" pitchFamily="34" charset="-122"/>
                          <a:ea typeface="微软雅黑" panose="020B0503020204020204" pitchFamily="34" charset="-122"/>
                        </a:rPr>
                        <a:t>国合计</a:t>
                      </a:r>
                      <a:endParaRPr lang="zh-CN" altLang="en-US" sz="1000" b="1" i="1" u="none" strike="noStrike">
                        <a:effectLst/>
                        <a:latin typeface="微软雅黑" panose="020B0503020204020204" pitchFamily="34" charset="-122"/>
                        <a:ea typeface="微软雅黑" panose="020B0503020204020204" pitchFamily="34" charset="-122"/>
                      </a:endParaRPr>
                    </a:p>
                  </a:txBody>
                  <a:tcPr marL="4466" marR="4466" marT="4466" marB="0" anchor="ctr"/>
                </a:tc>
                <a:tc>
                  <a:txBody>
                    <a:bodyPr/>
                    <a:lstStyle/>
                    <a:p>
                      <a:pPr algn="r" fontAlgn="b"/>
                      <a:r>
                        <a:rPr lang="en-US" altLang="zh-CN" sz="1000" b="1" i="1" u="none" strike="noStrike">
                          <a:effectLst/>
                          <a:latin typeface="微软雅黑" panose="020B0503020204020204" pitchFamily="34" charset="-122"/>
                          <a:ea typeface="微软雅黑" panose="020B0503020204020204" pitchFamily="34" charset="-122"/>
                        </a:rPr>
                        <a:t>3954.09</a:t>
                      </a:r>
                      <a:endParaRPr lang="en-US" altLang="zh-CN" sz="1000" b="1" i="1" u="none" strike="noStrike">
                        <a:effectLst/>
                        <a:latin typeface="微软雅黑" panose="020B0503020204020204" pitchFamily="34" charset="-122"/>
                        <a:ea typeface="微软雅黑" panose="020B0503020204020204" pitchFamily="34" charset="-122"/>
                      </a:endParaRPr>
                    </a:p>
                  </a:txBody>
                  <a:tcPr marL="4466" marR="4466" marT="4466" marB="0" anchor="ctr"/>
                </a:tc>
                <a:tc>
                  <a:txBody>
                    <a:bodyPr/>
                    <a:lstStyle/>
                    <a:p>
                      <a:pPr algn="r" fontAlgn="b"/>
                      <a:r>
                        <a:rPr lang="en-US" altLang="zh-CN" sz="1000" b="1" i="1" u="none" strike="noStrike" dirty="0">
                          <a:effectLst/>
                          <a:latin typeface="微软雅黑" panose="020B0503020204020204" pitchFamily="34" charset="-122"/>
                          <a:ea typeface="微软雅黑" panose="020B0503020204020204" pitchFamily="34" charset="-122"/>
                        </a:rPr>
                        <a:t>50.88%</a:t>
                      </a:r>
                      <a:endParaRPr lang="en-US" altLang="zh-CN" sz="1000" b="1" i="1" u="none" strike="noStrike" dirty="0">
                        <a:effectLst/>
                        <a:latin typeface="微软雅黑" panose="020B0503020204020204" pitchFamily="34" charset="-122"/>
                        <a:ea typeface="微软雅黑" panose="020B0503020204020204" pitchFamily="34" charset="-122"/>
                      </a:endParaRPr>
                    </a:p>
                  </a:txBody>
                  <a:tcPr marL="4466" marR="4466" marT="4466" marB="0" anchor="ctr"/>
                </a:tc>
              </a:tr>
              <a:tr h="197890">
                <a:tc>
                  <a:txBody>
                    <a:bodyPr/>
                    <a:lstStyle/>
                    <a:p>
                      <a:pPr algn="l" fontAlgn="ctr"/>
                      <a:r>
                        <a:rPr lang="zh-CN" altLang="en-US" sz="1000" u="none" strike="noStrike">
                          <a:effectLst/>
                          <a:latin typeface="微软雅黑" panose="020B0503020204020204" pitchFamily="34" charset="-122"/>
                          <a:ea typeface="微软雅黑" panose="020B0503020204020204" pitchFamily="34" charset="-122"/>
                        </a:rPr>
                        <a:t>中国</a:t>
                      </a:r>
                      <a:endParaRPr lang="zh-CN" altLang="en-US" sz="1000" b="0" i="0" u="none" strike="noStrike">
                        <a:effectLst/>
                        <a:latin typeface="微软雅黑" panose="020B0503020204020204" pitchFamily="34" charset="-122"/>
                        <a:ea typeface="微软雅黑" panose="020B0503020204020204" pitchFamily="34" charset="-122"/>
                      </a:endParaRPr>
                    </a:p>
                  </a:txBody>
                  <a:tcPr marL="4466" marR="4466" marT="4466" marB="0" anchor="ctr"/>
                </a:tc>
                <a:tc>
                  <a:txBody>
                    <a:bodyPr/>
                    <a:lstStyle/>
                    <a:p>
                      <a:pPr algn="r" fontAlgn="b"/>
                      <a:r>
                        <a:rPr lang="en-US" altLang="zh-CN" sz="1000" u="none" strike="noStrike">
                          <a:effectLst/>
                          <a:latin typeface="微软雅黑" panose="020B0503020204020204" pitchFamily="34" charset="-122"/>
                          <a:ea typeface="微软雅黑" panose="020B0503020204020204" pitchFamily="34" charset="-122"/>
                        </a:rPr>
                        <a:t>2957.33</a:t>
                      </a:r>
                      <a:endParaRPr lang="en-US" altLang="zh-CN" sz="1000" b="0" i="0" u="none" strike="noStrike">
                        <a:effectLst/>
                        <a:latin typeface="微软雅黑" panose="020B0503020204020204" pitchFamily="34" charset="-122"/>
                        <a:ea typeface="微软雅黑" panose="020B0503020204020204" pitchFamily="34" charset="-122"/>
                      </a:endParaRPr>
                    </a:p>
                  </a:txBody>
                  <a:tcPr marL="4466" marR="4466" marT="4466" marB="0" anchor="ctr"/>
                </a:tc>
                <a:tc>
                  <a:txBody>
                    <a:bodyPr/>
                    <a:lstStyle/>
                    <a:p>
                      <a:pPr algn="r" fontAlgn="b"/>
                      <a:r>
                        <a:rPr lang="en-US" altLang="zh-CN" sz="1000" u="none" strike="noStrike" dirty="0">
                          <a:effectLst/>
                          <a:latin typeface="微软雅黑" panose="020B0503020204020204" pitchFamily="34" charset="-122"/>
                          <a:ea typeface="微软雅黑" panose="020B0503020204020204" pitchFamily="34" charset="-122"/>
                        </a:rPr>
                        <a:t>38.06%</a:t>
                      </a:r>
                      <a:endParaRPr lang="en-US" altLang="zh-CN" sz="1000" b="0" i="0" u="none" strike="noStrike" dirty="0">
                        <a:effectLst/>
                        <a:latin typeface="微软雅黑" panose="020B0503020204020204" pitchFamily="34" charset="-122"/>
                        <a:ea typeface="微软雅黑" panose="020B0503020204020204" pitchFamily="34" charset="-122"/>
                      </a:endParaRPr>
                    </a:p>
                  </a:txBody>
                  <a:tcPr marL="4466" marR="4466" marT="4466" marB="0" anchor="ctr"/>
                </a:tc>
              </a:tr>
              <a:tr h="197890">
                <a:tc>
                  <a:txBody>
                    <a:bodyPr/>
                    <a:lstStyle/>
                    <a:p>
                      <a:pPr algn="l" fontAlgn="ctr"/>
                      <a:r>
                        <a:rPr lang="zh-CN" altLang="en-US" sz="1000" u="none" strike="noStrike">
                          <a:effectLst/>
                          <a:latin typeface="微软雅黑" panose="020B0503020204020204" pitchFamily="34" charset="-122"/>
                          <a:ea typeface="微软雅黑" panose="020B0503020204020204" pitchFamily="34" charset="-122"/>
                        </a:rPr>
                        <a:t>越南</a:t>
                      </a:r>
                      <a:endParaRPr lang="zh-CN" altLang="en-US" sz="1000" b="0" i="0" u="none" strike="noStrike">
                        <a:effectLst/>
                        <a:latin typeface="微软雅黑" panose="020B0503020204020204" pitchFamily="34" charset="-122"/>
                        <a:ea typeface="微软雅黑" panose="020B0503020204020204" pitchFamily="34" charset="-122"/>
                      </a:endParaRPr>
                    </a:p>
                  </a:txBody>
                  <a:tcPr marL="4466" marR="4466" marT="4466" marB="0" anchor="ctr"/>
                </a:tc>
                <a:tc>
                  <a:txBody>
                    <a:bodyPr/>
                    <a:lstStyle/>
                    <a:p>
                      <a:pPr algn="r" fontAlgn="b"/>
                      <a:r>
                        <a:rPr lang="en-US" altLang="zh-CN" sz="1000" u="none" strike="noStrike">
                          <a:effectLst/>
                          <a:latin typeface="微软雅黑" panose="020B0503020204020204" pitchFamily="34" charset="-122"/>
                          <a:ea typeface="微软雅黑" panose="020B0503020204020204" pitchFamily="34" charset="-122"/>
                        </a:rPr>
                        <a:t>378.63</a:t>
                      </a:r>
                      <a:endParaRPr lang="en-US" altLang="zh-CN" sz="1000" b="0" i="0" u="none" strike="noStrike">
                        <a:effectLst/>
                        <a:latin typeface="微软雅黑" panose="020B0503020204020204" pitchFamily="34" charset="-122"/>
                        <a:ea typeface="微软雅黑" panose="020B0503020204020204" pitchFamily="34" charset="-122"/>
                      </a:endParaRPr>
                    </a:p>
                  </a:txBody>
                  <a:tcPr marL="4466" marR="4466" marT="4466" marB="0" anchor="ctr"/>
                </a:tc>
                <a:tc>
                  <a:txBody>
                    <a:bodyPr/>
                    <a:lstStyle/>
                    <a:p>
                      <a:pPr algn="r" fontAlgn="b"/>
                      <a:r>
                        <a:rPr lang="en-US" altLang="zh-CN" sz="1000" u="none" strike="noStrike">
                          <a:effectLst/>
                          <a:latin typeface="微软雅黑" panose="020B0503020204020204" pitchFamily="34" charset="-122"/>
                          <a:ea typeface="微软雅黑" panose="020B0503020204020204" pitchFamily="34" charset="-122"/>
                        </a:rPr>
                        <a:t>4.87%</a:t>
                      </a:r>
                      <a:endParaRPr lang="en-US" altLang="zh-CN" sz="1000" b="0" i="0" u="none" strike="noStrike">
                        <a:effectLst/>
                        <a:latin typeface="微软雅黑" panose="020B0503020204020204" pitchFamily="34" charset="-122"/>
                        <a:ea typeface="微软雅黑" panose="020B0503020204020204" pitchFamily="34" charset="-122"/>
                      </a:endParaRPr>
                    </a:p>
                  </a:txBody>
                  <a:tcPr marL="4466" marR="4466" marT="4466" marB="0" anchor="ctr"/>
                </a:tc>
              </a:tr>
              <a:tr h="197890">
                <a:tc>
                  <a:txBody>
                    <a:bodyPr/>
                    <a:lstStyle/>
                    <a:p>
                      <a:pPr algn="l" fontAlgn="ctr"/>
                      <a:r>
                        <a:rPr lang="zh-CN" altLang="en-US" sz="1000" u="none" strike="noStrike">
                          <a:effectLst/>
                          <a:latin typeface="微软雅黑" panose="020B0503020204020204" pitchFamily="34" charset="-122"/>
                          <a:ea typeface="微软雅黑" panose="020B0503020204020204" pitchFamily="34" charset="-122"/>
                        </a:rPr>
                        <a:t>马来西亚</a:t>
                      </a:r>
                      <a:endParaRPr lang="zh-CN" altLang="en-US" sz="1000" b="0" i="0" u="none" strike="noStrike">
                        <a:effectLst/>
                        <a:latin typeface="微软雅黑" panose="020B0503020204020204" pitchFamily="34" charset="-122"/>
                        <a:ea typeface="微软雅黑" panose="020B0503020204020204" pitchFamily="34" charset="-122"/>
                      </a:endParaRPr>
                    </a:p>
                  </a:txBody>
                  <a:tcPr marL="4466" marR="4466" marT="4466" marB="0" anchor="ctr"/>
                </a:tc>
                <a:tc>
                  <a:txBody>
                    <a:bodyPr/>
                    <a:lstStyle/>
                    <a:p>
                      <a:pPr algn="r" fontAlgn="b"/>
                      <a:r>
                        <a:rPr lang="en-US" altLang="zh-CN" sz="1000" u="none" strike="noStrike">
                          <a:effectLst/>
                          <a:latin typeface="微软雅黑" panose="020B0503020204020204" pitchFamily="34" charset="-122"/>
                          <a:ea typeface="微软雅黑" panose="020B0503020204020204" pitchFamily="34" charset="-122"/>
                        </a:rPr>
                        <a:t>114.24</a:t>
                      </a:r>
                      <a:endParaRPr lang="en-US" altLang="zh-CN" sz="1000" b="0" i="0" u="none" strike="noStrike">
                        <a:effectLst/>
                        <a:latin typeface="微软雅黑" panose="020B0503020204020204" pitchFamily="34" charset="-122"/>
                        <a:ea typeface="微软雅黑" panose="020B0503020204020204" pitchFamily="34" charset="-122"/>
                      </a:endParaRPr>
                    </a:p>
                  </a:txBody>
                  <a:tcPr marL="4466" marR="4466" marT="4466" marB="0" anchor="ctr"/>
                </a:tc>
                <a:tc>
                  <a:txBody>
                    <a:bodyPr/>
                    <a:lstStyle/>
                    <a:p>
                      <a:pPr algn="r" fontAlgn="b"/>
                      <a:r>
                        <a:rPr lang="en-US" altLang="zh-CN" sz="1000" u="none" strike="noStrike">
                          <a:effectLst/>
                          <a:latin typeface="微软雅黑" panose="020B0503020204020204" pitchFamily="34" charset="-122"/>
                          <a:ea typeface="微软雅黑" panose="020B0503020204020204" pitchFamily="34" charset="-122"/>
                        </a:rPr>
                        <a:t>1.47%</a:t>
                      </a:r>
                      <a:endParaRPr lang="en-US" altLang="zh-CN" sz="1000" b="0" i="0" u="none" strike="noStrike">
                        <a:effectLst/>
                        <a:latin typeface="微软雅黑" panose="020B0503020204020204" pitchFamily="34" charset="-122"/>
                        <a:ea typeface="微软雅黑" panose="020B0503020204020204" pitchFamily="34" charset="-122"/>
                      </a:endParaRPr>
                    </a:p>
                  </a:txBody>
                  <a:tcPr marL="4466" marR="4466" marT="4466" marB="0" anchor="ctr"/>
                </a:tc>
              </a:tr>
              <a:tr h="197890">
                <a:tc>
                  <a:txBody>
                    <a:bodyPr/>
                    <a:lstStyle/>
                    <a:p>
                      <a:pPr algn="l" fontAlgn="ctr"/>
                      <a:r>
                        <a:rPr lang="zh-CN" altLang="en-US" sz="1000" u="none" strike="noStrike">
                          <a:effectLst/>
                          <a:latin typeface="微软雅黑" panose="020B0503020204020204" pitchFamily="34" charset="-122"/>
                          <a:ea typeface="微软雅黑" panose="020B0503020204020204" pitchFamily="34" charset="-122"/>
                        </a:rPr>
                        <a:t>印度尼西亚</a:t>
                      </a:r>
                      <a:endParaRPr lang="zh-CN" altLang="en-US" sz="1000" b="0" i="0" u="none" strike="noStrike">
                        <a:effectLst/>
                        <a:latin typeface="微软雅黑" panose="020B0503020204020204" pitchFamily="34" charset="-122"/>
                        <a:ea typeface="微软雅黑" panose="020B0503020204020204" pitchFamily="34" charset="-122"/>
                      </a:endParaRPr>
                    </a:p>
                  </a:txBody>
                  <a:tcPr marL="4466" marR="4466" marT="4466" marB="0" anchor="ctr"/>
                </a:tc>
                <a:tc>
                  <a:txBody>
                    <a:bodyPr/>
                    <a:lstStyle/>
                    <a:p>
                      <a:pPr algn="r" fontAlgn="b"/>
                      <a:r>
                        <a:rPr lang="en-US" altLang="zh-CN" sz="1000" u="none" strike="noStrike">
                          <a:effectLst/>
                          <a:latin typeface="微软雅黑" panose="020B0503020204020204" pitchFamily="34" charset="-122"/>
                          <a:ea typeface="微软雅黑" panose="020B0503020204020204" pitchFamily="34" charset="-122"/>
                        </a:rPr>
                        <a:t>104.19</a:t>
                      </a:r>
                      <a:endParaRPr lang="en-US" altLang="zh-CN" sz="1000" b="0" i="0" u="none" strike="noStrike">
                        <a:effectLst/>
                        <a:latin typeface="微软雅黑" panose="020B0503020204020204" pitchFamily="34" charset="-122"/>
                        <a:ea typeface="微软雅黑" panose="020B0503020204020204" pitchFamily="34" charset="-122"/>
                      </a:endParaRPr>
                    </a:p>
                  </a:txBody>
                  <a:tcPr marL="4466" marR="4466" marT="4466" marB="0" anchor="ctr"/>
                </a:tc>
                <a:tc>
                  <a:txBody>
                    <a:bodyPr/>
                    <a:lstStyle/>
                    <a:p>
                      <a:pPr algn="r" fontAlgn="b"/>
                      <a:r>
                        <a:rPr lang="en-US" altLang="zh-CN" sz="1000" u="none" strike="noStrike">
                          <a:effectLst/>
                          <a:latin typeface="微软雅黑" panose="020B0503020204020204" pitchFamily="34" charset="-122"/>
                          <a:ea typeface="微软雅黑" panose="020B0503020204020204" pitchFamily="34" charset="-122"/>
                        </a:rPr>
                        <a:t>1.34%</a:t>
                      </a:r>
                      <a:endParaRPr lang="en-US" altLang="zh-CN" sz="1000" b="0" i="0" u="none" strike="noStrike">
                        <a:effectLst/>
                        <a:latin typeface="微软雅黑" panose="020B0503020204020204" pitchFamily="34" charset="-122"/>
                        <a:ea typeface="微软雅黑" panose="020B0503020204020204" pitchFamily="34" charset="-122"/>
                      </a:endParaRPr>
                    </a:p>
                  </a:txBody>
                  <a:tcPr marL="4466" marR="4466" marT="4466" marB="0" anchor="ctr"/>
                </a:tc>
              </a:tr>
              <a:tr h="197890">
                <a:tc>
                  <a:txBody>
                    <a:bodyPr/>
                    <a:lstStyle/>
                    <a:p>
                      <a:pPr algn="l" fontAlgn="ctr"/>
                      <a:r>
                        <a:rPr lang="zh-CN" altLang="en-US" sz="1000" u="none" strike="noStrike">
                          <a:effectLst/>
                          <a:latin typeface="微软雅黑" panose="020B0503020204020204" pitchFamily="34" charset="-122"/>
                          <a:ea typeface="微软雅黑" panose="020B0503020204020204" pitchFamily="34" charset="-122"/>
                        </a:rPr>
                        <a:t>韩国</a:t>
                      </a:r>
                      <a:endParaRPr lang="zh-CN" altLang="en-US" sz="1000" b="0" i="0" u="none" strike="noStrike">
                        <a:effectLst/>
                        <a:latin typeface="微软雅黑" panose="020B0503020204020204" pitchFamily="34" charset="-122"/>
                        <a:ea typeface="微软雅黑" panose="020B0503020204020204" pitchFamily="34" charset="-122"/>
                      </a:endParaRPr>
                    </a:p>
                  </a:txBody>
                  <a:tcPr marL="4466" marR="4466" marT="4466" marB="0" anchor="ctr"/>
                </a:tc>
                <a:tc>
                  <a:txBody>
                    <a:bodyPr/>
                    <a:lstStyle/>
                    <a:p>
                      <a:pPr algn="r" fontAlgn="b"/>
                      <a:r>
                        <a:rPr lang="en-US" altLang="zh-CN" sz="1000" u="none" strike="noStrike">
                          <a:effectLst/>
                          <a:latin typeface="微软雅黑" panose="020B0503020204020204" pitchFamily="34" charset="-122"/>
                          <a:ea typeface="微软雅黑" panose="020B0503020204020204" pitchFamily="34" charset="-122"/>
                        </a:rPr>
                        <a:t>96.65</a:t>
                      </a:r>
                      <a:endParaRPr lang="en-US" altLang="zh-CN" sz="1000" b="0" i="0" u="none" strike="noStrike">
                        <a:effectLst/>
                        <a:latin typeface="微软雅黑" panose="020B0503020204020204" pitchFamily="34" charset="-122"/>
                        <a:ea typeface="微软雅黑" panose="020B0503020204020204" pitchFamily="34" charset="-122"/>
                      </a:endParaRPr>
                    </a:p>
                  </a:txBody>
                  <a:tcPr marL="4466" marR="4466" marT="4466" marB="0" anchor="ctr"/>
                </a:tc>
                <a:tc>
                  <a:txBody>
                    <a:bodyPr/>
                    <a:lstStyle/>
                    <a:p>
                      <a:pPr algn="r" fontAlgn="b"/>
                      <a:r>
                        <a:rPr lang="en-US" altLang="zh-CN" sz="1000" u="none" strike="noStrike">
                          <a:effectLst/>
                          <a:latin typeface="微软雅黑" panose="020B0503020204020204" pitchFamily="34" charset="-122"/>
                          <a:ea typeface="微软雅黑" panose="020B0503020204020204" pitchFamily="34" charset="-122"/>
                        </a:rPr>
                        <a:t>1.24%</a:t>
                      </a:r>
                      <a:endParaRPr lang="en-US" altLang="zh-CN" sz="1000" b="0" i="0" u="none" strike="noStrike">
                        <a:effectLst/>
                        <a:latin typeface="微软雅黑" panose="020B0503020204020204" pitchFamily="34" charset="-122"/>
                        <a:ea typeface="微软雅黑" panose="020B0503020204020204" pitchFamily="34" charset="-122"/>
                      </a:endParaRPr>
                    </a:p>
                  </a:txBody>
                  <a:tcPr marL="4466" marR="4466" marT="4466" marB="0" anchor="ctr"/>
                </a:tc>
              </a:tr>
              <a:tr h="197890">
                <a:tc>
                  <a:txBody>
                    <a:bodyPr/>
                    <a:lstStyle/>
                    <a:p>
                      <a:pPr algn="l" fontAlgn="ctr"/>
                      <a:r>
                        <a:rPr lang="zh-CN" altLang="en-US" sz="1000" u="none" strike="noStrike">
                          <a:effectLst/>
                          <a:latin typeface="微软雅黑" panose="020B0503020204020204" pitchFamily="34" charset="-122"/>
                          <a:ea typeface="微软雅黑" panose="020B0503020204020204" pitchFamily="34" charset="-122"/>
                        </a:rPr>
                        <a:t>柬埔寨</a:t>
                      </a:r>
                      <a:endParaRPr lang="zh-CN" altLang="en-US" sz="1000" b="0" i="0" u="none" strike="noStrike">
                        <a:effectLst/>
                        <a:latin typeface="微软雅黑" panose="020B0503020204020204" pitchFamily="34" charset="-122"/>
                        <a:ea typeface="微软雅黑" panose="020B0503020204020204" pitchFamily="34" charset="-122"/>
                      </a:endParaRPr>
                    </a:p>
                  </a:txBody>
                  <a:tcPr marL="4466" marR="4466" marT="4466" marB="0" anchor="ctr"/>
                </a:tc>
                <a:tc>
                  <a:txBody>
                    <a:bodyPr/>
                    <a:lstStyle/>
                    <a:p>
                      <a:pPr algn="r" fontAlgn="b"/>
                      <a:r>
                        <a:rPr lang="en-US" altLang="zh-CN" sz="1000" u="none" strike="noStrike">
                          <a:effectLst/>
                          <a:latin typeface="微软雅黑" panose="020B0503020204020204" pitchFamily="34" charset="-122"/>
                          <a:ea typeface="微软雅黑" panose="020B0503020204020204" pitchFamily="34" charset="-122"/>
                        </a:rPr>
                        <a:t>78.25</a:t>
                      </a:r>
                      <a:endParaRPr lang="en-US" altLang="zh-CN" sz="1000" b="0" i="0" u="none" strike="noStrike">
                        <a:effectLst/>
                        <a:latin typeface="微软雅黑" panose="020B0503020204020204" pitchFamily="34" charset="-122"/>
                        <a:ea typeface="微软雅黑" panose="020B0503020204020204" pitchFamily="34" charset="-122"/>
                      </a:endParaRPr>
                    </a:p>
                  </a:txBody>
                  <a:tcPr marL="4466" marR="4466" marT="4466" marB="0" anchor="ctr"/>
                </a:tc>
                <a:tc>
                  <a:txBody>
                    <a:bodyPr/>
                    <a:lstStyle/>
                    <a:p>
                      <a:pPr algn="r" fontAlgn="b"/>
                      <a:r>
                        <a:rPr lang="en-US" altLang="zh-CN" sz="1000" u="none" strike="noStrike">
                          <a:effectLst/>
                          <a:latin typeface="微软雅黑" panose="020B0503020204020204" pitchFamily="34" charset="-122"/>
                          <a:ea typeface="微软雅黑" panose="020B0503020204020204" pitchFamily="34" charset="-122"/>
                        </a:rPr>
                        <a:t>1.01%</a:t>
                      </a:r>
                      <a:endParaRPr lang="en-US" altLang="zh-CN" sz="1000" b="0" i="0" u="none" strike="noStrike">
                        <a:effectLst/>
                        <a:latin typeface="微软雅黑" panose="020B0503020204020204" pitchFamily="34" charset="-122"/>
                        <a:ea typeface="微软雅黑" panose="020B0503020204020204" pitchFamily="34" charset="-122"/>
                      </a:endParaRPr>
                    </a:p>
                  </a:txBody>
                  <a:tcPr marL="4466" marR="4466" marT="4466" marB="0" anchor="ctr"/>
                </a:tc>
              </a:tr>
              <a:tr h="197890">
                <a:tc>
                  <a:txBody>
                    <a:bodyPr/>
                    <a:lstStyle/>
                    <a:p>
                      <a:pPr algn="l" fontAlgn="b"/>
                      <a:r>
                        <a:rPr lang="zh-CN" altLang="en-US" sz="1000" u="none" strike="noStrike">
                          <a:effectLst/>
                          <a:latin typeface="微软雅黑" panose="020B0503020204020204" pitchFamily="34" charset="-122"/>
                          <a:ea typeface="微软雅黑" panose="020B0503020204020204" pitchFamily="34" charset="-122"/>
                        </a:rPr>
                        <a:t>泰国</a:t>
                      </a:r>
                      <a:endParaRPr lang="zh-CN" altLang="en-US" sz="1000" b="0" i="0" u="none" strike="noStrike">
                        <a:effectLst/>
                        <a:latin typeface="微软雅黑" panose="020B0503020204020204" pitchFamily="34" charset="-122"/>
                        <a:ea typeface="微软雅黑" panose="020B0503020204020204" pitchFamily="34" charset="-122"/>
                      </a:endParaRPr>
                    </a:p>
                  </a:txBody>
                  <a:tcPr marL="4466" marR="4466" marT="4466" marB="0" anchor="ctr"/>
                </a:tc>
                <a:tc>
                  <a:txBody>
                    <a:bodyPr/>
                    <a:lstStyle/>
                    <a:p>
                      <a:pPr algn="r" fontAlgn="b"/>
                      <a:r>
                        <a:rPr lang="en-US" altLang="zh-CN" sz="1000" u="none" strike="noStrike">
                          <a:effectLst/>
                          <a:latin typeface="微软雅黑" panose="020B0503020204020204" pitchFamily="34" charset="-122"/>
                          <a:ea typeface="微软雅黑" panose="020B0503020204020204" pitchFamily="34" charset="-122"/>
                        </a:rPr>
                        <a:t>76.16</a:t>
                      </a:r>
                      <a:endParaRPr lang="en-US" altLang="zh-CN" sz="1000" b="0" i="0" u="none" strike="noStrike">
                        <a:effectLst/>
                        <a:latin typeface="微软雅黑" panose="020B0503020204020204" pitchFamily="34" charset="-122"/>
                        <a:ea typeface="微软雅黑" panose="020B0503020204020204" pitchFamily="34" charset="-122"/>
                      </a:endParaRPr>
                    </a:p>
                  </a:txBody>
                  <a:tcPr marL="4466" marR="4466" marT="4466" marB="0" anchor="ctr"/>
                </a:tc>
                <a:tc>
                  <a:txBody>
                    <a:bodyPr/>
                    <a:lstStyle/>
                    <a:p>
                      <a:pPr algn="r" fontAlgn="b"/>
                      <a:r>
                        <a:rPr lang="en-US" altLang="zh-CN" sz="1000" u="none" strike="noStrike">
                          <a:effectLst/>
                          <a:latin typeface="微软雅黑" panose="020B0503020204020204" pitchFamily="34" charset="-122"/>
                          <a:ea typeface="微软雅黑" panose="020B0503020204020204" pitchFamily="34" charset="-122"/>
                        </a:rPr>
                        <a:t>0.98%</a:t>
                      </a:r>
                      <a:endParaRPr lang="en-US" altLang="zh-CN" sz="1000" b="0" i="0" u="none" strike="noStrike">
                        <a:effectLst/>
                        <a:latin typeface="微软雅黑" panose="020B0503020204020204" pitchFamily="34" charset="-122"/>
                        <a:ea typeface="微软雅黑" panose="020B0503020204020204" pitchFamily="34" charset="-122"/>
                      </a:endParaRPr>
                    </a:p>
                  </a:txBody>
                  <a:tcPr marL="4466" marR="4466" marT="4466" marB="0" anchor="ctr"/>
                </a:tc>
              </a:tr>
              <a:tr h="197890">
                <a:tc>
                  <a:txBody>
                    <a:bodyPr/>
                    <a:lstStyle/>
                    <a:p>
                      <a:pPr algn="l" fontAlgn="ctr"/>
                      <a:r>
                        <a:rPr lang="zh-CN" altLang="en-US" sz="1000" u="none" strike="noStrike">
                          <a:effectLst/>
                          <a:latin typeface="微软雅黑" panose="020B0503020204020204" pitchFamily="34" charset="-122"/>
                          <a:ea typeface="微软雅黑" panose="020B0503020204020204" pitchFamily="34" charset="-122"/>
                        </a:rPr>
                        <a:t>日本</a:t>
                      </a:r>
                      <a:endParaRPr lang="zh-CN" altLang="en-US" sz="1000" b="0" i="0" u="none" strike="noStrike">
                        <a:effectLst/>
                        <a:latin typeface="微软雅黑" panose="020B0503020204020204" pitchFamily="34" charset="-122"/>
                        <a:ea typeface="微软雅黑" panose="020B0503020204020204" pitchFamily="34" charset="-122"/>
                      </a:endParaRPr>
                    </a:p>
                  </a:txBody>
                  <a:tcPr marL="4466" marR="4466" marT="4466" marB="0" anchor="ctr"/>
                </a:tc>
                <a:tc>
                  <a:txBody>
                    <a:bodyPr/>
                    <a:lstStyle/>
                    <a:p>
                      <a:pPr algn="r" fontAlgn="b"/>
                      <a:r>
                        <a:rPr lang="en-US" altLang="zh-CN" sz="1000" u="none" strike="noStrike">
                          <a:effectLst/>
                          <a:latin typeface="微软雅黑" panose="020B0503020204020204" pitchFamily="34" charset="-122"/>
                          <a:ea typeface="微软雅黑" panose="020B0503020204020204" pitchFamily="34" charset="-122"/>
                        </a:rPr>
                        <a:t>63.43</a:t>
                      </a:r>
                      <a:endParaRPr lang="en-US" altLang="zh-CN" sz="1000" b="0" i="0" u="none" strike="noStrike">
                        <a:effectLst/>
                        <a:latin typeface="微软雅黑" panose="020B0503020204020204" pitchFamily="34" charset="-122"/>
                        <a:ea typeface="微软雅黑" panose="020B0503020204020204" pitchFamily="34" charset="-122"/>
                      </a:endParaRPr>
                    </a:p>
                  </a:txBody>
                  <a:tcPr marL="4466" marR="4466" marT="4466" marB="0" anchor="ctr"/>
                </a:tc>
                <a:tc>
                  <a:txBody>
                    <a:bodyPr/>
                    <a:lstStyle/>
                    <a:p>
                      <a:pPr algn="r" fontAlgn="b"/>
                      <a:r>
                        <a:rPr lang="en-US" altLang="zh-CN" sz="1000" u="none" strike="noStrike">
                          <a:effectLst/>
                          <a:latin typeface="微软雅黑" panose="020B0503020204020204" pitchFamily="34" charset="-122"/>
                          <a:ea typeface="微软雅黑" panose="020B0503020204020204" pitchFamily="34" charset="-122"/>
                        </a:rPr>
                        <a:t>0.82%</a:t>
                      </a:r>
                      <a:endParaRPr lang="en-US" altLang="zh-CN" sz="1000" b="0" i="0" u="none" strike="noStrike">
                        <a:effectLst/>
                        <a:latin typeface="微软雅黑" panose="020B0503020204020204" pitchFamily="34" charset="-122"/>
                        <a:ea typeface="微软雅黑" panose="020B0503020204020204" pitchFamily="34" charset="-122"/>
                      </a:endParaRPr>
                    </a:p>
                  </a:txBody>
                  <a:tcPr marL="4466" marR="4466" marT="4466" marB="0" anchor="ctr"/>
                </a:tc>
              </a:tr>
              <a:tr h="197890">
                <a:tc>
                  <a:txBody>
                    <a:bodyPr/>
                    <a:lstStyle/>
                    <a:p>
                      <a:pPr algn="l" fontAlgn="ctr"/>
                      <a:r>
                        <a:rPr lang="zh-CN" altLang="en-US" sz="1000" u="none" strike="noStrike">
                          <a:effectLst/>
                          <a:latin typeface="微软雅黑" panose="020B0503020204020204" pitchFamily="34" charset="-122"/>
                          <a:ea typeface="微软雅黑" panose="020B0503020204020204" pitchFamily="34" charset="-122"/>
                        </a:rPr>
                        <a:t>缅甸</a:t>
                      </a:r>
                      <a:endParaRPr lang="zh-CN" altLang="en-US" sz="1000" b="0" i="0" u="none" strike="noStrike">
                        <a:effectLst/>
                        <a:latin typeface="微软雅黑" panose="020B0503020204020204" pitchFamily="34" charset="-122"/>
                        <a:ea typeface="微软雅黑" panose="020B0503020204020204" pitchFamily="34" charset="-122"/>
                      </a:endParaRPr>
                    </a:p>
                  </a:txBody>
                  <a:tcPr marL="4466" marR="4466" marT="4466" marB="0" anchor="ctr"/>
                </a:tc>
                <a:tc>
                  <a:txBody>
                    <a:bodyPr/>
                    <a:lstStyle/>
                    <a:p>
                      <a:pPr algn="r" fontAlgn="b"/>
                      <a:r>
                        <a:rPr lang="en-US" altLang="zh-CN" sz="1000" u="none" strike="noStrike">
                          <a:effectLst/>
                          <a:latin typeface="微软雅黑" panose="020B0503020204020204" pitchFamily="34" charset="-122"/>
                          <a:ea typeface="微软雅黑" panose="020B0503020204020204" pitchFamily="34" charset="-122"/>
                        </a:rPr>
                        <a:t>46.91</a:t>
                      </a:r>
                      <a:endParaRPr lang="en-US" altLang="zh-CN" sz="1000" b="0" i="0" u="none" strike="noStrike">
                        <a:effectLst/>
                        <a:latin typeface="微软雅黑" panose="020B0503020204020204" pitchFamily="34" charset="-122"/>
                        <a:ea typeface="微软雅黑" panose="020B0503020204020204" pitchFamily="34" charset="-122"/>
                      </a:endParaRPr>
                    </a:p>
                  </a:txBody>
                  <a:tcPr marL="4466" marR="4466" marT="4466" marB="0" anchor="ctr"/>
                </a:tc>
                <a:tc>
                  <a:txBody>
                    <a:bodyPr/>
                    <a:lstStyle/>
                    <a:p>
                      <a:pPr algn="r" fontAlgn="b"/>
                      <a:r>
                        <a:rPr lang="en-US" altLang="zh-CN" sz="1000" u="none" strike="noStrike">
                          <a:effectLst/>
                          <a:latin typeface="微软雅黑" panose="020B0503020204020204" pitchFamily="34" charset="-122"/>
                          <a:ea typeface="微软雅黑" panose="020B0503020204020204" pitchFamily="34" charset="-122"/>
                        </a:rPr>
                        <a:t>0.60%</a:t>
                      </a:r>
                      <a:endParaRPr lang="en-US" altLang="zh-CN" sz="1000" b="0" i="0" u="none" strike="noStrike">
                        <a:effectLst/>
                        <a:latin typeface="微软雅黑" panose="020B0503020204020204" pitchFamily="34" charset="-122"/>
                        <a:ea typeface="微软雅黑" panose="020B0503020204020204" pitchFamily="34" charset="-122"/>
                      </a:endParaRPr>
                    </a:p>
                  </a:txBody>
                  <a:tcPr marL="4466" marR="4466" marT="4466" marB="0" anchor="ctr"/>
                </a:tc>
              </a:tr>
              <a:tr h="197890">
                <a:tc>
                  <a:txBody>
                    <a:bodyPr/>
                    <a:lstStyle/>
                    <a:p>
                      <a:pPr algn="l" fontAlgn="ctr"/>
                      <a:r>
                        <a:rPr lang="zh-CN" altLang="en-US" sz="1000" u="none" strike="noStrike">
                          <a:effectLst/>
                          <a:latin typeface="微软雅黑" panose="020B0503020204020204" pitchFamily="34" charset="-122"/>
                          <a:ea typeface="微软雅黑" panose="020B0503020204020204" pitchFamily="34" charset="-122"/>
                        </a:rPr>
                        <a:t>新加坡</a:t>
                      </a:r>
                      <a:endParaRPr lang="zh-CN" altLang="en-US" sz="1000" b="0" i="0" u="none" strike="noStrike">
                        <a:effectLst/>
                        <a:latin typeface="微软雅黑" panose="020B0503020204020204" pitchFamily="34" charset="-122"/>
                        <a:ea typeface="微软雅黑" panose="020B0503020204020204" pitchFamily="34" charset="-122"/>
                      </a:endParaRPr>
                    </a:p>
                  </a:txBody>
                  <a:tcPr marL="4466" marR="4466" marT="4466" marB="0" anchor="ctr"/>
                </a:tc>
                <a:tc>
                  <a:txBody>
                    <a:bodyPr/>
                    <a:lstStyle/>
                    <a:p>
                      <a:pPr algn="r" fontAlgn="b"/>
                      <a:r>
                        <a:rPr lang="en-US" altLang="zh-CN" sz="1000" u="none" strike="noStrike">
                          <a:effectLst/>
                          <a:latin typeface="微软雅黑" panose="020B0503020204020204" pitchFamily="34" charset="-122"/>
                          <a:ea typeface="微软雅黑" panose="020B0503020204020204" pitchFamily="34" charset="-122"/>
                        </a:rPr>
                        <a:t>19.01</a:t>
                      </a:r>
                      <a:endParaRPr lang="en-US" altLang="zh-CN" sz="1000" b="0" i="0" u="none" strike="noStrike">
                        <a:effectLst/>
                        <a:latin typeface="微软雅黑" panose="020B0503020204020204" pitchFamily="34" charset="-122"/>
                        <a:ea typeface="微软雅黑" panose="020B0503020204020204" pitchFamily="34" charset="-122"/>
                      </a:endParaRPr>
                    </a:p>
                  </a:txBody>
                  <a:tcPr marL="4466" marR="4466" marT="4466" marB="0" anchor="ctr"/>
                </a:tc>
                <a:tc>
                  <a:txBody>
                    <a:bodyPr/>
                    <a:lstStyle/>
                    <a:p>
                      <a:pPr algn="r" fontAlgn="b"/>
                      <a:r>
                        <a:rPr lang="en-US" altLang="zh-CN" sz="1000" u="none" strike="noStrike">
                          <a:effectLst/>
                          <a:latin typeface="微软雅黑" panose="020B0503020204020204" pitchFamily="34" charset="-122"/>
                          <a:ea typeface="微软雅黑" panose="020B0503020204020204" pitchFamily="34" charset="-122"/>
                        </a:rPr>
                        <a:t>0.24%</a:t>
                      </a:r>
                      <a:endParaRPr lang="en-US" altLang="zh-CN" sz="1000" b="0" i="0" u="none" strike="noStrike">
                        <a:effectLst/>
                        <a:latin typeface="微软雅黑" panose="020B0503020204020204" pitchFamily="34" charset="-122"/>
                        <a:ea typeface="微软雅黑" panose="020B0503020204020204" pitchFamily="34" charset="-122"/>
                      </a:endParaRPr>
                    </a:p>
                  </a:txBody>
                  <a:tcPr marL="4466" marR="4466" marT="4466" marB="0" anchor="ctr"/>
                </a:tc>
              </a:tr>
              <a:tr h="197890">
                <a:tc>
                  <a:txBody>
                    <a:bodyPr/>
                    <a:lstStyle/>
                    <a:p>
                      <a:pPr algn="l" fontAlgn="ctr"/>
                      <a:r>
                        <a:rPr lang="zh-CN" altLang="en-US" sz="1000" u="none" strike="noStrike">
                          <a:effectLst/>
                          <a:latin typeface="微软雅黑" panose="020B0503020204020204" pitchFamily="34" charset="-122"/>
                          <a:ea typeface="微软雅黑" panose="020B0503020204020204" pitchFamily="34" charset="-122"/>
                        </a:rPr>
                        <a:t>菲律宾</a:t>
                      </a:r>
                      <a:endParaRPr lang="zh-CN" altLang="en-US" sz="1000" b="0" i="0" u="none" strike="noStrike">
                        <a:effectLst/>
                        <a:latin typeface="微软雅黑" panose="020B0503020204020204" pitchFamily="34" charset="-122"/>
                        <a:ea typeface="微软雅黑" panose="020B0503020204020204" pitchFamily="34" charset="-122"/>
                      </a:endParaRPr>
                    </a:p>
                  </a:txBody>
                  <a:tcPr marL="4466" marR="4466" marT="4466" marB="0" anchor="ctr"/>
                </a:tc>
                <a:tc>
                  <a:txBody>
                    <a:bodyPr/>
                    <a:lstStyle/>
                    <a:p>
                      <a:pPr algn="r" fontAlgn="b"/>
                      <a:r>
                        <a:rPr lang="en-US" altLang="zh-CN" sz="1000" u="none" strike="noStrike">
                          <a:effectLst/>
                          <a:latin typeface="微软雅黑" panose="020B0503020204020204" pitchFamily="34" charset="-122"/>
                          <a:ea typeface="微软雅黑" panose="020B0503020204020204" pitchFamily="34" charset="-122"/>
                        </a:rPr>
                        <a:t>9.53</a:t>
                      </a:r>
                      <a:endParaRPr lang="en-US" altLang="zh-CN" sz="1000" b="0" i="0" u="none" strike="noStrike">
                        <a:effectLst/>
                        <a:latin typeface="微软雅黑" panose="020B0503020204020204" pitchFamily="34" charset="-122"/>
                        <a:ea typeface="微软雅黑" panose="020B0503020204020204" pitchFamily="34" charset="-122"/>
                      </a:endParaRPr>
                    </a:p>
                  </a:txBody>
                  <a:tcPr marL="4466" marR="4466" marT="4466" marB="0" anchor="ctr"/>
                </a:tc>
                <a:tc>
                  <a:txBody>
                    <a:bodyPr/>
                    <a:lstStyle/>
                    <a:p>
                      <a:pPr algn="r" fontAlgn="b"/>
                      <a:r>
                        <a:rPr lang="en-US" altLang="zh-CN" sz="1000" u="none" strike="noStrike">
                          <a:effectLst/>
                          <a:latin typeface="微软雅黑" panose="020B0503020204020204" pitchFamily="34" charset="-122"/>
                          <a:ea typeface="微软雅黑" panose="020B0503020204020204" pitchFamily="34" charset="-122"/>
                        </a:rPr>
                        <a:t>0.12%</a:t>
                      </a:r>
                      <a:endParaRPr lang="en-US" altLang="zh-CN" sz="1000" b="0" i="0" u="none" strike="noStrike">
                        <a:effectLst/>
                        <a:latin typeface="微软雅黑" panose="020B0503020204020204" pitchFamily="34" charset="-122"/>
                        <a:ea typeface="微软雅黑" panose="020B0503020204020204" pitchFamily="34" charset="-122"/>
                      </a:endParaRPr>
                    </a:p>
                  </a:txBody>
                  <a:tcPr marL="4466" marR="4466" marT="4466" marB="0" anchor="ctr"/>
                </a:tc>
              </a:tr>
              <a:tr h="197890">
                <a:tc>
                  <a:txBody>
                    <a:bodyPr/>
                    <a:lstStyle/>
                    <a:p>
                      <a:pPr algn="l" fontAlgn="ctr"/>
                      <a:r>
                        <a:rPr lang="zh-CN" altLang="en-US" sz="1000" u="none" strike="noStrike">
                          <a:effectLst/>
                          <a:latin typeface="微软雅黑" panose="020B0503020204020204" pitchFamily="34" charset="-122"/>
                          <a:ea typeface="微软雅黑" panose="020B0503020204020204" pitchFamily="34" charset="-122"/>
                        </a:rPr>
                        <a:t>澳大利亚</a:t>
                      </a:r>
                      <a:endParaRPr lang="zh-CN" altLang="en-US" sz="1000" b="0" i="0" u="none" strike="noStrike">
                        <a:effectLst/>
                        <a:latin typeface="微软雅黑" panose="020B0503020204020204" pitchFamily="34" charset="-122"/>
                        <a:ea typeface="微软雅黑" panose="020B0503020204020204" pitchFamily="34" charset="-122"/>
                      </a:endParaRPr>
                    </a:p>
                  </a:txBody>
                  <a:tcPr marL="4466" marR="4466" marT="4466" marB="0" anchor="ctr"/>
                </a:tc>
                <a:tc>
                  <a:txBody>
                    <a:bodyPr/>
                    <a:lstStyle/>
                    <a:p>
                      <a:pPr algn="r" fontAlgn="b"/>
                      <a:r>
                        <a:rPr lang="en-US" altLang="zh-CN" sz="1000" u="none" strike="noStrike">
                          <a:effectLst/>
                          <a:latin typeface="微软雅黑" panose="020B0503020204020204" pitchFamily="34" charset="-122"/>
                          <a:ea typeface="微软雅黑" panose="020B0503020204020204" pitchFamily="34" charset="-122"/>
                        </a:rPr>
                        <a:t>4.54</a:t>
                      </a:r>
                      <a:endParaRPr lang="en-US" altLang="zh-CN" sz="1000" b="0" i="0" u="none" strike="noStrike">
                        <a:effectLst/>
                        <a:latin typeface="微软雅黑" panose="020B0503020204020204" pitchFamily="34" charset="-122"/>
                        <a:ea typeface="微软雅黑" panose="020B0503020204020204" pitchFamily="34" charset="-122"/>
                      </a:endParaRPr>
                    </a:p>
                  </a:txBody>
                  <a:tcPr marL="4466" marR="4466" marT="4466" marB="0" anchor="ctr"/>
                </a:tc>
                <a:tc>
                  <a:txBody>
                    <a:bodyPr/>
                    <a:lstStyle/>
                    <a:p>
                      <a:pPr algn="r" fontAlgn="b"/>
                      <a:r>
                        <a:rPr lang="en-US" altLang="zh-CN" sz="1000" u="none" strike="noStrike">
                          <a:effectLst/>
                          <a:latin typeface="微软雅黑" panose="020B0503020204020204" pitchFamily="34" charset="-122"/>
                          <a:ea typeface="微软雅黑" panose="020B0503020204020204" pitchFamily="34" charset="-122"/>
                        </a:rPr>
                        <a:t>0.06%</a:t>
                      </a:r>
                      <a:endParaRPr lang="en-US" altLang="zh-CN" sz="1000" b="0" i="0" u="none" strike="noStrike">
                        <a:effectLst/>
                        <a:latin typeface="微软雅黑" panose="020B0503020204020204" pitchFamily="34" charset="-122"/>
                        <a:ea typeface="微软雅黑" panose="020B0503020204020204" pitchFamily="34" charset="-122"/>
                      </a:endParaRPr>
                    </a:p>
                  </a:txBody>
                  <a:tcPr marL="4466" marR="4466" marT="4466" marB="0" anchor="ctr"/>
                </a:tc>
              </a:tr>
              <a:tr h="197890">
                <a:tc>
                  <a:txBody>
                    <a:bodyPr/>
                    <a:lstStyle/>
                    <a:p>
                      <a:pPr algn="l" fontAlgn="ctr"/>
                      <a:r>
                        <a:rPr lang="zh-CN" altLang="en-US" sz="1000" u="none" strike="noStrike">
                          <a:effectLst/>
                          <a:latin typeface="微软雅黑" panose="020B0503020204020204" pitchFamily="34" charset="-122"/>
                          <a:ea typeface="微软雅黑" panose="020B0503020204020204" pitchFamily="34" charset="-122"/>
                        </a:rPr>
                        <a:t>新西兰</a:t>
                      </a:r>
                      <a:endParaRPr lang="zh-CN" altLang="en-US" sz="1000" b="0" i="0" u="none" strike="noStrike">
                        <a:effectLst/>
                        <a:latin typeface="微软雅黑" panose="020B0503020204020204" pitchFamily="34" charset="-122"/>
                        <a:ea typeface="微软雅黑" panose="020B0503020204020204" pitchFamily="34" charset="-122"/>
                      </a:endParaRPr>
                    </a:p>
                  </a:txBody>
                  <a:tcPr marL="4466" marR="4466" marT="4466" marB="0" anchor="ctr"/>
                </a:tc>
                <a:tc>
                  <a:txBody>
                    <a:bodyPr/>
                    <a:lstStyle/>
                    <a:p>
                      <a:pPr algn="r" fontAlgn="b"/>
                      <a:r>
                        <a:rPr lang="en-US" altLang="zh-CN" sz="1000" u="none" strike="noStrike">
                          <a:effectLst/>
                          <a:latin typeface="微软雅黑" panose="020B0503020204020204" pitchFamily="34" charset="-122"/>
                          <a:ea typeface="微软雅黑" panose="020B0503020204020204" pitchFamily="34" charset="-122"/>
                        </a:rPr>
                        <a:t>3.08</a:t>
                      </a:r>
                      <a:endParaRPr lang="en-US" altLang="zh-CN" sz="1000" b="0" i="0" u="none" strike="noStrike">
                        <a:effectLst/>
                        <a:latin typeface="微软雅黑" panose="020B0503020204020204" pitchFamily="34" charset="-122"/>
                        <a:ea typeface="微软雅黑" panose="020B0503020204020204" pitchFamily="34" charset="-122"/>
                      </a:endParaRPr>
                    </a:p>
                  </a:txBody>
                  <a:tcPr marL="4466" marR="4466" marT="4466" marB="0" anchor="ctr"/>
                </a:tc>
                <a:tc>
                  <a:txBody>
                    <a:bodyPr/>
                    <a:lstStyle/>
                    <a:p>
                      <a:pPr algn="r" fontAlgn="b"/>
                      <a:r>
                        <a:rPr lang="en-US" altLang="zh-CN" sz="1000" u="none" strike="noStrike">
                          <a:effectLst/>
                          <a:latin typeface="微软雅黑" panose="020B0503020204020204" pitchFamily="34" charset="-122"/>
                          <a:ea typeface="微软雅黑" panose="020B0503020204020204" pitchFamily="34" charset="-122"/>
                        </a:rPr>
                        <a:t>0.04%</a:t>
                      </a:r>
                      <a:endParaRPr lang="en-US" altLang="zh-CN" sz="1000" b="0" i="0" u="none" strike="noStrike">
                        <a:effectLst/>
                        <a:latin typeface="微软雅黑" panose="020B0503020204020204" pitchFamily="34" charset="-122"/>
                        <a:ea typeface="微软雅黑" panose="020B0503020204020204" pitchFamily="34" charset="-122"/>
                      </a:endParaRPr>
                    </a:p>
                  </a:txBody>
                  <a:tcPr marL="4466" marR="4466" marT="4466" marB="0" anchor="ctr"/>
                </a:tc>
              </a:tr>
              <a:tr h="197890">
                <a:tc>
                  <a:txBody>
                    <a:bodyPr/>
                    <a:lstStyle/>
                    <a:p>
                      <a:pPr algn="l" fontAlgn="ctr"/>
                      <a:r>
                        <a:rPr lang="zh-CN" altLang="en-US" sz="1000" u="none" strike="noStrike">
                          <a:effectLst/>
                          <a:latin typeface="微软雅黑" panose="020B0503020204020204" pitchFamily="34" charset="-122"/>
                          <a:ea typeface="微软雅黑" panose="020B0503020204020204" pitchFamily="34" charset="-122"/>
                        </a:rPr>
                        <a:t>老挝</a:t>
                      </a:r>
                      <a:endParaRPr lang="zh-CN" altLang="en-US" sz="1000" b="0" i="0" u="none" strike="noStrike">
                        <a:effectLst/>
                        <a:latin typeface="微软雅黑" panose="020B0503020204020204" pitchFamily="34" charset="-122"/>
                        <a:ea typeface="微软雅黑" panose="020B0503020204020204" pitchFamily="34" charset="-122"/>
                      </a:endParaRPr>
                    </a:p>
                  </a:txBody>
                  <a:tcPr marL="4466" marR="4466" marT="4466" marB="0" anchor="ctr"/>
                </a:tc>
                <a:tc>
                  <a:txBody>
                    <a:bodyPr/>
                    <a:lstStyle/>
                    <a:p>
                      <a:pPr algn="r" fontAlgn="b"/>
                      <a:r>
                        <a:rPr lang="en-US" altLang="zh-CN" sz="1000" u="none" strike="noStrike">
                          <a:effectLst/>
                          <a:latin typeface="微软雅黑" panose="020B0503020204020204" pitchFamily="34" charset="-122"/>
                          <a:ea typeface="微软雅黑" panose="020B0503020204020204" pitchFamily="34" charset="-122"/>
                        </a:rPr>
                        <a:t>2.06</a:t>
                      </a:r>
                      <a:endParaRPr lang="en-US" altLang="zh-CN" sz="1000" b="0" i="0" u="none" strike="noStrike">
                        <a:effectLst/>
                        <a:latin typeface="微软雅黑" panose="020B0503020204020204" pitchFamily="34" charset="-122"/>
                        <a:ea typeface="微软雅黑" panose="020B0503020204020204" pitchFamily="34" charset="-122"/>
                      </a:endParaRPr>
                    </a:p>
                  </a:txBody>
                  <a:tcPr marL="4466" marR="4466" marT="4466" marB="0" anchor="ctr"/>
                </a:tc>
                <a:tc>
                  <a:txBody>
                    <a:bodyPr/>
                    <a:lstStyle/>
                    <a:p>
                      <a:pPr algn="r" fontAlgn="b"/>
                      <a:r>
                        <a:rPr lang="en-US" altLang="zh-CN" sz="1000" u="none" strike="noStrike">
                          <a:effectLst/>
                          <a:latin typeface="微软雅黑" panose="020B0503020204020204" pitchFamily="34" charset="-122"/>
                          <a:ea typeface="微软雅黑" panose="020B0503020204020204" pitchFamily="34" charset="-122"/>
                        </a:rPr>
                        <a:t>0.03%</a:t>
                      </a:r>
                      <a:endParaRPr lang="en-US" altLang="zh-CN" sz="1000" b="0" i="0" u="none" strike="noStrike">
                        <a:effectLst/>
                        <a:latin typeface="微软雅黑" panose="020B0503020204020204" pitchFamily="34" charset="-122"/>
                        <a:ea typeface="微软雅黑" panose="020B0503020204020204" pitchFamily="34" charset="-122"/>
                      </a:endParaRPr>
                    </a:p>
                  </a:txBody>
                  <a:tcPr marL="4466" marR="4466" marT="4466" marB="0" anchor="ctr"/>
                </a:tc>
              </a:tr>
              <a:tr h="197890">
                <a:tc>
                  <a:txBody>
                    <a:bodyPr/>
                    <a:lstStyle/>
                    <a:p>
                      <a:pPr algn="l" fontAlgn="ctr"/>
                      <a:r>
                        <a:rPr lang="zh-CN" altLang="en-US" sz="1000" u="none" strike="noStrike">
                          <a:effectLst/>
                          <a:latin typeface="微软雅黑" panose="020B0503020204020204" pitchFamily="34" charset="-122"/>
                          <a:ea typeface="微软雅黑" panose="020B0503020204020204" pitchFamily="34" charset="-122"/>
                        </a:rPr>
                        <a:t>文莱</a:t>
                      </a:r>
                      <a:endParaRPr lang="zh-CN" altLang="en-US" sz="1000" b="0" i="0" u="none" strike="noStrike">
                        <a:effectLst/>
                        <a:latin typeface="微软雅黑" panose="020B0503020204020204" pitchFamily="34" charset="-122"/>
                        <a:ea typeface="微软雅黑" panose="020B0503020204020204" pitchFamily="34" charset="-122"/>
                      </a:endParaRPr>
                    </a:p>
                  </a:txBody>
                  <a:tcPr marL="4466" marR="4466" marT="4466" marB="0" anchor="ctr"/>
                </a:tc>
                <a:tc>
                  <a:txBody>
                    <a:bodyPr/>
                    <a:lstStyle/>
                    <a:p>
                      <a:pPr algn="r" fontAlgn="b"/>
                      <a:r>
                        <a:rPr lang="en-US" altLang="zh-CN" sz="1000" u="none" strike="noStrike">
                          <a:effectLst/>
                          <a:latin typeface="微软雅黑" panose="020B0503020204020204" pitchFamily="34" charset="-122"/>
                          <a:ea typeface="微软雅黑" panose="020B0503020204020204" pitchFamily="34" charset="-122"/>
                        </a:rPr>
                        <a:t>0.08</a:t>
                      </a:r>
                      <a:endParaRPr lang="en-US" altLang="zh-CN" sz="1000" b="0" i="0" u="none" strike="noStrike">
                        <a:effectLst/>
                        <a:latin typeface="微软雅黑" panose="020B0503020204020204" pitchFamily="34" charset="-122"/>
                        <a:ea typeface="微软雅黑" panose="020B0503020204020204" pitchFamily="34" charset="-122"/>
                      </a:endParaRPr>
                    </a:p>
                  </a:txBody>
                  <a:tcPr marL="4466" marR="4466" marT="4466" marB="0" anchor="ctr"/>
                </a:tc>
                <a:tc>
                  <a:txBody>
                    <a:bodyPr/>
                    <a:lstStyle/>
                    <a:p>
                      <a:pPr algn="r" fontAlgn="b"/>
                      <a:r>
                        <a:rPr lang="en-US" altLang="zh-CN" sz="1000" u="none" strike="noStrike">
                          <a:effectLst/>
                          <a:latin typeface="微软雅黑" panose="020B0503020204020204" pitchFamily="34" charset="-122"/>
                          <a:ea typeface="微软雅黑" panose="020B0503020204020204" pitchFamily="34" charset="-122"/>
                        </a:rPr>
                        <a:t>0.00%</a:t>
                      </a:r>
                      <a:endParaRPr lang="en-US" altLang="zh-CN" sz="1000" b="0" i="0" u="none" strike="noStrike">
                        <a:effectLst/>
                        <a:latin typeface="微软雅黑" panose="020B0503020204020204" pitchFamily="34" charset="-122"/>
                        <a:ea typeface="微软雅黑" panose="020B0503020204020204" pitchFamily="34" charset="-122"/>
                      </a:endParaRPr>
                    </a:p>
                  </a:txBody>
                  <a:tcPr marL="4466" marR="4466" marT="4466" marB="0" anchor="ctr"/>
                </a:tc>
              </a:tr>
              <a:tr h="197890">
                <a:tc>
                  <a:txBody>
                    <a:bodyPr/>
                    <a:lstStyle/>
                    <a:p>
                      <a:pPr algn="l" fontAlgn="b"/>
                      <a:r>
                        <a:rPr lang="zh-CN" altLang="en-US" sz="1000" i="1" u="none" strike="noStrike" dirty="0">
                          <a:effectLst/>
                          <a:latin typeface="微软雅黑" panose="020B0503020204020204" pitchFamily="34" charset="-122"/>
                          <a:ea typeface="微软雅黑" panose="020B0503020204020204" pitchFamily="34" charset="-122"/>
                        </a:rPr>
                        <a:t>非</a:t>
                      </a:r>
                      <a:r>
                        <a:rPr lang="en-US" sz="1000" i="1" u="none" strike="noStrike" dirty="0">
                          <a:effectLst/>
                          <a:latin typeface="微软雅黑" panose="020B0503020204020204" pitchFamily="34" charset="-122"/>
                          <a:ea typeface="微软雅黑" panose="020B0503020204020204" pitchFamily="34" charset="-122"/>
                        </a:rPr>
                        <a:t>RCEP</a:t>
                      </a:r>
                      <a:r>
                        <a:rPr lang="zh-CN" altLang="en-US" sz="1000" i="1" u="none" strike="noStrike" dirty="0">
                          <a:effectLst/>
                          <a:latin typeface="微软雅黑" panose="020B0503020204020204" pitchFamily="34" charset="-122"/>
                          <a:ea typeface="微软雅黑" panose="020B0503020204020204" pitchFamily="34" charset="-122"/>
                        </a:rPr>
                        <a:t>国家</a:t>
                      </a:r>
                      <a:endParaRPr lang="zh-CN" altLang="en-US" sz="1000" b="1" i="1" u="none" strike="noStrike" dirty="0">
                        <a:effectLst/>
                        <a:latin typeface="微软雅黑" panose="020B0503020204020204" pitchFamily="34" charset="-122"/>
                        <a:ea typeface="微软雅黑" panose="020B0503020204020204" pitchFamily="34" charset="-122"/>
                      </a:endParaRPr>
                    </a:p>
                  </a:txBody>
                  <a:tcPr marL="4466" marR="4466" marT="4466" marB="0" anchor="ctr"/>
                </a:tc>
                <a:tc>
                  <a:txBody>
                    <a:bodyPr/>
                    <a:lstStyle/>
                    <a:p>
                      <a:pPr algn="r" fontAlgn="b"/>
                      <a:r>
                        <a:rPr lang="en-US" altLang="zh-CN" sz="1000" i="1" u="none" strike="noStrike" dirty="0">
                          <a:effectLst/>
                          <a:latin typeface="微软雅黑" panose="020B0503020204020204" pitchFamily="34" charset="-122"/>
                          <a:ea typeface="微软雅黑" panose="020B0503020204020204" pitchFamily="34" charset="-122"/>
                        </a:rPr>
                        <a:t>3816.66</a:t>
                      </a:r>
                      <a:endParaRPr lang="en-US" altLang="zh-CN" sz="1000" b="1" i="1" u="none" strike="noStrike" dirty="0">
                        <a:effectLst/>
                        <a:latin typeface="微软雅黑" panose="020B0503020204020204" pitchFamily="34" charset="-122"/>
                        <a:ea typeface="微软雅黑" panose="020B0503020204020204" pitchFamily="34" charset="-122"/>
                      </a:endParaRPr>
                    </a:p>
                  </a:txBody>
                  <a:tcPr marL="4466" marR="4466" marT="4466" marB="0" anchor="ctr"/>
                </a:tc>
                <a:tc>
                  <a:txBody>
                    <a:bodyPr/>
                    <a:lstStyle/>
                    <a:p>
                      <a:pPr algn="r" fontAlgn="b"/>
                      <a:r>
                        <a:rPr lang="en-US" altLang="zh-CN" sz="1000" i="1" u="none" strike="noStrike" dirty="0">
                          <a:effectLst/>
                          <a:latin typeface="微软雅黑" panose="020B0503020204020204" pitchFamily="34" charset="-122"/>
                          <a:ea typeface="微软雅黑" panose="020B0503020204020204" pitchFamily="34" charset="-122"/>
                        </a:rPr>
                        <a:t>49.12%</a:t>
                      </a:r>
                      <a:endParaRPr lang="en-US" altLang="zh-CN" sz="1000" b="1" i="1" u="none" strike="noStrike" dirty="0">
                        <a:effectLst/>
                        <a:latin typeface="微软雅黑" panose="020B0503020204020204" pitchFamily="34" charset="-122"/>
                        <a:ea typeface="微软雅黑" panose="020B0503020204020204" pitchFamily="34" charset="-122"/>
                      </a:endParaRPr>
                    </a:p>
                  </a:txBody>
                  <a:tcPr marL="4466" marR="4466" marT="4466" marB="0" anchor="ctr"/>
                </a:tc>
              </a:tr>
            </a:tbl>
          </a:graphicData>
        </a:graphic>
      </p:graphicFrame>
      <p:graphicFrame>
        <p:nvGraphicFramePr>
          <p:cNvPr id="6" name="图表 5"/>
          <p:cNvGraphicFramePr/>
          <p:nvPr/>
        </p:nvGraphicFramePr>
        <p:xfrm>
          <a:off x="4301148" y="2652193"/>
          <a:ext cx="4288145" cy="2396238"/>
        </p:xfrm>
        <a:graphic>
          <a:graphicData uri="http://schemas.openxmlformats.org/drawingml/2006/chart">
            <c:chart xmlns:c="http://schemas.openxmlformats.org/drawingml/2006/chart" xmlns:r="http://schemas.openxmlformats.org/officeDocument/2006/relationships" r:id="rId1"/>
          </a:graphicData>
        </a:graphic>
      </p:graphicFrame>
      <p:sp>
        <p:nvSpPr>
          <p:cNvPr id="3" name="文本框 2"/>
          <p:cNvSpPr txBox="1"/>
          <p:nvPr/>
        </p:nvSpPr>
        <p:spPr>
          <a:xfrm>
            <a:off x="4689009" y="914400"/>
            <a:ext cx="4251309" cy="1779974"/>
          </a:xfrm>
          <a:prstGeom prst="rect">
            <a:avLst/>
          </a:prstGeom>
          <a:noFill/>
        </p:spPr>
        <p:txBody>
          <a:bodyPr wrap="square" rtlCol="0">
            <a:spAutoFit/>
          </a:bodyPr>
          <a:lstStyle/>
          <a:p>
            <a:pPr marL="171450" indent="-171450">
              <a:spcBef>
                <a:spcPts val="700"/>
              </a:spcBef>
              <a:buFont typeface="Wingdings" panose="05000000000000000000" pitchFamily="2" charset="2"/>
              <a:buChar char="n"/>
            </a:pPr>
            <a:r>
              <a:rPr lang="en-US" altLang="zh-CN" sz="1200" dirty="0">
                <a:latin typeface="微软雅黑" panose="020B0503020204020204" pitchFamily="34" charset="-122"/>
                <a:ea typeface="微软雅黑" panose="020B0503020204020204" pitchFamily="34" charset="-122"/>
              </a:rPr>
              <a:t>RCEP</a:t>
            </a:r>
            <a:r>
              <a:rPr lang="zh-CN" altLang="zh-CN" sz="1200" dirty="0">
                <a:latin typeface="微软雅黑" panose="020B0503020204020204" pitchFamily="34" charset="-122"/>
                <a:ea typeface="微软雅黑" panose="020B0503020204020204" pitchFamily="34" charset="-122"/>
              </a:rPr>
              <a:t>成员国是全球重要的纺织原料、纺织服装制造和研发设计中心，在全球供应链中占据核心地位</a:t>
            </a:r>
            <a:r>
              <a:rPr lang="zh-CN" altLang="zh-CN" sz="1200" dirty="0" smtClean="0">
                <a:latin typeface="微软雅黑" panose="020B0503020204020204" pitchFamily="34" charset="-122"/>
                <a:ea typeface="微软雅黑" panose="020B0503020204020204" pitchFamily="34" charset="-122"/>
              </a:rPr>
              <a:t>。</a:t>
            </a:r>
            <a:endParaRPr lang="en-US" altLang="zh-CN" sz="1200" dirty="0">
              <a:latin typeface="微软雅黑" panose="020B0503020204020204" pitchFamily="34" charset="-122"/>
              <a:ea typeface="微软雅黑" panose="020B0503020204020204" pitchFamily="34" charset="-122"/>
            </a:endParaRPr>
          </a:p>
          <a:p>
            <a:pPr marL="171450" indent="-171450">
              <a:spcBef>
                <a:spcPts val="700"/>
              </a:spcBef>
              <a:buFont typeface="Wingdings" panose="05000000000000000000" pitchFamily="2" charset="2"/>
              <a:buChar char="n"/>
            </a:pPr>
            <a:r>
              <a:rPr lang="zh-CN" altLang="zh-CN" sz="1200" dirty="0" smtClean="0">
                <a:latin typeface="微软雅黑" panose="020B0503020204020204" pitchFamily="34" charset="-122"/>
                <a:ea typeface="微软雅黑" panose="020B0503020204020204" pitchFamily="34" charset="-122"/>
              </a:rPr>
              <a:t>中国</a:t>
            </a:r>
            <a:r>
              <a:rPr lang="zh-CN" altLang="zh-CN" sz="1200" dirty="0">
                <a:latin typeface="微软雅黑" panose="020B0503020204020204" pitchFamily="34" charset="-122"/>
                <a:ea typeface="微软雅黑" panose="020B0503020204020204" pitchFamily="34" charset="-122"/>
              </a:rPr>
              <a:t>和越南为全球第一、二大服装出口国，中国、越南和韩国分别为全球第一、六和八大纺织品出口国</a:t>
            </a:r>
            <a:r>
              <a:rPr lang="zh-CN" altLang="zh-CN" sz="1200" dirty="0" smtClean="0">
                <a:latin typeface="微软雅黑" panose="020B0503020204020204" pitchFamily="34" charset="-122"/>
                <a:ea typeface="微软雅黑" panose="020B0503020204020204" pitchFamily="34" charset="-122"/>
              </a:rPr>
              <a:t>。</a:t>
            </a:r>
            <a:endParaRPr lang="en-US" altLang="zh-CN" sz="1200" dirty="0">
              <a:latin typeface="微软雅黑" panose="020B0503020204020204" pitchFamily="34" charset="-122"/>
              <a:ea typeface="微软雅黑" panose="020B0503020204020204" pitchFamily="34" charset="-122"/>
            </a:endParaRPr>
          </a:p>
          <a:p>
            <a:pPr marL="171450" indent="-171450">
              <a:spcBef>
                <a:spcPts val="700"/>
              </a:spcBef>
              <a:buFont typeface="Wingdings" panose="05000000000000000000" pitchFamily="2" charset="2"/>
              <a:buChar char="n"/>
            </a:pPr>
            <a:r>
              <a:rPr lang="zh-CN" altLang="zh-CN" sz="1200" dirty="0" smtClean="0">
                <a:latin typeface="微软雅黑" panose="020B0503020204020204" pitchFamily="34" charset="-122"/>
                <a:ea typeface="微软雅黑" panose="020B0503020204020204" pitchFamily="34" charset="-122"/>
              </a:rPr>
              <a:t>澳大利亚</a:t>
            </a:r>
            <a:r>
              <a:rPr lang="zh-CN" altLang="zh-CN" sz="1200" dirty="0">
                <a:latin typeface="微软雅黑" panose="020B0503020204020204" pitchFamily="34" charset="-122"/>
                <a:ea typeface="微软雅黑" panose="020B0503020204020204" pitchFamily="34" charset="-122"/>
              </a:rPr>
              <a:t>和新西兰是世界上最重要的羊毛生产国，合计产量占全球的三分之一。中国和澳大利亚也产出大量棉花等重要纺织原料。</a:t>
            </a:r>
            <a:endParaRPr lang="zh-CN" altLang="zh-CN" sz="1200" dirty="0">
              <a:latin typeface="微软雅黑" panose="020B0503020204020204" pitchFamily="34" charset="-122"/>
              <a:ea typeface="微软雅黑" panose="020B0503020204020204" pitchFamily="34" charset="-122"/>
            </a:endParaRPr>
          </a:p>
          <a:p>
            <a:endParaRPr lang="zh-CN" alt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标题 1"/>
          <p:cNvSpPr txBox="1"/>
          <p:nvPr/>
        </p:nvSpPr>
        <p:spPr>
          <a:xfrm>
            <a:off x="471878" y="92666"/>
            <a:ext cx="8229600" cy="800066"/>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ts val="3000"/>
              </a:lnSpc>
            </a:pPr>
            <a:r>
              <a:rPr lang="zh-CN" altLang="en-US" sz="1800" b="1" dirty="0">
                <a:solidFill>
                  <a:schemeClr val="accent1">
                    <a:lumMod val="75000"/>
                  </a:schemeClr>
                </a:solidFill>
                <a:latin typeface="微软雅黑" panose="020B0503020204020204" pitchFamily="34" charset="-122"/>
                <a:ea typeface="微软雅黑" panose="020B0503020204020204" pitchFamily="34" charset="-122"/>
              </a:rPr>
              <a:t>需求</a:t>
            </a:r>
            <a:r>
              <a:rPr lang="zh-CN" altLang="en-US" sz="1800" b="1" dirty="0" smtClean="0">
                <a:solidFill>
                  <a:schemeClr val="accent1">
                    <a:lumMod val="75000"/>
                  </a:schemeClr>
                </a:solidFill>
                <a:latin typeface="微软雅黑" panose="020B0503020204020204" pitchFamily="34" charset="-122"/>
                <a:ea typeface="微软雅黑" panose="020B0503020204020204" pitchFamily="34" charset="-122"/>
              </a:rPr>
              <a:t>端：</a:t>
            </a:r>
            <a:r>
              <a:rPr lang="en-US" altLang="zh-CN" sz="1800" b="1" dirty="0" smtClean="0">
                <a:solidFill>
                  <a:schemeClr val="accent1">
                    <a:lumMod val="75000"/>
                  </a:schemeClr>
                </a:solidFill>
                <a:latin typeface="微软雅黑" panose="020B0503020204020204" pitchFamily="34" charset="-122"/>
                <a:ea typeface="微软雅黑" panose="020B0503020204020204" pitchFamily="34" charset="-122"/>
              </a:rPr>
              <a:t>RCEP15</a:t>
            </a:r>
            <a:r>
              <a:rPr lang="zh-CN" altLang="en-US" sz="1800" b="1" dirty="0" smtClean="0">
                <a:solidFill>
                  <a:schemeClr val="accent1">
                    <a:lumMod val="75000"/>
                  </a:schemeClr>
                </a:solidFill>
                <a:latin typeface="微软雅黑" panose="020B0503020204020204" pitchFamily="34" charset="-122"/>
                <a:ea typeface="微软雅黑" panose="020B0503020204020204" pitchFamily="34" charset="-122"/>
              </a:rPr>
              <a:t>国是全球增速最快的纺织服装市场之一</a:t>
            </a:r>
            <a:endParaRPr lang="en-US" altLang="zh-CN" sz="1200" b="1" dirty="0">
              <a:solidFill>
                <a:schemeClr val="accent1">
                  <a:lumMod val="50000"/>
                </a:schemeClr>
              </a:solidFill>
              <a:latin typeface="微软雅黑" panose="020B0503020204020204" pitchFamily="34" charset="-122"/>
              <a:ea typeface="微软雅黑" panose="020B0503020204020204" pitchFamily="34" charset="-122"/>
              <a:cs typeface="+mn-cs"/>
            </a:endParaRPr>
          </a:p>
        </p:txBody>
      </p:sp>
      <p:graphicFrame>
        <p:nvGraphicFramePr>
          <p:cNvPr id="4" name="表格 3"/>
          <p:cNvGraphicFramePr>
            <a:graphicFrameLocks noGrp="1"/>
          </p:cNvGraphicFramePr>
          <p:nvPr/>
        </p:nvGraphicFramePr>
        <p:xfrm>
          <a:off x="1030291" y="836394"/>
          <a:ext cx="3355361" cy="4047620"/>
        </p:xfrm>
        <a:graphic>
          <a:graphicData uri="http://schemas.openxmlformats.org/drawingml/2006/table">
            <a:tbl>
              <a:tblPr firstRow="1" bandRow="1">
                <a:tableStyleId>{5C22544A-7EE6-4342-B048-85BDC9FD1C3A}</a:tableStyleId>
              </a:tblPr>
              <a:tblGrid>
                <a:gridCol w="1078150"/>
                <a:gridCol w="1511423"/>
                <a:gridCol w="765788"/>
              </a:tblGrid>
              <a:tr h="319061">
                <a:tc>
                  <a:txBody>
                    <a:bodyPr/>
                    <a:lstStyle/>
                    <a:p>
                      <a:pPr algn="ctr" rtl="0" fontAlgn="b"/>
                      <a:r>
                        <a:rPr lang="zh-CN" altLang="en-US" sz="1000" u="none" strike="noStrike" dirty="0">
                          <a:effectLst/>
                          <a:latin typeface="微软雅黑" panose="020B0503020204020204" pitchFamily="34" charset="-122"/>
                          <a:ea typeface="微软雅黑" panose="020B0503020204020204" pitchFamily="34" charset="-122"/>
                        </a:rPr>
                        <a:t>进口方</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3029" marR="3029" marT="3029" marB="0" anchor="ctr"/>
                </a:tc>
                <a:tc>
                  <a:txBody>
                    <a:bodyPr/>
                    <a:lstStyle/>
                    <a:p>
                      <a:pPr algn="ctr" fontAlgn="ctr"/>
                      <a:r>
                        <a:rPr lang="en-US" altLang="zh-CN" sz="1000" u="none" strike="noStrike" dirty="0">
                          <a:effectLst/>
                          <a:latin typeface="微软雅黑" panose="020B0503020204020204" pitchFamily="34" charset="-122"/>
                          <a:ea typeface="微软雅黑" panose="020B0503020204020204" pitchFamily="34" charset="-122"/>
                        </a:rPr>
                        <a:t>2019</a:t>
                      </a:r>
                      <a:r>
                        <a:rPr lang="zh-CN" altLang="en-US" sz="1000" u="none" strike="noStrike" dirty="0">
                          <a:effectLst/>
                          <a:latin typeface="微软雅黑" panose="020B0503020204020204" pitchFamily="34" charset="-122"/>
                          <a:ea typeface="微软雅黑" panose="020B0503020204020204" pitchFamily="34" charset="-122"/>
                        </a:rPr>
                        <a:t>年纺织服装</a:t>
                      </a:r>
                      <a:r>
                        <a:rPr lang="zh-CN" altLang="en-US" sz="1000" u="none" strike="noStrike" dirty="0" smtClean="0">
                          <a:effectLst/>
                          <a:latin typeface="微软雅黑" panose="020B0503020204020204" pitchFamily="34" charset="-122"/>
                          <a:ea typeface="微软雅黑" panose="020B0503020204020204" pitchFamily="34" charset="-122"/>
                        </a:rPr>
                        <a:t>进口</a:t>
                      </a:r>
                      <a:endParaRPr lang="en-US" altLang="zh-CN" sz="1000" u="none" strike="noStrike" dirty="0" smtClean="0">
                        <a:effectLst/>
                        <a:latin typeface="微软雅黑" panose="020B0503020204020204" pitchFamily="34" charset="-122"/>
                        <a:ea typeface="微软雅黑" panose="020B0503020204020204" pitchFamily="34" charset="-122"/>
                      </a:endParaRPr>
                    </a:p>
                    <a:p>
                      <a:pPr algn="ctr" fontAlgn="ctr"/>
                      <a:r>
                        <a:rPr lang="zh-CN" altLang="en-US" sz="1000" u="none" strike="noStrike" dirty="0" smtClean="0">
                          <a:effectLst/>
                          <a:latin typeface="微软雅黑" panose="020B0503020204020204" pitchFamily="34" charset="-122"/>
                          <a:ea typeface="微软雅黑" panose="020B0503020204020204" pitchFamily="34" charset="-122"/>
                        </a:rPr>
                        <a:t>（</a:t>
                      </a:r>
                      <a:r>
                        <a:rPr lang="zh-CN" altLang="en-US" sz="1000" u="none" strike="noStrike" dirty="0">
                          <a:effectLst/>
                          <a:latin typeface="微软雅黑" panose="020B0503020204020204" pitchFamily="34" charset="-122"/>
                          <a:ea typeface="微软雅黑" panose="020B0503020204020204" pitchFamily="34" charset="-122"/>
                        </a:rPr>
                        <a:t>亿美元）</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3029" marR="3029" marT="3029" marB="0" anchor="ctr"/>
                </a:tc>
                <a:tc>
                  <a:txBody>
                    <a:bodyPr/>
                    <a:lstStyle/>
                    <a:p>
                      <a:pPr algn="ctr" fontAlgn="ctr"/>
                      <a:r>
                        <a:rPr lang="zh-CN" altLang="en-US" sz="1000" u="none" strike="noStrike" dirty="0">
                          <a:effectLst/>
                          <a:latin typeface="微软雅黑" panose="020B0503020204020204" pitchFamily="34" charset="-122"/>
                          <a:ea typeface="微软雅黑" panose="020B0503020204020204" pitchFamily="34" charset="-122"/>
                        </a:rPr>
                        <a:t>占全球比重</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3029" marR="3029" marT="3029" marB="0" anchor="ctr"/>
                </a:tc>
              </a:tr>
              <a:tr h="219327">
                <a:tc>
                  <a:txBody>
                    <a:bodyPr/>
                    <a:lstStyle/>
                    <a:p>
                      <a:pPr algn="l" rtl="0" fontAlgn="ctr"/>
                      <a:r>
                        <a:rPr lang="zh-CN" altLang="en-US" sz="1000" u="none" strike="noStrike" dirty="0">
                          <a:effectLst/>
                          <a:latin typeface="微软雅黑" panose="020B0503020204020204" pitchFamily="34" charset="-122"/>
                          <a:ea typeface="微软雅黑" panose="020B0503020204020204" pitchFamily="34" charset="-122"/>
                        </a:rPr>
                        <a:t>全球</a:t>
                      </a:r>
                      <a:endParaRPr lang="zh-CN" altLang="en-US" sz="1000" b="0" i="1" u="none" strike="noStrike" dirty="0">
                        <a:solidFill>
                          <a:srgbClr val="000000"/>
                        </a:solidFill>
                        <a:effectLst/>
                        <a:latin typeface="微软雅黑" panose="020B0503020204020204" pitchFamily="34" charset="-122"/>
                        <a:ea typeface="微软雅黑" panose="020B0503020204020204" pitchFamily="34" charset="-122"/>
                      </a:endParaRPr>
                    </a:p>
                  </a:txBody>
                  <a:tcPr marL="3029" marR="3029" marT="3029" marB="0" anchor="ctr"/>
                </a:tc>
                <a:tc>
                  <a:txBody>
                    <a:bodyPr/>
                    <a:lstStyle/>
                    <a:p>
                      <a:pPr algn="r" fontAlgn="ctr"/>
                      <a:r>
                        <a:rPr lang="en-US" altLang="zh-CN" sz="1000" u="none" strike="noStrike">
                          <a:effectLst/>
                          <a:latin typeface="微软雅黑" panose="020B0503020204020204" pitchFamily="34" charset="-122"/>
                          <a:ea typeface="微软雅黑" panose="020B0503020204020204" pitchFamily="34" charset="-122"/>
                        </a:rPr>
                        <a:t>8716.72</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3029" marR="3029" marT="3029" marB="0" anchor="ctr"/>
                </a:tc>
                <a:tc>
                  <a:txBody>
                    <a:bodyPr/>
                    <a:lstStyle/>
                    <a:p>
                      <a:pPr algn="r" fontAlgn="ctr"/>
                      <a:r>
                        <a:rPr lang="zh-CN" altLang="en-US" sz="1000" u="none" strike="noStrike" dirty="0">
                          <a:effectLst/>
                          <a:latin typeface="微软雅黑" panose="020B0503020204020204" pitchFamily="34" charset="-122"/>
                          <a:ea typeface="微软雅黑" panose="020B0503020204020204" pitchFamily="34" charset="-122"/>
                        </a:rPr>
                        <a:t>　</a:t>
                      </a:r>
                      <a:r>
                        <a:rPr lang="en-US" altLang="zh-CN" sz="1000" u="none" strike="noStrike" dirty="0" smtClean="0">
                          <a:effectLst/>
                          <a:latin typeface="微软雅黑" panose="020B0503020204020204" pitchFamily="34" charset="-122"/>
                          <a:ea typeface="微软雅黑" panose="020B0503020204020204" pitchFamily="34" charset="-122"/>
                        </a:rPr>
                        <a:t>100.00%</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3029" marR="3029" marT="3029" marB="0" anchor="ctr"/>
                </a:tc>
              </a:tr>
              <a:tr h="219327">
                <a:tc>
                  <a:txBody>
                    <a:bodyPr/>
                    <a:lstStyle/>
                    <a:p>
                      <a:pPr algn="l" rtl="0" fontAlgn="ctr"/>
                      <a:r>
                        <a:rPr lang="en-US" sz="1000" u="none" strike="noStrike">
                          <a:effectLst/>
                          <a:latin typeface="微软雅黑" panose="020B0503020204020204" pitchFamily="34" charset="-122"/>
                          <a:ea typeface="微软雅黑" panose="020B0503020204020204" pitchFamily="34" charset="-122"/>
                        </a:rPr>
                        <a:t>RCEP15</a:t>
                      </a:r>
                      <a:r>
                        <a:rPr lang="zh-CN" altLang="en-US" sz="1000" u="none" strike="noStrike">
                          <a:effectLst/>
                          <a:latin typeface="微软雅黑" panose="020B0503020204020204" pitchFamily="34" charset="-122"/>
                          <a:ea typeface="微软雅黑" panose="020B0503020204020204" pitchFamily="34" charset="-122"/>
                        </a:rPr>
                        <a:t>国合计</a:t>
                      </a:r>
                      <a:endParaRPr lang="zh-CN" altLang="en-US" sz="1000" b="0" i="1" u="none" strike="noStrike">
                        <a:solidFill>
                          <a:srgbClr val="000000"/>
                        </a:solidFill>
                        <a:effectLst/>
                        <a:latin typeface="微软雅黑" panose="020B0503020204020204" pitchFamily="34" charset="-122"/>
                        <a:ea typeface="微软雅黑" panose="020B0503020204020204" pitchFamily="34" charset="-122"/>
                      </a:endParaRPr>
                    </a:p>
                  </a:txBody>
                  <a:tcPr marL="3029" marR="3029" marT="3029" marB="0" anchor="ctr"/>
                </a:tc>
                <a:tc>
                  <a:txBody>
                    <a:bodyPr/>
                    <a:lstStyle/>
                    <a:p>
                      <a:pPr algn="r" fontAlgn="ctr"/>
                      <a:r>
                        <a:rPr lang="en-US" altLang="zh-CN" sz="1000" u="none" strike="noStrike">
                          <a:effectLst/>
                          <a:latin typeface="微软雅黑" panose="020B0503020204020204" pitchFamily="34" charset="-122"/>
                          <a:ea typeface="微软雅黑" panose="020B0503020204020204" pitchFamily="34" charset="-122"/>
                        </a:rPr>
                        <a:t>1385.27</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3029" marR="3029" marT="3029" marB="0" anchor="ctr"/>
                </a:tc>
                <a:tc>
                  <a:txBody>
                    <a:bodyPr/>
                    <a:lstStyle/>
                    <a:p>
                      <a:pPr algn="r" fontAlgn="ctr"/>
                      <a:r>
                        <a:rPr lang="en-US" altLang="zh-CN" sz="1000" u="none" strike="noStrike">
                          <a:effectLst/>
                          <a:latin typeface="微软雅黑" panose="020B0503020204020204" pitchFamily="34" charset="-122"/>
                          <a:ea typeface="微软雅黑" panose="020B0503020204020204" pitchFamily="34" charset="-122"/>
                        </a:rPr>
                        <a:t>15.89%</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3029" marR="3029" marT="3029" marB="0" anchor="ctr"/>
                </a:tc>
              </a:tr>
              <a:tr h="219327">
                <a:tc>
                  <a:txBody>
                    <a:bodyPr/>
                    <a:lstStyle/>
                    <a:p>
                      <a:pPr algn="l" rtl="0" fontAlgn="ctr"/>
                      <a:r>
                        <a:rPr lang="zh-CN" altLang="en-US" sz="1000" u="none" strike="noStrike">
                          <a:effectLst/>
                          <a:latin typeface="微软雅黑" panose="020B0503020204020204" pitchFamily="34" charset="-122"/>
                          <a:ea typeface="微软雅黑" panose="020B0503020204020204" pitchFamily="34" charset="-122"/>
                        </a:rPr>
                        <a:t>日本</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3029" marR="3029" marT="3029" marB="0" anchor="ctr"/>
                </a:tc>
                <a:tc>
                  <a:txBody>
                    <a:bodyPr/>
                    <a:lstStyle/>
                    <a:p>
                      <a:pPr algn="r" fontAlgn="ctr"/>
                      <a:r>
                        <a:rPr lang="en-US" altLang="zh-CN" sz="1000" u="none" strike="noStrike">
                          <a:effectLst/>
                          <a:latin typeface="微软雅黑" panose="020B0503020204020204" pitchFamily="34" charset="-122"/>
                          <a:ea typeface="微软雅黑" panose="020B0503020204020204" pitchFamily="34" charset="-122"/>
                        </a:rPr>
                        <a:t>385.81</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3029" marR="3029" marT="3029" marB="0" anchor="ctr"/>
                </a:tc>
                <a:tc>
                  <a:txBody>
                    <a:bodyPr/>
                    <a:lstStyle/>
                    <a:p>
                      <a:pPr algn="r" fontAlgn="ctr"/>
                      <a:r>
                        <a:rPr lang="en-US" altLang="zh-CN" sz="1000" u="none" strike="noStrike">
                          <a:effectLst/>
                          <a:latin typeface="微软雅黑" panose="020B0503020204020204" pitchFamily="34" charset="-122"/>
                          <a:ea typeface="微软雅黑" panose="020B0503020204020204" pitchFamily="34" charset="-122"/>
                        </a:rPr>
                        <a:t>4.43%</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3029" marR="3029" marT="3029" marB="0" anchor="ctr"/>
                </a:tc>
              </a:tr>
              <a:tr h="219327">
                <a:tc>
                  <a:txBody>
                    <a:bodyPr/>
                    <a:lstStyle/>
                    <a:p>
                      <a:pPr algn="l" rtl="0" fontAlgn="ctr"/>
                      <a:r>
                        <a:rPr lang="zh-CN" altLang="en-US" sz="1000" u="none" strike="noStrike">
                          <a:effectLst/>
                          <a:latin typeface="微软雅黑" panose="020B0503020204020204" pitchFamily="34" charset="-122"/>
                          <a:ea typeface="微软雅黑" panose="020B0503020204020204" pitchFamily="34" charset="-122"/>
                        </a:rPr>
                        <a:t>中国</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3029" marR="3029" marT="3029" marB="0" anchor="ctr"/>
                </a:tc>
                <a:tc>
                  <a:txBody>
                    <a:bodyPr/>
                    <a:lstStyle/>
                    <a:p>
                      <a:pPr algn="r" fontAlgn="ctr"/>
                      <a:r>
                        <a:rPr lang="en-US" altLang="zh-CN" sz="1000" u="none" strike="noStrike" dirty="0">
                          <a:effectLst/>
                          <a:latin typeface="微软雅黑" panose="020B0503020204020204" pitchFamily="34" charset="-122"/>
                          <a:ea typeface="微软雅黑" panose="020B0503020204020204" pitchFamily="34" charset="-122"/>
                        </a:rPr>
                        <a:t>246.54</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3029" marR="3029" marT="3029" marB="0" anchor="ctr"/>
                </a:tc>
                <a:tc>
                  <a:txBody>
                    <a:bodyPr/>
                    <a:lstStyle/>
                    <a:p>
                      <a:pPr algn="r" fontAlgn="ctr"/>
                      <a:r>
                        <a:rPr lang="en-US" altLang="zh-CN" sz="1000" u="none" strike="noStrike">
                          <a:effectLst/>
                          <a:latin typeface="微软雅黑" panose="020B0503020204020204" pitchFamily="34" charset="-122"/>
                          <a:ea typeface="微软雅黑" panose="020B0503020204020204" pitchFamily="34" charset="-122"/>
                        </a:rPr>
                        <a:t>2.83%</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3029" marR="3029" marT="3029" marB="0" anchor="ctr"/>
                </a:tc>
              </a:tr>
              <a:tr h="219327">
                <a:tc>
                  <a:txBody>
                    <a:bodyPr/>
                    <a:lstStyle/>
                    <a:p>
                      <a:pPr algn="l" rtl="0" fontAlgn="ctr"/>
                      <a:r>
                        <a:rPr lang="zh-CN" altLang="en-US" sz="1000" u="none" strike="noStrike">
                          <a:effectLst/>
                          <a:latin typeface="微软雅黑" panose="020B0503020204020204" pitchFamily="34" charset="-122"/>
                          <a:ea typeface="微软雅黑" panose="020B0503020204020204" pitchFamily="34" charset="-122"/>
                        </a:rPr>
                        <a:t>越南</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3029" marR="3029" marT="3029" marB="0" anchor="ctr"/>
                </a:tc>
                <a:tc>
                  <a:txBody>
                    <a:bodyPr/>
                    <a:lstStyle/>
                    <a:p>
                      <a:pPr algn="r" fontAlgn="ctr"/>
                      <a:r>
                        <a:rPr lang="en-US" altLang="zh-CN" sz="1000" u="none" strike="noStrike">
                          <a:effectLst/>
                          <a:latin typeface="微软雅黑" panose="020B0503020204020204" pitchFamily="34" charset="-122"/>
                          <a:ea typeface="微软雅黑" panose="020B0503020204020204" pitchFamily="34" charset="-122"/>
                        </a:rPr>
                        <a:t>182.16</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3029" marR="3029" marT="3029" marB="0" anchor="ctr"/>
                </a:tc>
                <a:tc>
                  <a:txBody>
                    <a:bodyPr/>
                    <a:lstStyle/>
                    <a:p>
                      <a:pPr algn="r" fontAlgn="ctr"/>
                      <a:r>
                        <a:rPr lang="en-US" altLang="zh-CN" sz="1000" u="none" strike="noStrike">
                          <a:effectLst/>
                          <a:latin typeface="微软雅黑" panose="020B0503020204020204" pitchFamily="34" charset="-122"/>
                          <a:ea typeface="微软雅黑" panose="020B0503020204020204" pitchFamily="34" charset="-122"/>
                        </a:rPr>
                        <a:t>2.09%</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3029" marR="3029" marT="3029" marB="0" anchor="ctr"/>
                </a:tc>
              </a:tr>
              <a:tr h="219327">
                <a:tc>
                  <a:txBody>
                    <a:bodyPr/>
                    <a:lstStyle/>
                    <a:p>
                      <a:pPr algn="l" rtl="0" fontAlgn="ctr"/>
                      <a:r>
                        <a:rPr lang="zh-CN" altLang="en-US" sz="1000" u="none" strike="noStrike">
                          <a:effectLst/>
                          <a:latin typeface="微软雅黑" panose="020B0503020204020204" pitchFamily="34" charset="-122"/>
                          <a:ea typeface="微软雅黑" panose="020B0503020204020204" pitchFamily="34" charset="-122"/>
                        </a:rPr>
                        <a:t>韩国</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3029" marR="3029" marT="3029" marB="0" anchor="ctr"/>
                </a:tc>
                <a:tc>
                  <a:txBody>
                    <a:bodyPr/>
                    <a:lstStyle/>
                    <a:p>
                      <a:pPr algn="r" fontAlgn="ctr"/>
                      <a:r>
                        <a:rPr lang="en-US" altLang="zh-CN" sz="1000" u="none" strike="noStrike">
                          <a:effectLst/>
                          <a:latin typeface="微软雅黑" panose="020B0503020204020204" pitchFamily="34" charset="-122"/>
                          <a:ea typeface="微软雅黑" panose="020B0503020204020204" pitchFamily="34" charset="-122"/>
                        </a:rPr>
                        <a:t>163.41</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3029" marR="3029" marT="3029" marB="0" anchor="ctr"/>
                </a:tc>
                <a:tc>
                  <a:txBody>
                    <a:bodyPr/>
                    <a:lstStyle/>
                    <a:p>
                      <a:pPr algn="r" fontAlgn="ctr"/>
                      <a:r>
                        <a:rPr lang="en-US" altLang="zh-CN" sz="1000" u="none" strike="noStrike">
                          <a:effectLst/>
                          <a:latin typeface="微软雅黑" panose="020B0503020204020204" pitchFamily="34" charset="-122"/>
                          <a:ea typeface="微软雅黑" panose="020B0503020204020204" pitchFamily="34" charset="-122"/>
                        </a:rPr>
                        <a:t>1.87%</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3029" marR="3029" marT="3029" marB="0" anchor="ctr"/>
                </a:tc>
              </a:tr>
              <a:tr h="219327">
                <a:tc>
                  <a:txBody>
                    <a:bodyPr/>
                    <a:lstStyle/>
                    <a:p>
                      <a:pPr algn="l" rtl="0" fontAlgn="ctr"/>
                      <a:r>
                        <a:rPr lang="zh-CN" altLang="en-US" sz="1000" u="none" strike="noStrike">
                          <a:effectLst/>
                          <a:latin typeface="微软雅黑" panose="020B0503020204020204" pitchFamily="34" charset="-122"/>
                          <a:ea typeface="微软雅黑" panose="020B0503020204020204" pitchFamily="34" charset="-122"/>
                        </a:rPr>
                        <a:t>澳大利亚</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3029" marR="3029" marT="3029" marB="0" anchor="ctr"/>
                </a:tc>
                <a:tc>
                  <a:txBody>
                    <a:bodyPr/>
                    <a:lstStyle/>
                    <a:p>
                      <a:pPr algn="r" fontAlgn="ctr"/>
                      <a:r>
                        <a:rPr lang="en-US" altLang="zh-CN" sz="1000" u="none" strike="noStrike">
                          <a:effectLst/>
                          <a:latin typeface="微软雅黑" panose="020B0503020204020204" pitchFamily="34" charset="-122"/>
                          <a:ea typeface="微软雅黑" panose="020B0503020204020204" pitchFamily="34" charset="-122"/>
                        </a:rPr>
                        <a:t>100.19</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3029" marR="3029" marT="3029" marB="0" anchor="ctr"/>
                </a:tc>
                <a:tc>
                  <a:txBody>
                    <a:bodyPr/>
                    <a:lstStyle/>
                    <a:p>
                      <a:pPr algn="r" fontAlgn="ctr"/>
                      <a:r>
                        <a:rPr lang="en-US" altLang="zh-CN" sz="1000" u="none" strike="noStrike">
                          <a:effectLst/>
                          <a:latin typeface="微软雅黑" panose="020B0503020204020204" pitchFamily="34" charset="-122"/>
                          <a:ea typeface="微软雅黑" panose="020B0503020204020204" pitchFamily="34" charset="-122"/>
                        </a:rPr>
                        <a:t>1.15%</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3029" marR="3029" marT="3029" marB="0" anchor="ctr"/>
                </a:tc>
              </a:tr>
              <a:tr h="219327">
                <a:tc>
                  <a:txBody>
                    <a:bodyPr/>
                    <a:lstStyle/>
                    <a:p>
                      <a:pPr algn="l" rtl="0" fontAlgn="ctr"/>
                      <a:r>
                        <a:rPr lang="zh-CN" altLang="en-US" sz="1000" u="none" strike="noStrike">
                          <a:effectLst/>
                          <a:latin typeface="微软雅黑" panose="020B0503020204020204" pitchFamily="34" charset="-122"/>
                          <a:ea typeface="微软雅黑" panose="020B0503020204020204" pitchFamily="34" charset="-122"/>
                        </a:rPr>
                        <a:t>印度尼西亚</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3029" marR="3029" marT="3029" marB="0" anchor="ctr"/>
                </a:tc>
                <a:tc>
                  <a:txBody>
                    <a:bodyPr/>
                    <a:lstStyle/>
                    <a:p>
                      <a:pPr algn="r" fontAlgn="ctr"/>
                      <a:r>
                        <a:rPr lang="en-US" altLang="zh-CN" sz="1000" u="none" strike="noStrike">
                          <a:effectLst/>
                          <a:latin typeface="微软雅黑" panose="020B0503020204020204" pitchFamily="34" charset="-122"/>
                          <a:ea typeface="微软雅黑" panose="020B0503020204020204" pitchFamily="34" charset="-122"/>
                        </a:rPr>
                        <a:t>77.23</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3029" marR="3029" marT="3029" marB="0" anchor="ctr"/>
                </a:tc>
                <a:tc>
                  <a:txBody>
                    <a:bodyPr/>
                    <a:lstStyle/>
                    <a:p>
                      <a:pPr algn="r" fontAlgn="ctr"/>
                      <a:r>
                        <a:rPr lang="en-US" altLang="zh-CN" sz="1000" u="none" strike="noStrike">
                          <a:effectLst/>
                          <a:latin typeface="微软雅黑" panose="020B0503020204020204" pitchFamily="34" charset="-122"/>
                          <a:ea typeface="微软雅黑" panose="020B0503020204020204" pitchFamily="34" charset="-122"/>
                        </a:rPr>
                        <a:t>0.89%</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3029" marR="3029" marT="3029" marB="0" anchor="ctr"/>
                </a:tc>
              </a:tr>
              <a:tr h="219327">
                <a:tc>
                  <a:txBody>
                    <a:bodyPr/>
                    <a:lstStyle/>
                    <a:p>
                      <a:pPr algn="l" rtl="0" fontAlgn="ctr"/>
                      <a:r>
                        <a:rPr lang="zh-CN" altLang="en-US" sz="1000" u="none" strike="noStrike">
                          <a:effectLst/>
                          <a:latin typeface="微软雅黑" panose="020B0503020204020204" pitchFamily="34" charset="-122"/>
                          <a:ea typeface="微软雅黑" panose="020B0503020204020204" pitchFamily="34" charset="-122"/>
                        </a:rPr>
                        <a:t>柬埔寨</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3029" marR="3029" marT="3029" marB="0" anchor="ctr"/>
                </a:tc>
                <a:tc>
                  <a:txBody>
                    <a:bodyPr/>
                    <a:lstStyle/>
                    <a:p>
                      <a:pPr algn="r" fontAlgn="ctr"/>
                      <a:r>
                        <a:rPr lang="en-US" altLang="zh-CN" sz="1000" u="none" strike="noStrike">
                          <a:effectLst/>
                          <a:latin typeface="微软雅黑" panose="020B0503020204020204" pitchFamily="34" charset="-122"/>
                          <a:ea typeface="微软雅黑" panose="020B0503020204020204" pitchFamily="34" charset="-122"/>
                        </a:rPr>
                        <a:t>52.25</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3029" marR="3029" marT="3029" marB="0" anchor="ctr"/>
                </a:tc>
                <a:tc>
                  <a:txBody>
                    <a:bodyPr/>
                    <a:lstStyle/>
                    <a:p>
                      <a:pPr algn="r" fontAlgn="ctr"/>
                      <a:r>
                        <a:rPr lang="en-US" altLang="zh-CN" sz="1000" u="none" strike="noStrike">
                          <a:effectLst/>
                          <a:latin typeface="微软雅黑" panose="020B0503020204020204" pitchFamily="34" charset="-122"/>
                          <a:ea typeface="微软雅黑" panose="020B0503020204020204" pitchFamily="34" charset="-122"/>
                        </a:rPr>
                        <a:t>0.60%</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3029" marR="3029" marT="3029" marB="0" anchor="ctr"/>
                </a:tc>
              </a:tr>
              <a:tr h="219327">
                <a:tc>
                  <a:txBody>
                    <a:bodyPr/>
                    <a:lstStyle/>
                    <a:p>
                      <a:pPr algn="l" rtl="0" fontAlgn="ctr"/>
                      <a:r>
                        <a:rPr lang="zh-CN" altLang="en-US" sz="1000" u="none" strike="noStrike">
                          <a:effectLst/>
                          <a:latin typeface="微软雅黑" panose="020B0503020204020204" pitchFamily="34" charset="-122"/>
                          <a:ea typeface="微软雅黑" panose="020B0503020204020204" pitchFamily="34" charset="-122"/>
                        </a:rPr>
                        <a:t>泰国</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3029" marR="3029" marT="3029" marB="0" anchor="ctr"/>
                </a:tc>
                <a:tc>
                  <a:txBody>
                    <a:bodyPr/>
                    <a:lstStyle/>
                    <a:p>
                      <a:pPr algn="r" fontAlgn="ctr"/>
                      <a:r>
                        <a:rPr lang="en-US" altLang="zh-CN" sz="1000" u="none" strike="noStrike">
                          <a:effectLst/>
                          <a:latin typeface="微软雅黑" panose="020B0503020204020204" pitchFamily="34" charset="-122"/>
                          <a:ea typeface="微软雅黑" panose="020B0503020204020204" pitchFamily="34" charset="-122"/>
                        </a:rPr>
                        <a:t>44.97</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3029" marR="3029" marT="3029" marB="0" anchor="ctr"/>
                </a:tc>
                <a:tc>
                  <a:txBody>
                    <a:bodyPr/>
                    <a:lstStyle/>
                    <a:p>
                      <a:pPr algn="r" fontAlgn="ctr"/>
                      <a:r>
                        <a:rPr lang="en-US" altLang="zh-CN" sz="1000" u="none" strike="noStrike">
                          <a:effectLst/>
                          <a:latin typeface="微软雅黑" panose="020B0503020204020204" pitchFamily="34" charset="-122"/>
                          <a:ea typeface="微软雅黑" panose="020B0503020204020204" pitchFamily="34" charset="-122"/>
                        </a:rPr>
                        <a:t>0.52%</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3029" marR="3029" marT="3029" marB="0" anchor="ctr"/>
                </a:tc>
              </a:tr>
              <a:tr h="219327">
                <a:tc>
                  <a:txBody>
                    <a:bodyPr/>
                    <a:lstStyle/>
                    <a:p>
                      <a:pPr algn="l" rtl="0" fontAlgn="ctr"/>
                      <a:r>
                        <a:rPr lang="zh-CN" altLang="en-US" sz="1000" u="none" strike="noStrike">
                          <a:effectLst/>
                          <a:latin typeface="微软雅黑" panose="020B0503020204020204" pitchFamily="34" charset="-122"/>
                          <a:ea typeface="微软雅黑" panose="020B0503020204020204" pitchFamily="34" charset="-122"/>
                        </a:rPr>
                        <a:t>马来西亚</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3029" marR="3029" marT="3029" marB="0" anchor="ctr"/>
                </a:tc>
                <a:tc>
                  <a:txBody>
                    <a:bodyPr/>
                    <a:lstStyle/>
                    <a:p>
                      <a:pPr algn="r" fontAlgn="ctr"/>
                      <a:r>
                        <a:rPr lang="en-US" altLang="zh-CN" sz="1000" u="none" strike="noStrike">
                          <a:effectLst/>
                          <a:latin typeface="微软雅黑" panose="020B0503020204020204" pitchFamily="34" charset="-122"/>
                          <a:ea typeface="微软雅黑" panose="020B0503020204020204" pitchFamily="34" charset="-122"/>
                        </a:rPr>
                        <a:t>33.35</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3029" marR="3029" marT="3029" marB="0" anchor="ctr"/>
                </a:tc>
                <a:tc>
                  <a:txBody>
                    <a:bodyPr/>
                    <a:lstStyle/>
                    <a:p>
                      <a:pPr algn="r" fontAlgn="ctr"/>
                      <a:r>
                        <a:rPr lang="en-US" altLang="zh-CN" sz="1000" u="none" strike="noStrike">
                          <a:effectLst/>
                          <a:latin typeface="微软雅黑" panose="020B0503020204020204" pitchFamily="34" charset="-122"/>
                          <a:ea typeface="微软雅黑" panose="020B0503020204020204" pitchFamily="34" charset="-122"/>
                        </a:rPr>
                        <a:t>0.38%</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3029" marR="3029" marT="3029" marB="0" anchor="ctr"/>
                </a:tc>
              </a:tr>
              <a:tr h="219327">
                <a:tc>
                  <a:txBody>
                    <a:bodyPr/>
                    <a:lstStyle/>
                    <a:p>
                      <a:pPr algn="l" rtl="0" fontAlgn="ctr"/>
                      <a:r>
                        <a:rPr lang="zh-CN" altLang="en-US" sz="1000" u="none" strike="noStrike">
                          <a:effectLst/>
                          <a:latin typeface="微软雅黑" panose="020B0503020204020204" pitchFamily="34" charset="-122"/>
                          <a:ea typeface="微软雅黑" panose="020B0503020204020204" pitchFamily="34" charset="-122"/>
                        </a:rPr>
                        <a:t>新加坡</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3029" marR="3029" marT="3029" marB="0" anchor="ctr"/>
                </a:tc>
                <a:tc>
                  <a:txBody>
                    <a:bodyPr/>
                    <a:lstStyle/>
                    <a:p>
                      <a:pPr algn="r" fontAlgn="ctr"/>
                      <a:r>
                        <a:rPr lang="en-US" altLang="zh-CN" sz="1000" u="none" strike="noStrike">
                          <a:effectLst/>
                          <a:latin typeface="微软雅黑" panose="020B0503020204020204" pitchFamily="34" charset="-122"/>
                          <a:ea typeface="微软雅黑" panose="020B0503020204020204" pitchFamily="34" charset="-122"/>
                        </a:rPr>
                        <a:t>33.35</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3029" marR="3029" marT="3029" marB="0" anchor="ctr"/>
                </a:tc>
                <a:tc>
                  <a:txBody>
                    <a:bodyPr/>
                    <a:lstStyle/>
                    <a:p>
                      <a:pPr algn="r" fontAlgn="ctr"/>
                      <a:r>
                        <a:rPr lang="en-US" altLang="zh-CN" sz="1000" u="none" strike="noStrike">
                          <a:effectLst/>
                          <a:latin typeface="微软雅黑" panose="020B0503020204020204" pitchFamily="34" charset="-122"/>
                          <a:ea typeface="微软雅黑" panose="020B0503020204020204" pitchFamily="34" charset="-122"/>
                        </a:rPr>
                        <a:t>0.38%</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3029" marR="3029" marT="3029" marB="0" anchor="ctr"/>
                </a:tc>
              </a:tr>
              <a:tr h="219327">
                <a:tc>
                  <a:txBody>
                    <a:bodyPr/>
                    <a:lstStyle/>
                    <a:p>
                      <a:pPr algn="l" rtl="0" fontAlgn="ctr"/>
                      <a:r>
                        <a:rPr lang="zh-CN" altLang="en-US" sz="1000" u="none" strike="noStrike">
                          <a:effectLst/>
                          <a:latin typeface="微软雅黑" panose="020B0503020204020204" pitchFamily="34" charset="-122"/>
                          <a:ea typeface="微软雅黑" panose="020B0503020204020204" pitchFamily="34" charset="-122"/>
                        </a:rPr>
                        <a:t>菲律宾</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3029" marR="3029" marT="3029" marB="0" anchor="ctr"/>
                </a:tc>
                <a:tc>
                  <a:txBody>
                    <a:bodyPr/>
                    <a:lstStyle/>
                    <a:p>
                      <a:pPr algn="r" fontAlgn="ctr"/>
                      <a:r>
                        <a:rPr lang="en-US" altLang="zh-CN" sz="1000" u="none" strike="noStrike">
                          <a:effectLst/>
                          <a:latin typeface="微软雅黑" panose="020B0503020204020204" pitchFamily="34" charset="-122"/>
                          <a:ea typeface="微软雅黑" panose="020B0503020204020204" pitchFamily="34" charset="-122"/>
                        </a:rPr>
                        <a:t>23.26</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3029" marR="3029" marT="3029" marB="0" anchor="ctr"/>
                </a:tc>
                <a:tc>
                  <a:txBody>
                    <a:bodyPr/>
                    <a:lstStyle/>
                    <a:p>
                      <a:pPr algn="r" fontAlgn="ctr"/>
                      <a:r>
                        <a:rPr lang="en-US" altLang="zh-CN" sz="1000" u="none" strike="noStrike">
                          <a:effectLst/>
                          <a:latin typeface="微软雅黑" panose="020B0503020204020204" pitchFamily="34" charset="-122"/>
                          <a:ea typeface="微软雅黑" panose="020B0503020204020204" pitchFamily="34" charset="-122"/>
                        </a:rPr>
                        <a:t>0.27%</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3029" marR="3029" marT="3029" marB="0" anchor="ctr"/>
                </a:tc>
              </a:tr>
              <a:tr h="219327">
                <a:tc>
                  <a:txBody>
                    <a:bodyPr/>
                    <a:lstStyle/>
                    <a:p>
                      <a:pPr algn="l" rtl="0" fontAlgn="ctr"/>
                      <a:r>
                        <a:rPr lang="zh-CN" altLang="en-US" sz="1000" u="none" strike="noStrike">
                          <a:effectLst/>
                          <a:latin typeface="微软雅黑" panose="020B0503020204020204" pitchFamily="34" charset="-122"/>
                          <a:ea typeface="微软雅黑" panose="020B0503020204020204" pitchFamily="34" charset="-122"/>
                        </a:rPr>
                        <a:t>缅甸</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3029" marR="3029" marT="3029" marB="0" anchor="ctr"/>
                </a:tc>
                <a:tc>
                  <a:txBody>
                    <a:bodyPr/>
                    <a:lstStyle/>
                    <a:p>
                      <a:pPr algn="r" fontAlgn="ctr"/>
                      <a:r>
                        <a:rPr lang="en-US" altLang="zh-CN" sz="1000" u="none" strike="noStrike">
                          <a:effectLst/>
                          <a:latin typeface="微软雅黑" panose="020B0503020204020204" pitchFamily="34" charset="-122"/>
                          <a:ea typeface="微软雅黑" panose="020B0503020204020204" pitchFamily="34" charset="-122"/>
                        </a:rPr>
                        <a:t>20.65</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3029" marR="3029" marT="3029" marB="0" anchor="ctr"/>
                </a:tc>
                <a:tc>
                  <a:txBody>
                    <a:bodyPr/>
                    <a:lstStyle/>
                    <a:p>
                      <a:pPr algn="r" fontAlgn="ctr"/>
                      <a:r>
                        <a:rPr lang="en-US" altLang="zh-CN" sz="1000" u="none" strike="noStrike">
                          <a:effectLst/>
                          <a:latin typeface="微软雅黑" panose="020B0503020204020204" pitchFamily="34" charset="-122"/>
                          <a:ea typeface="微软雅黑" panose="020B0503020204020204" pitchFamily="34" charset="-122"/>
                        </a:rPr>
                        <a:t>0.24%</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3029" marR="3029" marT="3029" marB="0" anchor="ctr"/>
                </a:tc>
              </a:tr>
              <a:tr h="219327">
                <a:tc>
                  <a:txBody>
                    <a:bodyPr/>
                    <a:lstStyle/>
                    <a:p>
                      <a:pPr algn="l" rtl="0" fontAlgn="ctr"/>
                      <a:r>
                        <a:rPr lang="zh-CN" altLang="en-US" sz="1000" u="none" strike="noStrike">
                          <a:effectLst/>
                          <a:latin typeface="微软雅黑" panose="020B0503020204020204" pitchFamily="34" charset="-122"/>
                          <a:ea typeface="微软雅黑" panose="020B0503020204020204" pitchFamily="34" charset="-122"/>
                        </a:rPr>
                        <a:t>新西兰</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3029" marR="3029" marT="3029" marB="0" anchor="ctr"/>
                </a:tc>
                <a:tc>
                  <a:txBody>
                    <a:bodyPr/>
                    <a:lstStyle/>
                    <a:p>
                      <a:pPr algn="r" fontAlgn="ctr"/>
                      <a:r>
                        <a:rPr lang="en-US" altLang="zh-CN" sz="1000" u="none" strike="noStrike">
                          <a:effectLst/>
                          <a:latin typeface="微软雅黑" panose="020B0503020204020204" pitchFamily="34" charset="-122"/>
                          <a:ea typeface="微软雅黑" panose="020B0503020204020204" pitchFamily="34" charset="-122"/>
                        </a:rPr>
                        <a:t>19.44</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3029" marR="3029" marT="3029" marB="0" anchor="ctr"/>
                </a:tc>
                <a:tc>
                  <a:txBody>
                    <a:bodyPr/>
                    <a:lstStyle/>
                    <a:p>
                      <a:pPr algn="r" fontAlgn="ctr"/>
                      <a:r>
                        <a:rPr lang="en-US" altLang="zh-CN" sz="1000" u="none" strike="noStrike">
                          <a:effectLst/>
                          <a:latin typeface="微软雅黑" panose="020B0503020204020204" pitchFamily="34" charset="-122"/>
                          <a:ea typeface="微软雅黑" panose="020B0503020204020204" pitchFamily="34" charset="-122"/>
                        </a:rPr>
                        <a:t>0.22%</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3029" marR="3029" marT="3029" marB="0" anchor="ctr"/>
                </a:tc>
              </a:tr>
              <a:tr h="219327">
                <a:tc>
                  <a:txBody>
                    <a:bodyPr/>
                    <a:lstStyle/>
                    <a:p>
                      <a:pPr algn="l" rtl="0" fontAlgn="ctr"/>
                      <a:r>
                        <a:rPr lang="zh-CN" altLang="en-US" sz="1000" u="none" strike="noStrike">
                          <a:effectLst/>
                          <a:latin typeface="微软雅黑" panose="020B0503020204020204" pitchFamily="34" charset="-122"/>
                          <a:ea typeface="微软雅黑" panose="020B0503020204020204" pitchFamily="34" charset="-122"/>
                        </a:rPr>
                        <a:t>老挝</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3029" marR="3029" marT="3029" marB="0" anchor="ctr"/>
                </a:tc>
                <a:tc>
                  <a:txBody>
                    <a:bodyPr/>
                    <a:lstStyle/>
                    <a:p>
                      <a:pPr algn="r" fontAlgn="ctr"/>
                      <a:r>
                        <a:rPr lang="en-US" altLang="zh-CN" sz="1000" u="none" strike="noStrike">
                          <a:effectLst/>
                          <a:latin typeface="微软雅黑" panose="020B0503020204020204" pitchFamily="34" charset="-122"/>
                          <a:ea typeface="微软雅黑" panose="020B0503020204020204" pitchFamily="34" charset="-122"/>
                        </a:rPr>
                        <a:t>2.05</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3029" marR="3029" marT="3029" marB="0" anchor="ctr"/>
                </a:tc>
                <a:tc>
                  <a:txBody>
                    <a:bodyPr/>
                    <a:lstStyle/>
                    <a:p>
                      <a:pPr algn="r" fontAlgn="ctr"/>
                      <a:r>
                        <a:rPr lang="en-US" altLang="zh-CN" sz="1000" u="none" strike="noStrike">
                          <a:effectLst/>
                          <a:latin typeface="微软雅黑" panose="020B0503020204020204" pitchFamily="34" charset="-122"/>
                          <a:ea typeface="微软雅黑" panose="020B0503020204020204" pitchFamily="34" charset="-122"/>
                        </a:rPr>
                        <a:t>0.02%</a:t>
                      </a:r>
                      <a:endParaRPr lang="en-US" altLang="zh-CN" sz="1000" b="0" i="0" u="none" strike="noStrike">
                        <a:solidFill>
                          <a:srgbClr val="000000"/>
                        </a:solidFill>
                        <a:effectLst/>
                        <a:latin typeface="微软雅黑" panose="020B0503020204020204" pitchFamily="34" charset="-122"/>
                        <a:ea typeface="微软雅黑" panose="020B0503020204020204" pitchFamily="34" charset="-122"/>
                      </a:endParaRPr>
                    </a:p>
                  </a:txBody>
                  <a:tcPr marL="3029" marR="3029" marT="3029" marB="0" anchor="ctr"/>
                </a:tc>
              </a:tr>
              <a:tr h="219327">
                <a:tc>
                  <a:txBody>
                    <a:bodyPr/>
                    <a:lstStyle/>
                    <a:p>
                      <a:pPr algn="l" rtl="0" fontAlgn="ctr"/>
                      <a:r>
                        <a:rPr lang="zh-CN" altLang="en-US" sz="1000" u="none" strike="noStrike" dirty="0">
                          <a:effectLst/>
                          <a:latin typeface="微软雅黑" panose="020B0503020204020204" pitchFamily="34" charset="-122"/>
                          <a:ea typeface="微软雅黑" panose="020B0503020204020204" pitchFamily="34" charset="-122"/>
                        </a:rPr>
                        <a:t>文莱</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3029" marR="3029" marT="3029" marB="0" anchor="ctr"/>
                </a:tc>
                <a:tc>
                  <a:txBody>
                    <a:bodyPr/>
                    <a:lstStyle/>
                    <a:p>
                      <a:pPr algn="r" fontAlgn="ctr"/>
                      <a:r>
                        <a:rPr lang="en-US" altLang="zh-CN" sz="1000" u="none" strike="noStrike" dirty="0">
                          <a:effectLst/>
                          <a:latin typeface="微软雅黑" panose="020B0503020204020204" pitchFamily="34" charset="-122"/>
                          <a:ea typeface="微软雅黑" panose="020B0503020204020204" pitchFamily="34" charset="-122"/>
                        </a:rPr>
                        <a:t>0.61</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3029" marR="3029" marT="3029" marB="0" anchor="ctr"/>
                </a:tc>
                <a:tc>
                  <a:txBody>
                    <a:bodyPr/>
                    <a:lstStyle/>
                    <a:p>
                      <a:pPr algn="r" fontAlgn="ctr"/>
                      <a:r>
                        <a:rPr lang="en-US" altLang="zh-CN" sz="1000" u="none" strike="noStrike" dirty="0">
                          <a:effectLst/>
                          <a:latin typeface="微软雅黑" panose="020B0503020204020204" pitchFamily="34" charset="-122"/>
                          <a:ea typeface="微软雅黑" panose="020B0503020204020204" pitchFamily="34" charset="-122"/>
                        </a:rPr>
                        <a:t>0.01%</a:t>
                      </a:r>
                      <a:endParaRPr lang="en-US" altLang="zh-CN"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3029" marR="3029" marT="3029" marB="0" anchor="ctr"/>
                </a:tc>
              </a:tr>
            </a:tbl>
          </a:graphicData>
        </a:graphic>
      </p:graphicFrame>
      <p:sp>
        <p:nvSpPr>
          <p:cNvPr id="2" name="文本框 1"/>
          <p:cNvSpPr txBox="1"/>
          <p:nvPr/>
        </p:nvSpPr>
        <p:spPr>
          <a:xfrm>
            <a:off x="4586678" y="1092080"/>
            <a:ext cx="4353640" cy="2339102"/>
          </a:xfrm>
          <a:prstGeom prst="rect">
            <a:avLst/>
          </a:prstGeom>
          <a:noFill/>
        </p:spPr>
        <p:txBody>
          <a:bodyPr wrap="square" rtlCol="0">
            <a:spAutoFit/>
          </a:bodyPr>
          <a:lstStyle/>
          <a:p>
            <a:pPr marL="171450" indent="-171450">
              <a:buFont typeface="Wingdings" panose="05000000000000000000" pitchFamily="2" charset="2"/>
              <a:buChar char="n"/>
            </a:pPr>
            <a:r>
              <a:rPr lang="zh-CN" altLang="zh-CN" sz="1200" dirty="0">
                <a:latin typeface="微软雅黑" panose="020B0503020204020204" pitchFamily="34" charset="-122"/>
                <a:ea typeface="微软雅黑" panose="020B0503020204020204" pitchFamily="34" charset="-122"/>
              </a:rPr>
              <a:t>日本、韩国、澳大利亚等国是全球重要的传统纺织服装进口</a:t>
            </a:r>
            <a:r>
              <a:rPr lang="zh-CN" altLang="zh-CN" sz="1200" dirty="0" smtClean="0">
                <a:latin typeface="微软雅黑" panose="020B0503020204020204" pitchFamily="34" charset="-122"/>
                <a:ea typeface="微软雅黑" panose="020B0503020204020204" pitchFamily="34" charset="-122"/>
              </a:rPr>
              <a:t>市场</a:t>
            </a:r>
            <a:r>
              <a:rPr lang="zh-CN" altLang="en-US" sz="1200" dirty="0" smtClean="0">
                <a:latin typeface="微软雅黑" panose="020B0503020204020204" pitchFamily="34" charset="-122"/>
                <a:ea typeface="微软雅黑" panose="020B0503020204020204" pitchFamily="34" charset="-122"/>
              </a:rPr>
              <a:t>。</a:t>
            </a:r>
            <a:endParaRPr lang="en-US" altLang="zh-CN" sz="1200" dirty="0" smtClean="0">
              <a:latin typeface="微软雅黑" panose="020B0503020204020204" pitchFamily="34" charset="-122"/>
              <a:ea typeface="微软雅黑" panose="020B0503020204020204" pitchFamily="34" charset="-122"/>
            </a:endParaRPr>
          </a:p>
          <a:p>
            <a:pPr marL="171450" indent="-171450">
              <a:buFont typeface="Wingdings" panose="05000000000000000000" pitchFamily="2" charset="2"/>
              <a:buChar char="n"/>
            </a:pPr>
            <a:endParaRPr lang="en-US" altLang="zh-CN" sz="1200" dirty="0" smtClean="0">
              <a:latin typeface="微软雅黑" panose="020B0503020204020204" pitchFamily="34" charset="-122"/>
              <a:ea typeface="微软雅黑" panose="020B0503020204020204" pitchFamily="34" charset="-122"/>
            </a:endParaRPr>
          </a:p>
          <a:p>
            <a:pPr marL="171450" indent="-171450">
              <a:buFont typeface="Wingdings" panose="05000000000000000000" pitchFamily="2" charset="2"/>
              <a:buChar char="n"/>
            </a:pPr>
            <a:r>
              <a:rPr lang="zh-CN" altLang="zh-CN" sz="1200" dirty="0" smtClean="0">
                <a:latin typeface="微软雅黑" panose="020B0503020204020204" pitchFamily="34" charset="-122"/>
                <a:ea typeface="微软雅黑" panose="020B0503020204020204" pitchFamily="34" charset="-122"/>
              </a:rPr>
              <a:t>中国</a:t>
            </a:r>
            <a:r>
              <a:rPr lang="zh-CN" altLang="zh-CN" sz="1200" dirty="0">
                <a:latin typeface="微软雅黑" panose="020B0503020204020204" pitchFamily="34" charset="-122"/>
                <a:ea typeface="微软雅黑" panose="020B0503020204020204" pitchFamily="34" charset="-122"/>
              </a:rPr>
              <a:t>超大规模的消费市场进口需求不断</a:t>
            </a:r>
            <a:r>
              <a:rPr lang="zh-CN" altLang="zh-CN" sz="1200" dirty="0" smtClean="0">
                <a:latin typeface="微软雅黑" panose="020B0503020204020204" pitchFamily="34" charset="-122"/>
                <a:ea typeface="微软雅黑" panose="020B0503020204020204" pitchFamily="34" charset="-122"/>
              </a:rPr>
              <a:t>增长</a:t>
            </a:r>
            <a:r>
              <a:rPr lang="zh-CN" altLang="en-US" sz="1200" dirty="0" smtClean="0">
                <a:latin typeface="微软雅黑" panose="020B0503020204020204" pitchFamily="34" charset="-122"/>
                <a:ea typeface="微软雅黑" panose="020B0503020204020204" pitchFamily="34" charset="-122"/>
              </a:rPr>
              <a:t>。</a:t>
            </a:r>
            <a:endParaRPr lang="en-US" altLang="zh-CN" sz="1200" dirty="0" smtClean="0">
              <a:latin typeface="微软雅黑" panose="020B0503020204020204" pitchFamily="34" charset="-122"/>
              <a:ea typeface="微软雅黑" panose="020B0503020204020204" pitchFamily="34" charset="-122"/>
            </a:endParaRPr>
          </a:p>
          <a:p>
            <a:pPr marL="171450" indent="-171450">
              <a:buFont typeface="Wingdings" panose="05000000000000000000" pitchFamily="2" charset="2"/>
              <a:buChar char="n"/>
            </a:pPr>
            <a:endParaRPr lang="en-US" altLang="zh-CN" sz="1200" dirty="0" smtClean="0">
              <a:latin typeface="微软雅黑" panose="020B0503020204020204" pitchFamily="34" charset="-122"/>
              <a:ea typeface="微软雅黑" panose="020B0503020204020204" pitchFamily="34" charset="-122"/>
            </a:endParaRPr>
          </a:p>
          <a:p>
            <a:pPr marL="171450" indent="-171450">
              <a:buFont typeface="Wingdings" panose="05000000000000000000" pitchFamily="2" charset="2"/>
              <a:buChar char="n"/>
            </a:pPr>
            <a:r>
              <a:rPr lang="zh-CN" altLang="zh-CN" sz="1200" dirty="0" smtClean="0">
                <a:latin typeface="微软雅黑" panose="020B0503020204020204" pitchFamily="34" charset="-122"/>
                <a:ea typeface="微软雅黑" panose="020B0503020204020204" pitchFamily="34" charset="-122"/>
              </a:rPr>
              <a:t>东盟</a:t>
            </a:r>
            <a:r>
              <a:rPr lang="zh-CN" altLang="zh-CN" sz="1200" dirty="0">
                <a:latin typeface="微软雅黑" panose="020B0503020204020204" pitchFamily="34" charset="-122"/>
                <a:ea typeface="微软雅黑" panose="020B0503020204020204" pitchFamily="34" charset="-122"/>
              </a:rPr>
              <a:t>作为迅猛发展的服装制造基地，其纺织中间产品的进口规模也极为庞大</a:t>
            </a:r>
            <a:r>
              <a:rPr lang="zh-CN" altLang="zh-CN" sz="1200" dirty="0" smtClean="0">
                <a:latin typeface="微软雅黑" panose="020B0503020204020204" pitchFamily="34" charset="-122"/>
                <a:ea typeface="微软雅黑" panose="020B0503020204020204" pitchFamily="34" charset="-122"/>
              </a:rPr>
              <a:t>。</a:t>
            </a:r>
            <a:endParaRPr lang="en-US" altLang="zh-CN" sz="1200" dirty="0" smtClean="0">
              <a:latin typeface="微软雅黑" panose="020B0503020204020204" pitchFamily="34" charset="-122"/>
              <a:ea typeface="微软雅黑" panose="020B0503020204020204" pitchFamily="34" charset="-122"/>
            </a:endParaRPr>
          </a:p>
          <a:p>
            <a:pPr marL="171450" indent="-171450">
              <a:buFont typeface="Wingdings" panose="05000000000000000000" pitchFamily="2" charset="2"/>
              <a:buChar char="n"/>
            </a:pPr>
            <a:endParaRPr lang="en-US" altLang="zh-CN" sz="1200" dirty="0">
              <a:latin typeface="微软雅黑" panose="020B0503020204020204" pitchFamily="34" charset="-122"/>
              <a:ea typeface="微软雅黑" panose="020B0503020204020204" pitchFamily="34" charset="-122"/>
            </a:endParaRPr>
          </a:p>
          <a:p>
            <a:pPr marL="171450" indent="-171450">
              <a:buFont typeface="Wingdings" panose="05000000000000000000" pitchFamily="2" charset="2"/>
              <a:buChar char="n"/>
            </a:pPr>
            <a:r>
              <a:rPr lang="zh-CN" altLang="zh-CN" sz="1200" dirty="0" smtClean="0">
                <a:latin typeface="微软雅黑" panose="020B0503020204020204" pitchFamily="34" charset="-122"/>
                <a:ea typeface="微软雅黑" panose="020B0503020204020204" pitchFamily="34" charset="-122"/>
              </a:rPr>
              <a:t>据</a:t>
            </a:r>
            <a:r>
              <a:rPr lang="zh-CN" altLang="zh-CN" sz="1200" dirty="0">
                <a:latin typeface="微软雅黑" panose="020B0503020204020204" pitchFamily="34" charset="-122"/>
                <a:ea typeface="微软雅黑" panose="020B0503020204020204" pitchFamily="34" charset="-122"/>
              </a:rPr>
              <a:t>麦肯锡时尚研究中心估算，近年来，亚太地区市场占全球服装和鞋类消费比重不断提升，接近一半。以日韩澳新为基础、中国为增长引擎的</a:t>
            </a:r>
            <a:r>
              <a:rPr lang="en-US" altLang="zh-CN" sz="1200" dirty="0">
                <a:latin typeface="微软雅黑" panose="020B0503020204020204" pitchFamily="34" charset="-122"/>
                <a:ea typeface="微软雅黑" panose="020B0503020204020204" pitchFamily="34" charset="-122"/>
              </a:rPr>
              <a:t>RCEP</a:t>
            </a:r>
            <a:r>
              <a:rPr lang="zh-CN" altLang="zh-CN" sz="1200" dirty="0">
                <a:latin typeface="微软雅黑" panose="020B0503020204020204" pitchFamily="34" charset="-122"/>
                <a:ea typeface="微软雅黑" panose="020B0503020204020204" pitchFamily="34" charset="-122"/>
              </a:rPr>
              <a:t>区域大市场，在全球时尚业的地位也越来越</a:t>
            </a:r>
            <a:r>
              <a:rPr lang="zh-CN" altLang="zh-CN" sz="1200" dirty="0" smtClean="0">
                <a:latin typeface="微软雅黑" panose="020B0503020204020204" pitchFamily="34" charset="-122"/>
                <a:ea typeface="微软雅黑" panose="020B0503020204020204" pitchFamily="34" charset="-122"/>
              </a:rPr>
              <a:t>重要</a:t>
            </a:r>
            <a:r>
              <a:rPr lang="zh-CN" altLang="en-US" dirty="0"/>
              <a:t>。</a:t>
            </a:r>
            <a:endParaRPr lang="zh-CN"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标题 1"/>
          <p:cNvSpPr>
            <a:spLocks noGrp="1" noChangeArrowheads="1"/>
          </p:cNvSpPr>
          <p:nvPr>
            <p:ph type="title"/>
          </p:nvPr>
        </p:nvSpPr>
        <p:spPr>
          <a:xfrm>
            <a:off x="412750" y="136526"/>
            <a:ext cx="7823200" cy="809625"/>
          </a:xfrm>
        </p:spPr>
        <p:txBody>
          <a:bodyPr>
            <a:normAutofit/>
          </a:bodyPr>
          <a:lstStyle/>
          <a:p>
            <a:pPr algn="ctr"/>
            <a:r>
              <a:rPr lang="en-US" altLang="zh-CN" sz="1800" b="1" dirty="0">
                <a:solidFill>
                  <a:schemeClr val="accent1">
                    <a:lumMod val="75000"/>
                  </a:schemeClr>
                </a:solidFill>
                <a:latin typeface="微软雅黑" panose="020B0503020204020204" pitchFamily="34" charset="-122"/>
                <a:ea typeface="微软雅黑" panose="020B0503020204020204" pitchFamily="34" charset="-122"/>
              </a:rPr>
              <a:t>RCEP</a:t>
            </a:r>
            <a:r>
              <a:rPr lang="zh-CN" altLang="zh-CN" sz="1800" b="1" dirty="0" smtClean="0">
                <a:solidFill>
                  <a:schemeClr val="accent1">
                    <a:lumMod val="75000"/>
                  </a:schemeClr>
                </a:solidFill>
                <a:latin typeface="微软雅黑" panose="020B0503020204020204" pitchFamily="34" charset="-122"/>
                <a:ea typeface="微软雅黑" panose="020B0503020204020204" pitchFamily="34" charset="-122"/>
              </a:rPr>
              <a:t>成员</a:t>
            </a:r>
            <a:r>
              <a:rPr lang="zh-CN" altLang="en-US" sz="1800" b="1" dirty="0" smtClean="0">
                <a:solidFill>
                  <a:schemeClr val="accent1">
                    <a:lumMod val="75000"/>
                  </a:schemeClr>
                </a:solidFill>
                <a:latin typeface="微软雅黑" panose="020B0503020204020204" pitchFamily="34" charset="-122"/>
                <a:ea typeface="微软雅黑" panose="020B0503020204020204" pitchFamily="34" charset="-122"/>
              </a:rPr>
              <a:t>间内外部贸易规模庞大</a:t>
            </a:r>
            <a:endParaRPr lang="zh-CN" altLang="zh-CN" sz="1800" b="1"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4" name="内容占位符 2"/>
          <p:cNvSpPr txBox="1"/>
          <p:nvPr/>
        </p:nvSpPr>
        <p:spPr>
          <a:xfrm>
            <a:off x="1031409" y="1062468"/>
            <a:ext cx="6942506" cy="322897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lnSpc>
                <a:spcPct val="100000"/>
              </a:lnSpc>
              <a:spcBef>
                <a:spcPts val="700"/>
              </a:spcBef>
              <a:buFont typeface="Wingdings" panose="05000000000000000000" pitchFamily="2" charset="2"/>
              <a:buChar char="n"/>
            </a:pPr>
            <a:r>
              <a:rPr lang="zh-CN" altLang="en-US" sz="1200" b="1" dirty="0" smtClean="0">
                <a:solidFill>
                  <a:srgbClr val="C00000"/>
                </a:solidFill>
                <a:latin typeface="微软雅黑" panose="020B0503020204020204" pitchFamily="34" charset="-122"/>
                <a:ea typeface="微软雅黑" panose="020B0503020204020204" pitchFamily="34" charset="-122"/>
              </a:rPr>
              <a:t>区域贸易：“供全球、买区域”</a:t>
            </a:r>
            <a:endParaRPr lang="en-US" altLang="zh-CN" sz="1200" b="1" dirty="0" smtClean="0">
              <a:solidFill>
                <a:srgbClr val="C00000"/>
              </a:solidFill>
              <a:latin typeface="微软雅黑" panose="020B0503020204020204" pitchFamily="34" charset="-122"/>
              <a:ea typeface="微软雅黑" panose="020B0503020204020204" pitchFamily="34" charset="-122"/>
            </a:endParaRPr>
          </a:p>
          <a:p>
            <a:pPr marL="0" indent="0" fontAlgn="auto">
              <a:lnSpc>
                <a:spcPct val="100000"/>
              </a:lnSpc>
              <a:spcBef>
                <a:spcPts val="700"/>
              </a:spcBef>
              <a:buFont typeface="Wingdings" panose="05000000000000000000" charset="0"/>
              <a:buNone/>
            </a:pPr>
            <a:r>
              <a:rPr lang="en-US" altLang="zh-CN" sz="1200" dirty="0" smtClean="0">
                <a:latin typeface="微软雅黑" panose="020B0503020204020204" pitchFamily="34" charset="-122"/>
                <a:ea typeface="微软雅黑" panose="020B0503020204020204" pitchFamily="34" charset="-122"/>
              </a:rPr>
              <a:t>2020</a:t>
            </a:r>
            <a:r>
              <a:rPr lang="zh-CN" altLang="en-US" sz="1200" dirty="0" smtClean="0">
                <a:latin typeface="微软雅黑" panose="020B0503020204020204" pitchFamily="34" charset="-122"/>
                <a:ea typeface="微软雅黑" panose="020B0503020204020204" pitchFamily="34" charset="-122"/>
              </a:rPr>
              <a:t>年，</a:t>
            </a:r>
            <a:r>
              <a:rPr lang="en-US" altLang="zh-CN" sz="1200" dirty="0" smtClean="0">
                <a:latin typeface="微软雅黑" panose="020B0503020204020204" pitchFamily="34" charset="-122"/>
                <a:ea typeface="微软雅黑" panose="020B0503020204020204" pitchFamily="34" charset="-122"/>
              </a:rPr>
              <a:t>RCEP15</a:t>
            </a:r>
            <a:r>
              <a:rPr lang="zh-CN" altLang="en-US" sz="1200" dirty="0" smtClean="0">
                <a:latin typeface="微软雅黑" panose="020B0503020204020204" pitchFamily="34" charset="-122"/>
                <a:ea typeface="微软雅黑" panose="020B0503020204020204" pitchFamily="34" charset="-122"/>
              </a:rPr>
              <a:t>国对全球出口纺织服装</a:t>
            </a:r>
            <a:r>
              <a:rPr lang="en-US" altLang="zh-CN" sz="1200" dirty="0" smtClean="0">
                <a:latin typeface="微软雅黑" panose="020B0503020204020204" pitchFamily="34" charset="-122"/>
                <a:ea typeface="微软雅黑" panose="020B0503020204020204" pitchFamily="34" charset="-122"/>
              </a:rPr>
              <a:t>3966.9</a:t>
            </a:r>
            <a:r>
              <a:rPr lang="zh-CN" altLang="en-US" sz="1200" dirty="0" smtClean="0">
                <a:latin typeface="微软雅黑" panose="020B0503020204020204" pitchFamily="34" charset="-122"/>
                <a:ea typeface="微软雅黑" panose="020B0503020204020204" pitchFamily="34" charset="-122"/>
              </a:rPr>
              <a:t>亿美元，其中区域间纺织服装出口额达</a:t>
            </a:r>
            <a:r>
              <a:rPr lang="en-US" altLang="zh-CN" sz="1200" dirty="0" smtClean="0">
                <a:latin typeface="微软雅黑" panose="020B0503020204020204" pitchFamily="34" charset="-122"/>
                <a:ea typeface="微软雅黑" panose="020B0503020204020204" pitchFamily="34" charset="-122"/>
              </a:rPr>
              <a:t>1157.1</a:t>
            </a:r>
            <a:r>
              <a:rPr lang="zh-CN" altLang="en-US" sz="1200" dirty="0" smtClean="0">
                <a:latin typeface="微软雅黑" panose="020B0503020204020204" pitchFamily="34" charset="-122"/>
                <a:ea typeface="微软雅黑" panose="020B0503020204020204" pitchFamily="34" charset="-122"/>
              </a:rPr>
              <a:t>亿美元，占</a:t>
            </a:r>
            <a:r>
              <a:rPr lang="en-US" altLang="zh-CN" sz="1200" dirty="0" smtClean="0">
                <a:latin typeface="微软雅黑" panose="020B0503020204020204" pitchFamily="34" charset="-122"/>
                <a:ea typeface="微软雅黑" panose="020B0503020204020204" pitchFamily="34" charset="-122"/>
              </a:rPr>
              <a:t>29.2%</a:t>
            </a:r>
            <a:r>
              <a:rPr lang="zh-CN" altLang="en-US" sz="1200" dirty="0">
                <a:latin typeface="微软雅黑" panose="020B0503020204020204" pitchFamily="34" charset="-122"/>
                <a:ea typeface="微软雅黑" panose="020B0503020204020204" pitchFamily="34" charset="-122"/>
              </a:rPr>
              <a:t>；</a:t>
            </a:r>
            <a:endParaRPr lang="en-US" altLang="zh-CN" sz="1200" dirty="0" smtClean="0">
              <a:latin typeface="微软雅黑" panose="020B0503020204020204" pitchFamily="34" charset="-122"/>
              <a:ea typeface="微软雅黑" panose="020B0503020204020204" pitchFamily="34" charset="-122"/>
            </a:endParaRPr>
          </a:p>
          <a:p>
            <a:pPr marL="0" indent="0">
              <a:lnSpc>
                <a:spcPct val="100000"/>
              </a:lnSpc>
              <a:spcBef>
                <a:spcPts val="700"/>
              </a:spcBef>
              <a:buNone/>
            </a:pPr>
            <a:r>
              <a:rPr lang="en-US" altLang="zh-CN" sz="1200" dirty="0">
                <a:latin typeface="微软雅黑" panose="020B0503020204020204" pitchFamily="34" charset="-122"/>
                <a:ea typeface="微软雅黑" panose="020B0503020204020204" pitchFamily="34" charset="-122"/>
              </a:rPr>
              <a:t>2020</a:t>
            </a:r>
            <a:r>
              <a:rPr lang="zh-CN" altLang="en-US" sz="1200" dirty="0">
                <a:latin typeface="微软雅黑" panose="020B0503020204020204" pitchFamily="34" charset="-122"/>
                <a:ea typeface="微软雅黑" panose="020B0503020204020204" pitchFamily="34" charset="-122"/>
              </a:rPr>
              <a:t>年，</a:t>
            </a:r>
            <a:r>
              <a:rPr lang="en-US" altLang="zh-CN" sz="1200" dirty="0">
                <a:latin typeface="微软雅黑" panose="020B0503020204020204" pitchFamily="34" charset="-122"/>
                <a:ea typeface="微软雅黑" panose="020B0503020204020204" pitchFamily="34" charset="-122"/>
              </a:rPr>
              <a:t>RCEP15</a:t>
            </a:r>
            <a:r>
              <a:rPr lang="zh-CN" altLang="en-US" sz="1200" dirty="0" smtClean="0">
                <a:latin typeface="微软雅黑" panose="020B0503020204020204" pitchFamily="34" charset="-122"/>
                <a:ea typeface="微软雅黑" panose="020B0503020204020204" pitchFamily="34" charset="-122"/>
              </a:rPr>
              <a:t>国自全球进口</a:t>
            </a:r>
            <a:r>
              <a:rPr lang="zh-CN" altLang="en-US" sz="1200" dirty="0">
                <a:latin typeface="微软雅黑" panose="020B0503020204020204" pitchFamily="34" charset="-122"/>
                <a:ea typeface="微软雅黑" panose="020B0503020204020204" pitchFamily="34" charset="-122"/>
              </a:rPr>
              <a:t>纺织</a:t>
            </a:r>
            <a:r>
              <a:rPr lang="zh-CN" altLang="en-US" sz="1200" dirty="0" smtClean="0">
                <a:latin typeface="微软雅黑" panose="020B0503020204020204" pitchFamily="34" charset="-122"/>
                <a:ea typeface="微软雅黑" panose="020B0503020204020204" pitchFamily="34" charset="-122"/>
              </a:rPr>
              <a:t>服装</a:t>
            </a:r>
            <a:r>
              <a:rPr lang="en-US" altLang="zh-CN" sz="1200" dirty="0" smtClean="0">
                <a:latin typeface="微软雅黑" panose="020B0503020204020204" pitchFamily="34" charset="-122"/>
                <a:ea typeface="微软雅黑" panose="020B0503020204020204" pitchFamily="34" charset="-122"/>
              </a:rPr>
              <a:t>1332.5</a:t>
            </a:r>
            <a:r>
              <a:rPr lang="zh-CN" altLang="en-US" sz="1200" dirty="0" smtClean="0">
                <a:latin typeface="微软雅黑" panose="020B0503020204020204" pitchFamily="34" charset="-122"/>
                <a:ea typeface="微软雅黑" panose="020B0503020204020204" pitchFamily="34" charset="-122"/>
              </a:rPr>
              <a:t>亿</a:t>
            </a:r>
            <a:r>
              <a:rPr lang="zh-CN" altLang="en-US" sz="1200" dirty="0">
                <a:latin typeface="微软雅黑" panose="020B0503020204020204" pitchFamily="34" charset="-122"/>
                <a:ea typeface="微软雅黑" panose="020B0503020204020204" pitchFamily="34" charset="-122"/>
              </a:rPr>
              <a:t>美元，其中区域间纺织</a:t>
            </a:r>
            <a:r>
              <a:rPr lang="zh-CN" altLang="en-US" sz="1200" dirty="0" smtClean="0">
                <a:latin typeface="微软雅黑" panose="020B0503020204020204" pitchFamily="34" charset="-122"/>
                <a:ea typeface="微软雅黑" panose="020B0503020204020204" pitchFamily="34" charset="-122"/>
              </a:rPr>
              <a:t>服装进口额达</a:t>
            </a:r>
            <a:r>
              <a:rPr lang="en-US" altLang="zh-CN" sz="1200" dirty="0" smtClean="0">
                <a:latin typeface="微软雅黑" panose="020B0503020204020204" pitchFamily="34" charset="-122"/>
                <a:ea typeface="微软雅黑" panose="020B0503020204020204" pitchFamily="34" charset="-122"/>
              </a:rPr>
              <a:t>1025.8</a:t>
            </a:r>
            <a:r>
              <a:rPr lang="zh-CN" altLang="en-US" sz="1200" dirty="0" smtClean="0">
                <a:latin typeface="微软雅黑" panose="020B0503020204020204" pitchFamily="34" charset="-122"/>
                <a:ea typeface="微软雅黑" panose="020B0503020204020204" pitchFamily="34" charset="-122"/>
              </a:rPr>
              <a:t>亿</a:t>
            </a:r>
            <a:r>
              <a:rPr lang="zh-CN" altLang="en-US" sz="1200" dirty="0">
                <a:latin typeface="微软雅黑" panose="020B0503020204020204" pitchFamily="34" charset="-122"/>
                <a:ea typeface="微软雅黑" panose="020B0503020204020204" pitchFamily="34" charset="-122"/>
              </a:rPr>
              <a:t>美元，</a:t>
            </a:r>
            <a:r>
              <a:rPr lang="zh-CN" altLang="en-US" sz="1200" dirty="0" smtClean="0">
                <a:latin typeface="微软雅黑" panose="020B0503020204020204" pitchFamily="34" charset="-122"/>
                <a:ea typeface="微软雅黑" panose="020B0503020204020204" pitchFamily="34" charset="-122"/>
              </a:rPr>
              <a:t>占比高达</a:t>
            </a:r>
            <a:r>
              <a:rPr lang="en-US" altLang="zh-CN" sz="1200" dirty="0" smtClean="0">
                <a:latin typeface="微软雅黑" panose="020B0503020204020204" pitchFamily="34" charset="-122"/>
                <a:ea typeface="微软雅黑" panose="020B0503020204020204" pitchFamily="34" charset="-122"/>
              </a:rPr>
              <a:t>77%</a:t>
            </a:r>
            <a:r>
              <a:rPr lang="zh-CN" altLang="en-US" sz="1200" dirty="0" smtClean="0">
                <a:latin typeface="微软雅黑" panose="020B0503020204020204" pitchFamily="34" charset="-122"/>
                <a:ea typeface="微软雅黑" panose="020B0503020204020204" pitchFamily="34" charset="-122"/>
              </a:rPr>
              <a:t>。</a:t>
            </a:r>
            <a:endParaRPr lang="en-US" altLang="zh-CN" sz="1200" dirty="0">
              <a:latin typeface="微软雅黑" panose="020B0503020204020204" pitchFamily="34" charset="-122"/>
              <a:ea typeface="微软雅黑" panose="020B0503020204020204" pitchFamily="34" charset="-122"/>
            </a:endParaRPr>
          </a:p>
          <a:p>
            <a:pPr fontAlgn="auto">
              <a:lnSpc>
                <a:spcPct val="100000"/>
              </a:lnSpc>
              <a:spcBef>
                <a:spcPts val="700"/>
              </a:spcBef>
              <a:buFont typeface="Wingdings" panose="05000000000000000000" pitchFamily="2" charset="2"/>
              <a:buChar char="n"/>
            </a:pPr>
            <a:r>
              <a:rPr lang="zh-CN" altLang="en-US" sz="1200" b="1" dirty="0" smtClean="0">
                <a:solidFill>
                  <a:srgbClr val="C00000"/>
                </a:solidFill>
                <a:latin typeface="微软雅黑" panose="020B0503020204020204" pitchFamily="34" charset="-122"/>
                <a:ea typeface="微软雅黑" panose="020B0503020204020204" pitchFamily="34" charset="-122"/>
              </a:rPr>
              <a:t>区域间贸易以中国、日本为核心</a:t>
            </a:r>
            <a:endParaRPr lang="en-US" altLang="zh-CN" sz="1200" b="1" dirty="0" smtClean="0">
              <a:solidFill>
                <a:srgbClr val="C00000"/>
              </a:solidFill>
              <a:latin typeface="微软雅黑" panose="020B0503020204020204" pitchFamily="34" charset="-122"/>
              <a:ea typeface="微软雅黑" panose="020B0503020204020204" pitchFamily="34" charset="-122"/>
            </a:endParaRPr>
          </a:p>
          <a:p>
            <a:pPr marL="0" indent="0" fontAlgn="auto">
              <a:lnSpc>
                <a:spcPct val="100000"/>
              </a:lnSpc>
              <a:spcBef>
                <a:spcPts val="700"/>
              </a:spcBef>
              <a:buFont typeface="Wingdings" panose="05000000000000000000" charset="0"/>
              <a:buNone/>
            </a:pPr>
            <a:r>
              <a:rPr lang="en-US" altLang="zh-CN" sz="1200" dirty="0">
                <a:latin typeface="微软雅黑" panose="020B0503020204020204" pitchFamily="34" charset="-122"/>
                <a:ea typeface="微软雅黑" panose="020B0503020204020204" pitchFamily="34" charset="-122"/>
              </a:rPr>
              <a:t>2020</a:t>
            </a:r>
            <a:r>
              <a:rPr lang="zh-CN" altLang="en-US" sz="1200" dirty="0">
                <a:latin typeface="微软雅黑" panose="020B0503020204020204" pitchFamily="34" charset="-122"/>
                <a:ea typeface="微软雅黑" panose="020B0503020204020204" pitchFamily="34" charset="-122"/>
              </a:rPr>
              <a:t>年，区域间纺织服装</a:t>
            </a:r>
            <a:r>
              <a:rPr lang="zh-CN" altLang="en-US" sz="1200" dirty="0" smtClean="0">
                <a:latin typeface="微软雅黑" panose="020B0503020204020204" pitchFamily="34" charset="-122"/>
                <a:ea typeface="微软雅黑" panose="020B0503020204020204" pitchFamily="34" charset="-122"/>
              </a:rPr>
              <a:t>贸易中，</a:t>
            </a:r>
            <a:r>
              <a:rPr lang="zh-CN" altLang="en-US" sz="1200" dirty="0">
                <a:latin typeface="微软雅黑" panose="020B0503020204020204" pitchFamily="34" charset="-122"/>
                <a:ea typeface="微软雅黑" panose="020B0503020204020204" pitchFamily="34" charset="-122"/>
              </a:rPr>
              <a:t>出口产品有</a:t>
            </a:r>
            <a:r>
              <a:rPr lang="en-US" altLang="zh-CN" sz="1200" dirty="0">
                <a:latin typeface="微软雅黑" panose="020B0503020204020204" pitchFamily="34" charset="-122"/>
                <a:ea typeface="微软雅黑" panose="020B0503020204020204" pitchFamily="34" charset="-122"/>
              </a:rPr>
              <a:t>67.4%</a:t>
            </a:r>
            <a:r>
              <a:rPr lang="zh-CN" altLang="en-US" sz="1200" dirty="0">
                <a:latin typeface="微软雅黑" panose="020B0503020204020204" pitchFamily="34" charset="-122"/>
                <a:ea typeface="微软雅黑" panose="020B0503020204020204" pitchFamily="34" charset="-122"/>
              </a:rPr>
              <a:t>来自中国，有</a:t>
            </a:r>
            <a:r>
              <a:rPr lang="en-US" altLang="zh-CN" sz="1200" dirty="0">
                <a:latin typeface="微软雅黑" panose="020B0503020204020204" pitchFamily="34" charset="-122"/>
                <a:ea typeface="微软雅黑" panose="020B0503020204020204" pitchFamily="34" charset="-122"/>
              </a:rPr>
              <a:t>32.5%</a:t>
            </a:r>
            <a:r>
              <a:rPr lang="zh-CN" altLang="en-US" sz="1200" dirty="0">
                <a:latin typeface="微软雅黑" panose="020B0503020204020204" pitchFamily="34" charset="-122"/>
                <a:ea typeface="微软雅黑" panose="020B0503020204020204" pitchFamily="34" charset="-122"/>
              </a:rPr>
              <a:t>销往日</a:t>
            </a:r>
            <a:r>
              <a:rPr lang="zh-CN" altLang="en-US" sz="1200" dirty="0" smtClean="0">
                <a:latin typeface="微软雅黑" panose="020B0503020204020204" pitchFamily="34" charset="-122"/>
                <a:ea typeface="微软雅黑" panose="020B0503020204020204" pitchFamily="34" charset="-122"/>
              </a:rPr>
              <a:t>本。</a:t>
            </a:r>
            <a:endParaRPr lang="en-US" altLang="zh-CN" sz="1200" dirty="0">
              <a:latin typeface="微软雅黑" panose="020B0503020204020204" pitchFamily="34" charset="-122"/>
              <a:ea typeface="微软雅黑" panose="020B0503020204020204" pitchFamily="34" charset="-122"/>
            </a:endParaRPr>
          </a:p>
          <a:p>
            <a:pPr fontAlgn="auto">
              <a:lnSpc>
                <a:spcPct val="100000"/>
              </a:lnSpc>
              <a:spcBef>
                <a:spcPts val="700"/>
              </a:spcBef>
              <a:buFont typeface="Wingdings" panose="05000000000000000000" pitchFamily="2" charset="2"/>
              <a:buChar char="n"/>
            </a:pPr>
            <a:r>
              <a:rPr lang="en-US" altLang="zh-CN" sz="1200" b="1" dirty="0" smtClean="0">
                <a:solidFill>
                  <a:srgbClr val="C00000"/>
                </a:solidFill>
                <a:latin typeface="微软雅黑" panose="020B0503020204020204" pitchFamily="34" charset="-122"/>
                <a:ea typeface="微软雅黑" panose="020B0503020204020204" pitchFamily="34" charset="-122"/>
              </a:rPr>
              <a:t>RCEP</a:t>
            </a:r>
            <a:r>
              <a:rPr lang="zh-CN" altLang="en-US" sz="1200" b="1" dirty="0" smtClean="0">
                <a:solidFill>
                  <a:srgbClr val="C00000"/>
                </a:solidFill>
                <a:latin typeface="微软雅黑" panose="020B0503020204020204" pitchFamily="34" charset="-122"/>
                <a:ea typeface="微软雅黑" panose="020B0503020204020204" pitchFamily="34" charset="-122"/>
              </a:rPr>
              <a:t>区域在中国纺织服装贸易布局中的地位：越来越重要</a:t>
            </a:r>
            <a:endParaRPr lang="en-US" altLang="zh-CN" sz="1200" b="1" dirty="0" smtClean="0">
              <a:solidFill>
                <a:srgbClr val="C00000"/>
              </a:solidFill>
              <a:latin typeface="微软雅黑" panose="020B0503020204020204" pitchFamily="34" charset="-122"/>
              <a:ea typeface="微软雅黑" panose="020B0503020204020204" pitchFamily="34" charset="-122"/>
            </a:endParaRPr>
          </a:p>
          <a:p>
            <a:pPr marL="0" indent="0" fontAlgn="auto">
              <a:lnSpc>
                <a:spcPct val="100000"/>
              </a:lnSpc>
              <a:spcBef>
                <a:spcPts val="700"/>
              </a:spcBef>
              <a:buFont typeface="Wingdings" panose="05000000000000000000" charset="0"/>
              <a:buNone/>
            </a:pPr>
            <a:r>
              <a:rPr lang="en-US" altLang="zh-CN" sz="1200" dirty="0" smtClean="0">
                <a:latin typeface="微软雅黑" panose="020B0503020204020204" pitchFamily="34" charset="-122"/>
                <a:ea typeface="微软雅黑" panose="020B0503020204020204" pitchFamily="34" charset="-122"/>
              </a:rPr>
              <a:t>2021</a:t>
            </a:r>
            <a:r>
              <a:rPr lang="zh-CN" altLang="en-US" sz="1200" dirty="0" smtClean="0">
                <a:latin typeface="微软雅黑" panose="020B0503020204020204" pitchFamily="34" charset="-122"/>
                <a:ea typeface="微软雅黑" panose="020B0503020204020204" pitchFamily="34" charset="-122"/>
              </a:rPr>
              <a:t>年，中国</a:t>
            </a:r>
            <a:r>
              <a:rPr lang="zh-CN" altLang="en-US" sz="1200" dirty="0">
                <a:latin typeface="微软雅黑" panose="020B0503020204020204" pitchFamily="34" charset="-122"/>
                <a:ea typeface="微软雅黑" panose="020B0503020204020204" pitchFamily="34" charset="-122"/>
              </a:rPr>
              <a:t>对全球出口纺织</a:t>
            </a:r>
            <a:r>
              <a:rPr lang="zh-CN" altLang="en-US" sz="1200" dirty="0" smtClean="0">
                <a:latin typeface="微软雅黑" panose="020B0503020204020204" pitchFamily="34" charset="-122"/>
                <a:ea typeface="微软雅黑" panose="020B0503020204020204" pitchFamily="34" charset="-122"/>
              </a:rPr>
              <a:t>服装</a:t>
            </a:r>
            <a:r>
              <a:rPr lang="en-US" altLang="zh-CN" sz="1200" dirty="0" smtClean="0">
                <a:latin typeface="微软雅黑" panose="020B0503020204020204" pitchFamily="34" charset="-122"/>
                <a:ea typeface="微软雅黑" panose="020B0503020204020204" pitchFamily="34" charset="-122"/>
              </a:rPr>
              <a:t>3227.1</a:t>
            </a:r>
            <a:r>
              <a:rPr lang="zh-CN" altLang="en-US" sz="1200" dirty="0" smtClean="0">
                <a:latin typeface="微软雅黑" panose="020B0503020204020204" pitchFamily="34" charset="-122"/>
                <a:ea typeface="微软雅黑" panose="020B0503020204020204" pitchFamily="34" charset="-122"/>
              </a:rPr>
              <a:t>亿</a:t>
            </a:r>
            <a:r>
              <a:rPr lang="zh-CN" altLang="en-US" sz="1200" dirty="0">
                <a:latin typeface="微软雅黑" panose="020B0503020204020204" pitchFamily="34" charset="-122"/>
                <a:ea typeface="微软雅黑" panose="020B0503020204020204" pitchFamily="34" charset="-122"/>
              </a:rPr>
              <a:t>美元，</a:t>
            </a:r>
            <a:r>
              <a:rPr lang="zh-CN" altLang="en-US" sz="1200" dirty="0" smtClean="0">
                <a:latin typeface="微软雅黑" panose="020B0503020204020204" pitchFamily="34" charset="-122"/>
                <a:ea typeface="微软雅黑" panose="020B0503020204020204" pitchFamily="34" charset="-122"/>
              </a:rPr>
              <a:t>其中对</a:t>
            </a:r>
            <a:r>
              <a:rPr lang="en-US" altLang="zh-CN" sz="1200" dirty="0" smtClean="0">
                <a:latin typeface="微软雅黑" panose="020B0503020204020204" pitchFamily="34" charset="-122"/>
                <a:ea typeface="微软雅黑" panose="020B0503020204020204" pitchFamily="34" charset="-122"/>
              </a:rPr>
              <a:t>RCEP14</a:t>
            </a:r>
            <a:r>
              <a:rPr lang="zh-CN" altLang="en-US" sz="1200" dirty="0" smtClean="0">
                <a:latin typeface="微软雅黑" panose="020B0503020204020204" pitchFamily="34" charset="-122"/>
                <a:ea typeface="微软雅黑" panose="020B0503020204020204" pitchFamily="34" charset="-122"/>
              </a:rPr>
              <a:t>国出口</a:t>
            </a:r>
            <a:r>
              <a:rPr lang="en-US" altLang="zh-CN" sz="1200" dirty="0" smtClean="0">
                <a:latin typeface="微软雅黑" panose="020B0503020204020204" pitchFamily="34" charset="-122"/>
                <a:ea typeface="微软雅黑" panose="020B0503020204020204" pitchFamily="34" charset="-122"/>
              </a:rPr>
              <a:t>884.9</a:t>
            </a:r>
            <a:r>
              <a:rPr lang="zh-CN" altLang="en-US" sz="1200" dirty="0" smtClean="0">
                <a:latin typeface="微软雅黑" panose="020B0503020204020204" pitchFamily="34" charset="-122"/>
                <a:ea typeface="微软雅黑" panose="020B0503020204020204" pitchFamily="34" charset="-122"/>
              </a:rPr>
              <a:t>亿</a:t>
            </a:r>
            <a:r>
              <a:rPr lang="zh-CN" altLang="en-US" sz="1200" dirty="0">
                <a:latin typeface="微软雅黑" panose="020B0503020204020204" pitchFamily="34" charset="-122"/>
                <a:ea typeface="微软雅黑" panose="020B0503020204020204" pitchFamily="34" charset="-122"/>
              </a:rPr>
              <a:t>美元，占</a:t>
            </a:r>
            <a:r>
              <a:rPr lang="en-US" altLang="zh-CN" sz="1200" dirty="0" smtClean="0">
                <a:latin typeface="微软雅黑" panose="020B0503020204020204" pitchFamily="34" charset="-122"/>
                <a:ea typeface="微软雅黑" panose="020B0503020204020204" pitchFamily="34" charset="-122"/>
              </a:rPr>
              <a:t>27.4%</a:t>
            </a:r>
            <a:r>
              <a:rPr lang="zh-CN" altLang="en-US" sz="1200" dirty="0">
                <a:latin typeface="微软雅黑" panose="020B0503020204020204" pitchFamily="34" charset="-122"/>
                <a:ea typeface="微软雅黑" panose="020B0503020204020204" pitchFamily="34" charset="-122"/>
              </a:rPr>
              <a:t>；</a:t>
            </a:r>
            <a:endParaRPr lang="en-US" altLang="zh-CN" sz="1200" dirty="0">
              <a:latin typeface="微软雅黑" panose="020B0503020204020204" pitchFamily="34" charset="-122"/>
              <a:ea typeface="微软雅黑" panose="020B0503020204020204" pitchFamily="34" charset="-122"/>
            </a:endParaRPr>
          </a:p>
          <a:p>
            <a:pPr marL="0" indent="0">
              <a:lnSpc>
                <a:spcPct val="100000"/>
              </a:lnSpc>
              <a:spcBef>
                <a:spcPts val="700"/>
              </a:spcBef>
              <a:buNone/>
            </a:pPr>
            <a:r>
              <a:rPr lang="en-US" altLang="zh-CN" sz="1200" dirty="0" smtClean="0">
                <a:latin typeface="微软雅黑" panose="020B0503020204020204" pitchFamily="34" charset="-122"/>
                <a:ea typeface="微软雅黑" panose="020B0503020204020204" pitchFamily="34" charset="-122"/>
              </a:rPr>
              <a:t>2021</a:t>
            </a:r>
            <a:r>
              <a:rPr lang="zh-CN" altLang="en-US" sz="1200" dirty="0" smtClean="0">
                <a:latin typeface="微软雅黑" panose="020B0503020204020204" pitchFamily="34" charset="-122"/>
                <a:ea typeface="微软雅黑" panose="020B0503020204020204" pitchFamily="34" charset="-122"/>
              </a:rPr>
              <a:t>年，中国自</a:t>
            </a:r>
            <a:r>
              <a:rPr lang="zh-CN" altLang="en-US" sz="1200" dirty="0">
                <a:latin typeface="微软雅黑" panose="020B0503020204020204" pitchFamily="34" charset="-122"/>
                <a:ea typeface="微软雅黑" panose="020B0503020204020204" pitchFamily="34" charset="-122"/>
              </a:rPr>
              <a:t>全球进口纺织</a:t>
            </a:r>
            <a:r>
              <a:rPr lang="zh-CN" altLang="en-US" sz="1200" dirty="0" smtClean="0">
                <a:latin typeface="微软雅黑" panose="020B0503020204020204" pitchFamily="34" charset="-122"/>
                <a:ea typeface="微软雅黑" panose="020B0503020204020204" pitchFamily="34" charset="-122"/>
              </a:rPr>
              <a:t>服装</a:t>
            </a:r>
            <a:r>
              <a:rPr lang="en-US" altLang="zh-CN" sz="1200" dirty="0" smtClean="0">
                <a:latin typeface="微软雅黑" panose="020B0503020204020204" pitchFamily="34" charset="-122"/>
                <a:ea typeface="微软雅黑" panose="020B0503020204020204" pitchFamily="34" charset="-122"/>
              </a:rPr>
              <a:t>284.7</a:t>
            </a:r>
            <a:r>
              <a:rPr lang="zh-CN" altLang="en-US" sz="1200" dirty="0" smtClean="0">
                <a:latin typeface="微软雅黑" panose="020B0503020204020204" pitchFamily="34" charset="-122"/>
                <a:ea typeface="微软雅黑" panose="020B0503020204020204" pitchFamily="34" charset="-122"/>
              </a:rPr>
              <a:t>亿</a:t>
            </a:r>
            <a:r>
              <a:rPr lang="zh-CN" altLang="en-US" sz="1200" dirty="0">
                <a:latin typeface="微软雅黑" panose="020B0503020204020204" pitchFamily="34" charset="-122"/>
                <a:ea typeface="微软雅黑" panose="020B0503020204020204" pitchFamily="34" charset="-122"/>
              </a:rPr>
              <a:t>美元，</a:t>
            </a:r>
            <a:r>
              <a:rPr lang="zh-CN" altLang="en-US" sz="1200" dirty="0" smtClean="0">
                <a:latin typeface="微软雅黑" panose="020B0503020204020204" pitchFamily="34" charset="-122"/>
                <a:ea typeface="微软雅黑" panose="020B0503020204020204" pitchFamily="34" charset="-122"/>
              </a:rPr>
              <a:t>其中自</a:t>
            </a:r>
            <a:r>
              <a:rPr lang="en-US" altLang="zh-CN" sz="1200" dirty="0" smtClean="0">
                <a:latin typeface="微软雅黑" panose="020B0503020204020204" pitchFamily="34" charset="-122"/>
                <a:ea typeface="微软雅黑" panose="020B0503020204020204" pitchFamily="34" charset="-122"/>
              </a:rPr>
              <a:t>RCEP14</a:t>
            </a:r>
            <a:r>
              <a:rPr lang="zh-CN" altLang="en-US" sz="1200" dirty="0" smtClean="0">
                <a:latin typeface="微软雅黑" panose="020B0503020204020204" pitchFamily="34" charset="-122"/>
                <a:ea typeface="微软雅黑" panose="020B0503020204020204" pitchFamily="34" charset="-122"/>
              </a:rPr>
              <a:t>国进口</a:t>
            </a:r>
            <a:r>
              <a:rPr lang="en-US" altLang="zh-CN" sz="1200" dirty="0" smtClean="0">
                <a:latin typeface="微软雅黑" panose="020B0503020204020204" pitchFamily="34" charset="-122"/>
                <a:ea typeface="微软雅黑" panose="020B0503020204020204" pitchFamily="34" charset="-122"/>
              </a:rPr>
              <a:t>120.1</a:t>
            </a:r>
            <a:r>
              <a:rPr lang="zh-CN" altLang="en-US" sz="1200" dirty="0" smtClean="0">
                <a:latin typeface="微软雅黑" panose="020B0503020204020204" pitchFamily="34" charset="-122"/>
                <a:ea typeface="微软雅黑" panose="020B0503020204020204" pitchFamily="34" charset="-122"/>
              </a:rPr>
              <a:t>亿</a:t>
            </a:r>
            <a:r>
              <a:rPr lang="zh-CN" altLang="en-US" sz="1200" dirty="0">
                <a:latin typeface="微软雅黑" panose="020B0503020204020204" pitchFamily="34" charset="-122"/>
                <a:ea typeface="微软雅黑" panose="020B0503020204020204" pitchFamily="34" charset="-122"/>
              </a:rPr>
              <a:t>美元，</a:t>
            </a:r>
            <a:r>
              <a:rPr lang="zh-CN" altLang="en-US" sz="1200" dirty="0" smtClean="0">
                <a:latin typeface="微软雅黑" panose="020B0503020204020204" pitchFamily="34" charset="-122"/>
                <a:ea typeface="微软雅黑" panose="020B0503020204020204" pitchFamily="34" charset="-122"/>
              </a:rPr>
              <a:t>占</a:t>
            </a:r>
            <a:r>
              <a:rPr lang="en-US" altLang="zh-CN" sz="1200" dirty="0" smtClean="0">
                <a:latin typeface="微软雅黑" panose="020B0503020204020204" pitchFamily="34" charset="-122"/>
                <a:ea typeface="微软雅黑" panose="020B0503020204020204" pitchFamily="34" charset="-122"/>
              </a:rPr>
              <a:t>42.2%</a:t>
            </a:r>
            <a:r>
              <a:rPr lang="zh-CN" altLang="en-US" sz="1200" dirty="0">
                <a:latin typeface="微软雅黑" panose="020B0503020204020204" pitchFamily="34" charset="-122"/>
                <a:ea typeface="微软雅黑" panose="020B0503020204020204" pitchFamily="34" charset="-122"/>
              </a:rPr>
              <a:t>。</a:t>
            </a:r>
            <a:endParaRPr lang="en-US" altLang="zh-CN" sz="1200" dirty="0">
              <a:latin typeface="微软雅黑" panose="020B0503020204020204" pitchFamily="34" charset="-122"/>
              <a:ea typeface="微软雅黑" panose="020B0503020204020204" pitchFamily="34" charset="-122"/>
            </a:endParaRPr>
          </a:p>
          <a:p>
            <a:pPr marL="0" indent="0" fontAlgn="auto">
              <a:lnSpc>
                <a:spcPct val="100000"/>
              </a:lnSpc>
              <a:spcBef>
                <a:spcPts val="700"/>
              </a:spcBef>
              <a:buNone/>
            </a:pPr>
            <a:endParaRPr lang="en-US" altLang="zh-CN" sz="1200" b="1" dirty="0" smtClean="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标题 1"/>
          <p:cNvSpPr>
            <a:spLocks noGrp="1" noChangeArrowheads="1"/>
          </p:cNvSpPr>
          <p:nvPr>
            <p:ph type="title"/>
          </p:nvPr>
        </p:nvSpPr>
        <p:spPr>
          <a:xfrm>
            <a:off x="412750" y="136526"/>
            <a:ext cx="7823200" cy="809625"/>
          </a:xfrm>
        </p:spPr>
        <p:txBody>
          <a:bodyPr>
            <a:normAutofit/>
          </a:bodyPr>
          <a:lstStyle/>
          <a:p>
            <a:pPr algn="ctr"/>
            <a:r>
              <a:rPr lang="en-US" altLang="zh-CN" sz="1800" b="1" dirty="0">
                <a:solidFill>
                  <a:schemeClr val="accent1">
                    <a:lumMod val="75000"/>
                  </a:schemeClr>
                </a:solidFill>
                <a:latin typeface="微软雅黑" panose="020B0503020204020204" pitchFamily="34" charset="-122"/>
                <a:ea typeface="微软雅黑" panose="020B0503020204020204" pitchFamily="34" charset="-122"/>
              </a:rPr>
              <a:t>RCEP</a:t>
            </a:r>
            <a:r>
              <a:rPr lang="zh-CN" altLang="zh-CN" sz="1800" b="1" dirty="0">
                <a:solidFill>
                  <a:schemeClr val="accent1">
                    <a:lumMod val="75000"/>
                  </a:schemeClr>
                </a:solidFill>
                <a:latin typeface="微软雅黑" panose="020B0503020204020204" pitchFamily="34" charset="-122"/>
                <a:ea typeface="微软雅黑" panose="020B0503020204020204" pitchFamily="34" charset="-122"/>
              </a:rPr>
              <a:t>成员国也是我国纺织服装领域的重要贸易伙伴</a:t>
            </a:r>
            <a:endParaRPr lang="zh-CN" altLang="zh-CN" sz="1800" b="1"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4" name="内容占位符 2"/>
          <p:cNvSpPr txBox="1"/>
          <p:nvPr/>
        </p:nvSpPr>
        <p:spPr>
          <a:xfrm>
            <a:off x="1044409" y="946151"/>
            <a:ext cx="6968508" cy="341350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lnSpc>
                <a:spcPct val="100000"/>
              </a:lnSpc>
              <a:spcBef>
                <a:spcPts val="700"/>
              </a:spcBef>
              <a:buFont typeface="Wingdings" panose="05000000000000000000" charset="0"/>
              <a:buNone/>
            </a:pPr>
            <a:r>
              <a:rPr lang="zh-CN" altLang="en-US" sz="1200" b="1" dirty="0" smtClean="0">
                <a:solidFill>
                  <a:srgbClr val="C00000"/>
                </a:solidFill>
                <a:latin typeface="微软雅黑" panose="020B0503020204020204" pitchFamily="34" charset="-122"/>
                <a:ea typeface="微软雅黑" panose="020B0503020204020204" pitchFamily="34" charset="-122"/>
              </a:rPr>
              <a:t>出口：</a:t>
            </a:r>
            <a:endParaRPr lang="en-US" altLang="zh-CN" sz="1200" b="1" dirty="0" smtClean="0">
              <a:solidFill>
                <a:srgbClr val="C00000"/>
              </a:solidFill>
              <a:latin typeface="微软雅黑" panose="020B0503020204020204" pitchFamily="34" charset="-122"/>
              <a:ea typeface="微软雅黑" panose="020B0503020204020204" pitchFamily="34" charset="-122"/>
            </a:endParaRPr>
          </a:p>
          <a:p>
            <a:pPr fontAlgn="auto">
              <a:lnSpc>
                <a:spcPct val="100000"/>
              </a:lnSpc>
              <a:spcBef>
                <a:spcPts val="700"/>
              </a:spcBef>
              <a:buFont typeface="Wingdings" panose="05000000000000000000" pitchFamily="2" charset="2"/>
              <a:buChar char="Ø"/>
            </a:pPr>
            <a:r>
              <a:rPr lang="en-US" altLang="zh-CN" sz="1200" dirty="0" smtClean="0">
                <a:solidFill>
                  <a:schemeClr val="tx2">
                    <a:lumMod val="75000"/>
                  </a:schemeClr>
                </a:solidFill>
                <a:latin typeface="微软雅黑" panose="020B0503020204020204" pitchFamily="34" charset="-122"/>
                <a:ea typeface="微软雅黑" panose="020B0503020204020204" pitchFamily="34" charset="-122"/>
              </a:rPr>
              <a:t>2021</a:t>
            </a:r>
            <a:r>
              <a:rPr lang="zh-CN" altLang="zh-CN" sz="1200" dirty="0" smtClean="0">
                <a:solidFill>
                  <a:schemeClr val="tx2">
                    <a:lumMod val="75000"/>
                  </a:schemeClr>
                </a:solidFill>
                <a:latin typeface="微软雅黑" panose="020B0503020204020204" pitchFamily="34" charset="-122"/>
                <a:ea typeface="微软雅黑" panose="020B0503020204020204" pitchFamily="34" charset="-122"/>
              </a:rPr>
              <a:t>年</a:t>
            </a:r>
            <a:r>
              <a:rPr lang="zh-CN" altLang="zh-CN" sz="1200" dirty="0">
                <a:solidFill>
                  <a:schemeClr val="tx2">
                    <a:lumMod val="75000"/>
                  </a:schemeClr>
                </a:solidFill>
                <a:latin typeface="微软雅黑" panose="020B0503020204020204" pitchFamily="34" charset="-122"/>
                <a:ea typeface="微软雅黑" panose="020B0503020204020204" pitchFamily="34" charset="-122"/>
              </a:rPr>
              <a:t>，我国对</a:t>
            </a:r>
            <a:r>
              <a:rPr lang="en-US" altLang="zh-CN" sz="1200" dirty="0">
                <a:solidFill>
                  <a:schemeClr val="tx2">
                    <a:lumMod val="75000"/>
                  </a:schemeClr>
                </a:solidFill>
                <a:latin typeface="微软雅黑" panose="020B0503020204020204" pitchFamily="34" charset="-122"/>
                <a:ea typeface="微软雅黑" panose="020B0503020204020204" pitchFamily="34" charset="-122"/>
              </a:rPr>
              <a:t>14</a:t>
            </a:r>
            <a:r>
              <a:rPr lang="zh-CN" altLang="zh-CN" sz="1200" dirty="0">
                <a:solidFill>
                  <a:schemeClr val="tx2">
                    <a:lumMod val="75000"/>
                  </a:schemeClr>
                </a:solidFill>
                <a:latin typeface="微软雅黑" panose="020B0503020204020204" pitchFamily="34" charset="-122"/>
                <a:ea typeface="微软雅黑" panose="020B0503020204020204" pitchFamily="34" charset="-122"/>
              </a:rPr>
              <a:t>个</a:t>
            </a:r>
            <a:r>
              <a:rPr lang="en-US" altLang="zh-CN" sz="1200" dirty="0">
                <a:solidFill>
                  <a:schemeClr val="tx2">
                    <a:lumMod val="75000"/>
                  </a:schemeClr>
                </a:solidFill>
                <a:latin typeface="微软雅黑" panose="020B0503020204020204" pitchFamily="34" charset="-122"/>
                <a:ea typeface="微软雅黑" panose="020B0503020204020204" pitchFamily="34" charset="-122"/>
              </a:rPr>
              <a:t>RCEP</a:t>
            </a:r>
            <a:r>
              <a:rPr lang="zh-CN" altLang="zh-CN" sz="1200" dirty="0">
                <a:solidFill>
                  <a:schemeClr val="tx2">
                    <a:lumMod val="75000"/>
                  </a:schemeClr>
                </a:solidFill>
                <a:latin typeface="微软雅黑" panose="020B0503020204020204" pitchFamily="34" charset="-122"/>
                <a:ea typeface="微软雅黑" panose="020B0503020204020204" pitchFamily="34" charset="-122"/>
              </a:rPr>
              <a:t>成员方出口纺织</a:t>
            </a:r>
            <a:r>
              <a:rPr lang="zh-CN" altLang="zh-CN" sz="1200" dirty="0" smtClean="0">
                <a:solidFill>
                  <a:schemeClr val="tx2">
                    <a:lumMod val="75000"/>
                  </a:schemeClr>
                </a:solidFill>
                <a:latin typeface="微软雅黑" panose="020B0503020204020204" pitchFamily="34" charset="-122"/>
                <a:ea typeface="微软雅黑" panose="020B0503020204020204" pitchFamily="34" charset="-122"/>
              </a:rPr>
              <a:t>服装</a:t>
            </a:r>
            <a:r>
              <a:rPr lang="en-US" altLang="zh-CN" sz="1200" dirty="0" smtClean="0">
                <a:solidFill>
                  <a:schemeClr val="tx2">
                    <a:lumMod val="75000"/>
                  </a:schemeClr>
                </a:solidFill>
                <a:latin typeface="微软雅黑" panose="020B0503020204020204" pitchFamily="34" charset="-122"/>
                <a:ea typeface="微软雅黑" panose="020B0503020204020204" pitchFamily="34" charset="-122"/>
              </a:rPr>
              <a:t>870.3</a:t>
            </a:r>
            <a:r>
              <a:rPr lang="zh-CN" altLang="zh-CN" sz="1200" dirty="0" smtClean="0">
                <a:solidFill>
                  <a:schemeClr val="tx2">
                    <a:lumMod val="75000"/>
                  </a:schemeClr>
                </a:solidFill>
                <a:latin typeface="微软雅黑" panose="020B0503020204020204" pitchFamily="34" charset="-122"/>
                <a:ea typeface="微软雅黑" panose="020B0503020204020204" pitchFamily="34" charset="-122"/>
              </a:rPr>
              <a:t>亿</a:t>
            </a:r>
            <a:r>
              <a:rPr lang="zh-CN" altLang="zh-CN" sz="1200" dirty="0">
                <a:solidFill>
                  <a:schemeClr val="tx2">
                    <a:lumMod val="75000"/>
                  </a:schemeClr>
                </a:solidFill>
                <a:latin typeface="微软雅黑" panose="020B0503020204020204" pitchFamily="34" charset="-122"/>
                <a:ea typeface="微软雅黑" panose="020B0503020204020204" pitchFamily="34" charset="-122"/>
              </a:rPr>
              <a:t>美元</a:t>
            </a:r>
            <a:r>
              <a:rPr lang="zh-CN" altLang="zh-CN" sz="1200" dirty="0" smtClean="0">
                <a:solidFill>
                  <a:schemeClr val="tx2">
                    <a:lumMod val="75000"/>
                  </a:schemeClr>
                </a:solidFill>
                <a:latin typeface="微软雅黑" panose="020B0503020204020204" pitchFamily="34" charset="-122"/>
                <a:ea typeface="微软雅黑" panose="020B0503020204020204" pitchFamily="34" charset="-122"/>
              </a:rPr>
              <a:t>，</a:t>
            </a:r>
            <a:r>
              <a:rPr lang="zh-CN" altLang="en-US" sz="1200" dirty="0" smtClean="0">
                <a:solidFill>
                  <a:schemeClr val="tx2">
                    <a:lumMod val="75000"/>
                  </a:schemeClr>
                </a:solidFill>
                <a:latin typeface="微软雅黑" panose="020B0503020204020204" pitchFamily="34" charset="-122"/>
                <a:ea typeface="微软雅黑" panose="020B0503020204020204" pitchFamily="34" charset="-122"/>
              </a:rPr>
              <a:t>同比增长</a:t>
            </a:r>
            <a:r>
              <a:rPr lang="en-US" altLang="zh-CN" sz="1200" dirty="0" smtClean="0">
                <a:solidFill>
                  <a:schemeClr val="tx2">
                    <a:lumMod val="75000"/>
                  </a:schemeClr>
                </a:solidFill>
                <a:latin typeface="微软雅黑" panose="020B0503020204020204" pitchFamily="34" charset="-122"/>
                <a:ea typeface="微软雅黑" panose="020B0503020204020204" pitchFamily="34" charset="-122"/>
              </a:rPr>
              <a:t>13.2%</a:t>
            </a:r>
            <a:r>
              <a:rPr lang="zh-CN" altLang="en-US" sz="1200" dirty="0" smtClean="0">
                <a:solidFill>
                  <a:schemeClr val="tx2">
                    <a:lumMod val="75000"/>
                  </a:schemeClr>
                </a:solidFill>
                <a:latin typeface="微软雅黑" panose="020B0503020204020204" pitchFamily="34" charset="-122"/>
                <a:ea typeface="微软雅黑" panose="020B0503020204020204" pitchFamily="34" charset="-122"/>
              </a:rPr>
              <a:t>，</a:t>
            </a:r>
            <a:r>
              <a:rPr lang="zh-CN" altLang="zh-CN" sz="1200" dirty="0" smtClean="0">
                <a:solidFill>
                  <a:schemeClr val="tx2">
                    <a:lumMod val="75000"/>
                  </a:schemeClr>
                </a:solidFill>
                <a:latin typeface="微软雅黑" panose="020B0503020204020204" pitchFamily="34" charset="-122"/>
                <a:ea typeface="微软雅黑" panose="020B0503020204020204" pitchFamily="34" charset="-122"/>
              </a:rPr>
              <a:t>占</a:t>
            </a:r>
            <a:r>
              <a:rPr lang="zh-CN" altLang="zh-CN" sz="1200" dirty="0">
                <a:solidFill>
                  <a:schemeClr val="tx2">
                    <a:lumMod val="75000"/>
                  </a:schemeClr>
                </a:solidFill>
                <a:latin typeface="微软雅黑" panose="020B0503020204020204" pitchFamily="34" charset="-122"/>
                <a:ea typeface="微软雅黑" panose="020B0503020204020204" pitchFamily="34" charset="-122"/>
              </a:rPr>
              <a:t>我纺织服装总出口的</a:t>
            </a:r>
            <a:r>
              <a:rPr lang="en-US" altLang="zh-CN" sz="1200" dirty="0" smtClean="0">
                <a:solidFill>
                  <a:schemeClr val="tx2">
                    <a:lumMod val="75000"/>
                  </a:schemeClr>
                </a:solidFill>
                <a:latin typeface="微软雅黑" panose="020B0503020204020204" pitchFamily="34" charset="-122"/>
                <a:ea typeface="微软雅黑" panose="020B0503020204020204" pitchFamily="34" charset="-122"/>
              </a:rPr>
              <a:t>27.6%</a:t>
            </a:r>
            <a:r>
              <a:rPr lang="zh-CN" altLang="en-US" sz="1200" dirty="0" smtClean="0">
                <a:solidFill>
                  <a:schemeClr val="tx2">
                    <a:lumMod val="75000"/>
                  </a:schemeClr>
                </a:solidFill>
                <a:latin typeface="微软雅黑" panose="020B0503020204020204" pitchFamily="34" charset="-122"/>
                <a:ea typeface="微软雅黑" panose="020B0503020204020204" pitchFamily="34" charset="-122"/>
              </a:rPr>
              <a:t>。</a:t>
            </a:r>
            <a:endParaRPr lang="en-US" altLang="zh-CN" sz="1200" dirty="0">
              <a:solidFill>
                <a:schemeClr val="tx2">
                  <a:lumMod val="75000"/>
                </a:schemeClr>
              </a:solidFill>
              <a:latin typeface="微软雅黑" panose="020B0503020204020204" pitchFamily="34" charset="-122"/>
              <a:ea typeface="微软雅黑" panose="020B0503020204020204" pitchFamily="34" charset="-122"/>
            </a:endParaRPr>
          </a:p>
          <a:p>
            <a:pPr fontAlgn="auto">
              <a:lnSpc>
                <a:spcPct val="100000"/>
              </a:lnSpc>
              <a:spcBef>
                <a:spcPts val="700"/>
              </a:spcBef>
              <a:buFont typeface="Wingdings" panose="05000000000000000000" pitchFamily="2" charset="2"/>
              <a:buChar char="Ø"/>
            </a:pPr>
            <a:r>
              <a:rPr lang="zh-CN" altLang="zh-CN" sz="1200" dirty="0" smtClean="0">
                <a:solidFill>
                  <a:schemeClr val="tx2">
                    <a:lumMod val="75000"/>
                  </a:schemeClr>
                </a:solidFill>
                <a:latin typeface="微软雅黑" panose="020B0503020204020204" pitchFamily="34" charset="-122"/>
                <a:ea typeface="微软雅黑" panose="020B0503020204020204" pitchFamily="34" charset="-122"/>
              </a:rPr>
              <a:t>东盟</a:t>
            </a:r>
            <a:r>
              <a:rPr lang="zh-CN" altLang="zh-CN" sz="1200" dirty="0">
                <a:solidFill>
                  <a:schemeClr val="tx2">
                    <a:lumMod val="75000"/>
                  </a:schemeClr>
                </a:solidFill>
                <a:latin typeface="微软雅黑" panose="020B0503020204020204" pitchFamily="34" charset="-122"/>
                <a:ea typeface="微软雅黑" panose="020B0503020204020204" pitchFamily="34" charset="-122"/>
              </a:rPr>
              <a:t>十</a:t>
            </a:r>
            <a:r>
              <a:rPr lang="zh-CN" altLang="zh-CN" sz="1200" dirty="0" smtClean="0">
                <a:solidFill>
                  <a:schemeClr val="tx2">
                    <a:lumMod val="75000"/>
                  </a:schemeClr>
                </a:solidFill>
                <a:latin typeface="微软雅黑" panose="020B0503020204020204" pitchFamily="34" charset="-122"/>
                <a:ea typeface="微软雅黑" panose="020B0503020204020204" pitchFamily="34" charset="-122"/>
              </a:rPr>
              <a:t>国</a:t>
            </a:r>
            <a:r>
              <a:rPr lang="zh-CN" altLang="en-US" sz="1200" dirty="0" smtClean="0">
                <a:solidFill>
                  <a:schemeClr val="tx2">
                    <a:lumMod val="75000"/>
                  </a:schemeClr>
                </a:solidFill>
                <a:latin typeface="微软雅黑" panose="020B0503020204020204" pitchFamily="34" charset="-122"/>
                <a:ea typeface="微软雅黑" panose="020B0503020204020204" pitchFamily="34" charset="-122"/>
              </a:rPr>
              <a:t>于</a:t>
            </a:r>
            <a:r>
              <a:rPr lang="en-US" altLang="zh-CN" sz="1200" dirty="0" smtClean="0">
                <a:solidFill>
                  <a:schemeClr val="tx2">
                    <a:lumMod val="75000"/>
                  </a:schemeClr>
                </a:solidFill>
                <a:latin typeface="微软雅黑" panose="020B0503020204020204" pitchFamily="34" charset="-122"/>
                <a:ea typeface="微软雅黑" panose="020B0503020204020204" pitchFamily="34" charset="-122"/>
              </a:rPr>
              <a:t>2021</a:t>
            </a:r>
            <a:r>
              <a:rPr lang="zh-CN" altLang="en-US" sz="1200" dirty="0" smtClean="0">
                <a:solidFill>
                  <a:schemeClr val="tx2">
                    <a:lumMod val="75000"/>
                  </a:schemeClr>
                </a:solidFill>
                <a:latin typeface="微软雅黑" panose="020B0503020204020204" pitchFamily="34" charset="-122"/>
                <a:ea typeface="微软雅黑" panose="020B0503020204020204" pitchFamily="34" charset="-122"/>
              </a:rPr>
              <a:t>年超越欧盟，成为我第二大</a:t>
            </a:r>
            <a:r>
              <a:rPr lang="zh-CN" altLang="zh-CN" sz="1200" dirty="0" smtClean="0">
                <a:solidFill>
                  <a:schemeClr val="tx2">
                    <a:lumMod val="75000"/>
                  </a:schemeClr>
                </a:solidFill>
                <a:latin typeface="微软雅黑" panose="020B0503020204020204" pitchFamily="34" charset="-122"/>
                <a:ea typeface="微软雅黑" panose="020B0503020204020204" pitchFamily="34" charset="-122"/>
              </a:rPr>
              <a:t>纺织</a:t>
            </a:r>
            <a:r>
              <a:rPr lang="zh-CN" altLang="zh-CN" sz="1200" dirty="0">
                <a:solidFill>
                  <a:schemeClr val="tx2">
                    <a:lumMod val="75000"/>
                  </a:schemeClr>
                </a:solidFill>
                <a:latin typeface="微软雅黑" panose="020B0503020204020204" pitchFamily="34" charset="-122"/>
                <a:ea typeface="微软雅黑" panose="020B0503020204020204" pitchFamily="34" charset="-122"/>
              </a:rPr>
              <a:t>服装出口</a:t>
            </a:r>
            <a:r>
              <a:rPr lang="zh-CN" altLang="zh-CN" sz="1200" dirty="0" smtClean="0">
                <a:solidFill>
                  <a:schemeClr val="tx2">
                    <a:lumMod val="75000"/>
                  </a:schemeClr>
                </a:solidFill>
                <a:latin typeface="微软雅黑" panose="020B0503020204020204" pitchFamily="34" charset="-122"/>
                <a:ea typeface="微软雅黑" panose="020B0503020204020204" pitchFamily="34" charset="-122"/>
              </a:rPr>
              <a:t>市场</a:t>
            </a:r>
            <a:r>
              <a:rPr lang="zh-CN" altLang="en-US" sz="1200" dirty="0" smtClean="0">
                <a:solidFill>
                  <a:schemeClr val="tx2">
                    <a:lumMod val="75000"/>
                  </a:schemeClr>
                </a:solidFill>
                <a:latin typeface="微软雅黑" panose="020B0503020204020204" pitchFamily="34" charset="-122"/>
                <a:ea typeface="微软雅黑" panose="020B0503020204020204" pitchFamily="34" charset="-122"/>
              </a:rPr>
              <a:t>，今年一季度又超越美国成为我第一大纺织服装出口市场。</a:t>
            </a:r>
            <a:endParaRPr lang="en-US" altLang="zh-CN" sz="1200" dirty="0" smtClean="0">
              <a:solidFill>
                <a:schemeClr val="tx2">
                  <a:lumMod val="75000"/>
                </a:schemeClr>
              </a:solidFill>
              <a:latin typeface="微软雅黑" panose="020B0503020204020204" pitchFamily="34" charset="-122"/>
              <a:ea typeface="微软雅黑" panose="020B0503020204020204" pitchFamily="34" charset="-122"/>
            </a:endParaRPr>
          </a:p>
          <a:p>
            <a:pPr fontAlgn="auto">
              <a:lnSpc>
                <a:spcPct val="100000"/>
              </a:lnSpc>
              <a:spcBef>
                <a:spcPts val="700"/>
              </a:spcBef>
              <a:buFont typeface="Wingdings" panose="05000000000000000000" pitchFamily="2" charset="2"/>
              <a:buChar char="Ø"/>
            </a:pPr>
            <a:r>
              <a:rPr lang="zh-CN" altLang="en-US" sz="1200" dirty="0" smtClean="0">
                <a:solidFill>
                  <a:schemeClr val="tx2">
                    <a:lumMod val="75000"/>
                  </a:schemeClr>
                </a:solidFill>
                <a:latin typeface="微软雅黑" panose="020B0503020204020204" pitchFamily="34" charset="-122"/>
                <a:ea typeface="微软雅黑" panose="020B0503020204020204" pitchFamily="34" charset="-122"/>
              </a:rPr>
              <a:t>按单一国别计，我国前十大出口市场中，</a:t>
            </a:r>
            <a:r>
              <a:rPr lang="en-US" altLang="zh-CN" sz="1200" dirty="0" smtClean="0">
                <a:solidFill>
                  <a:schemeClr val="tx2">
                    <a:lumMod val="75000"/>
                  </a:schemeClr>
                </a:solidFill>
                <a:latin typeface="微软雅黑" panose="020B0503020204020204" pitchFamily="34" charset="-122"/>
                <a:ea typeface="微软雅黑" panose="020B0503020204020204" pitchFamily="34" charset="-122"/>
              </a:rPr>
              <a:t>RCEP</a:t>
            </a:r>
            <a:r>
              <a:rPr lang="zh-CN" altLang="en-US" sz="1200" dirty="0" smtClean="0">
                <a:solidFill>
                  <a:schemeClr val="tx2">
                    <a:lumMod val="75000"/>
                  </a:schemeClr>
                </a:solidFill>
                <a:latin typeface="微软雅黑" panose="020B0503020204020204" pitchFamily="34" charset="-122"/>
                <a:ea typeface="微软雅黑" panose="020B0503020204020204" pitchFamily="34" charset="-122"/>
              </a:rPr>
              <a:t>成员占五位，分别为日本、越南、韩国、澳大利亚和马来西亚。</a:t>
            </a:r>
            <a:endParaRPr lang="en-US" altLang="zh-CN" sz="1200" dirty="0">
              <a:solidFill>
                <a:schemeClr val="tx2">
                  <a:lumMod val="75000"/>
                </a:schemeClr>
              </a:solidFill>
              <a:latin typeface="微软雅黑" panose="020B0503020204020204" pitchFamily="34" charset="-122"/>
              <a:ea typeface="微软雅黑" panose="020B0503020204020204" pitchFamily="34" charset="-122"/>
            </a:endParaRPr>
          </a:p>
          <a:p>
            <a:pPr marL="0" indent="0">
              <a:lnSpc>
                <a:spcPct val="100000"/>
              </a:lnSpc>
              <a:spcBef>
                <a:spcPts val="700"/>
              </a:spcBef>
              <a:buNone/>
            </a:pPr>
            <a:r>
              <a:rPr lang="zh-CN" altLang="en-US" sz="1200" b="1" dirty="0">
                <a:solidFill>
                  <a:srgbClr val="C00000"/>
                </a:solidFill>
                <a:latin typeface="微软雅黑" panose="020B0503020204020204" pitchFamily="34" charset="-122"/>
                <a:ea typeface="微软雅黑" panose="020B0503020204020204" pitchFamily="34" charset="-122"/>
              </a:rPr>
              <a:t>进口：</a:t>
            </a:r>
            <a:endParaRPr lang="en-US" altLang="zh-CN" sz="1200" b="1" dirty="0">
              <a:solidFill>
                <a:srgbClr val="C00000"/>
              </a:solidFill>
              <a:latin typeface="微软雅黑" panose="020B0503020204020204" pitchFamily="34" charset="-122"/>
              <a:ea typeface="微软雅黑" panose="020B0503020204020204" pitchFamily="34" charset="-122"/>
            </a:endParaRPr>
          </a:p>
          <a:p>
            <a:pPr fontAlgn="auto">
              <a:lnSpc>
                <a:spcPct val="100000"/>
              </a:lnSpc>
              <a:spcBef>
                <a:spcPts val="700"/>
              </a:spcBef>
              <a:buFont typeface="Wingdings" panose="05000000000000000000" pitchFamily="2" charset="2"/>
              <a:buChar char="Ø"/>
            </a:pPr>
            <a:r>
              <a:rPr lang="en-US" altLang="zh-CN" sz="1200" dirty="0">
                <a:solidFill>
                  <a:schemeClr val="tx2">
                    <a:lumMod val="75000"/>
                  </a:schemeClr>
                </a:solidFill>
                <a:latin typeface="微软雅黑" panose="020B0503020204020204" pitchFamily="34" charset="-122"/>
                <a:ea typeface="微软雅黑" panose="020B0503020204020204" pitchFamily="34" charset="-122"/>
              </a:rPr>
              <a:t>2021</a:t>
            </a:r>
            <a:r>
              <a:rPr lang="zh-CN" altLang="en-US" sz="1200" dirty="0">
                <a:solidFill>
                  <a:schemeClr val="tx2">
                    <a:lumMod val="75000"/>
                  </a:schemeClr>
                </a:solidFill>
                <a:latin typeface="微软雅黑" panose="020B0503020204020204" pitchFamily="34" charset="-122"/>
                <a:ea typeface="微软雅黑" panose="020B0503020204020204" pitchFamily="34" charset="-122"/>
              </a:rPr>
              <a:t>年，我国</a:t>
            </a:r>
            <a:r>
              <a:rPr lang="zh-CN" altLang="zh-CN" sz="1200" dirty="0">
                <a:solidFill>
                  <a:schemeClr val="tx2">
                    <a:lumMod val="75000"/>
                  </a:schemeClr>
                </a:solidFill>
                <a:latin typeface="微软雅黑" panose="020B0503020204020204" pitchFamily="34" charset="-122"/>
                <a:ea typeface="微软雅黑" panose="020B0503020204020204" pitchFamily="34" charset="-122"/>
              </a:rPr>
              <a:t>自</a:t>
            </a:r>
            <a:r>
              <a:rPr lang="en-US" altLang="zh-CN" sz="1200" dirty="0">
                <a:solidFill>
                  <a:schemeClr val="tx2">
                    <a:lumMod val="75000"/>
                  </a:schemeClr>
                </a:solidFill>
                <a:latin typeface="微软雅黑" panose="020B0503020204020204" pitchFamily="34" charset="-122"/>
                <a:ea typeface="微软雅黑" panose="020B0503020204020204" pitchFamily="34" charset="-122"/>
              </a:rPr>
              <a:t>14</a:t>
            </a:r>
            <a:r>
              <a:rPr lang="zh-CN" altLang="en-US" sz="1200" dirty="0">
                <a:solidFill>
                  <a:schemeClr val="tx2">
                    <a:lumMod val="75000"/>
                  </a:schemeClr>
                </a:solidFill>
                <a:latin typeface="微软雅黑" panose="020B0503020204020204" pitchFamily="34" charset="-122"/>
                <a:ea typeface="微软雅黑" panose="020B0503020204020204" pitchFamily="34" charset="-122"/>
              </a:rPr>
              <a:t>个</a:t>
            </a:r>
            <a:r>
              <a:rPr lang="en-US" altLang="zh-CN" sz="1200" dirty="0">
                <a:solidFill>
                  <a:schemeClr val="tx2">
                    <a:lumMod val="75000"/>
                  </a:schemeClr>
                </a:solidFill>
                <a:latin typeface="微软雅黑" panose="020B0503020204020204" pitchFamily="34" charset="-122"/>
                <a:ea typeface="微软雅黑" panose="020B0503020204020204" pitchFamily="34" charset="-122"/>
              </a:rPr>
              <a:t>RCEP</a:t>
            </a:r>
            <a:r>
              <a:rPr lang="zh-CN" altLang="zh-CN" sz="1200" dirty="0">
                <a:solidFill>
                  <a:schemeClr val="tx2">
                    <a:lumMod val="75000"/>
                  </a:schemeClr>
                </a:solidFill>
                <a:latin typeface="微软雅黑" panose="020B0503020204020204" pitchFamily="34" charset="-122"/>
                <a:ea typeface="微软雅黑" panose="020B0503020204020204" pitchFamily="34" charset="-122"/>
              </a:rPr>
              <a:t>成员方进口纺织服装</a:t>
            </a:r>
            <a:r>
              <a:rPr lang="en-US" altLang="zh-CN" sz="1200" dirty="0">
                <a:solidFill>
                  <a:schemeClr val="tx2">
                    <a:lumMod val="75000"/>
                  </a:schemeClr>
                </a:solidFill>
                <a:latin typeface="微软雅黑" panose="020B0503020204020204" pitchFamily="34" charset="-122"/>
                <a:ea typeface="微软雅黑" panose="020B0503020204020204" pitchFamily="34" charset="-122"/>
              </a:rPr>
              <a:t>117.2</a:t>
            </a:r>
            <a:r>
              <a:rPr lang="zh-CN" altLang="zh-CN" sz="1200" dirty="0">
                <a:solidFill>
                  <a:schemeClr val="tx2">
                    <a:lumMod val="75000"/>
                  </a:schemeClr>
                </a:solidFill>
                <a:latin typeface="微软雅黑" panose="020B0503020204020204" pitchFamily="34" charset="-122"/>
                <a:ea typeface="微软雅黑" panose="020B0503020204020204" pitchFamily="34" charset="-122"/>
              </a:rPr>
              <a:t>亿美元，</a:t>
            </a:r>
            <a:r>
              <a:rPr lang="zh-CN" altLang="en-US" sz="1200" dirty="0">
                <a:solidFill>
                  <a:schemeClr val="tx2">
                    <a:lumMod val="75000"/>
                  </a:schemeClr>
                </a:solidFill>
                <a:latin typeface="微软雅黑" panose="020B0503020204020204" pitchFamily="34" charset="-122"/>
                <a:ea typeface="微软雅黑" panose="020B0503020204020204" pitchFamily="34" charset="-122"/>
              </a:rPr>
              <a:t>同比增长</a:t>
            </a:r>
            <a:r>
              <a:rPr lang="en-US" altLang="zh-CN" sz="1200" dirty="0">
                <a:solidFill>
                  <a:schemeClr val="tx2">
                    <a:lumMod val="75000"/>
                  </a:schemeClr>
                </a:solidFill>
                <a:latin typeface="微软雅黑" panose="020B0503020204020204" pitchFamily="34" charset="-122"/>
                <a:ea typeface="微软雅黑" panose="020B0503020204020204" pitchFamily="34" charset="-122"/>
              </a:rPr>
              <a:t>15.2%</a:t>
            </a:r>
            <a:r>
              <a:rPr lang="zh-CN" altLang="en-US" sz="1200" dirty="0">
                <a:solidFill>
                  <a:schemeClr val="tx2">
                    <a:lumMod val="75000"/>
                  </a:schemeClr>
                </a:solidFill>
                <a:latin typeface="微软雅黑" panose="020B0503020204020204" pitchFamily="34" charset="-122"/>
                <a:ea typeface="微软雅黑" panose="020B0503020204020204" pitchFamily="34" charset="-122"/>
              </a:rPr>
              <a:t>，</a:t>
            </a:r>
            <a:r>
              <a:rPr lang="zh-CN" altLang="zh-CN" sz="1200" dirty="0">
                <a:solidFill>
                  <a:schemeClr val="tx2">
                    <a:lumMod val="75000"/>
                  </a:schemeClr>
                </a:solidFill>
                <a:latin typeface="微软雅黑" panose="020B0503020204020204" pitchFamily="34" charset="-122"/>
                <a:ea typeface="微软雅黑" panose="020B0503020204020204" pitchFamily="34" charset="-122"/>
              </a:rPr>
              <a:t>占我纺织服装总进口的</a:t>
            </a:r>
            <a:r>
              <a:rPr lang="en-US" altLang="zh-CN" sz="1200" dirty="0">
                <a:solidFill>
                  <a:schemeClr val="tx2">
                    <a:lumMod val="75000"/>
                  </a:schemeClr>
                </a:solidFill>
                <a:latin typeface="微软雅黑" panose="020B0503020204020204" pitchFamily="34" charset="-122"/>
                <a:ea typeface="微软雅黑" panose="020B0503020204020204" pitchFamily="34" charset="-122"/>
              </a:rPr>
              <a:t>42.3%</a:t>
            </a:r>
            <a:r>
              <a:rPr lang="zh-CN" altLang="en-US" sz="1200" dirty="0">
                <a:solidFill>
                  <a:schemeClr val="tx2">
                    <a:lumMod val="75000"/>
                  </a:schemeClr>
                </a:solidFill>
                <a:latin typeface="微软雅黑" panose="020B0503020204020204" pitchFamily="34" charset="-122"/>
                <a:ea typeface="微软雅黑" panose="020B0503020204020204" pitchFamily="34" charset="-122"/>
              </a:rPr>
              <a:t>。</a:t>
            </a:r>
            <a:endParaRPr lang="en-US" altLang="zh-CN" sz="1200" dirty="0">
              <a:solidFill>
                <a:schemeClr val="tx2">
                  <a:lumMod val="75000"/>
                </a:schemeClr>
              </a:solidFill>
              <a:latin typeface="微软雅黑" panose="020B0503020204020204" pitchFamily="34" charset="-122"/>
              <a:ea typeface="微软雅黑" panose="020B0503020204020204" pitchFamily="34" charset="-122"/>
            </a:endParaRPr>
          </a:p>
          <a:p>
            <a:pPr fontAlgn="auto">
              <a:lnSpc>
                <a:spcPct val="100000"/>
              </a:lnSpc>
              <a:spcBef>
                <a:spcPts val="700"/>
              </a:spcBef>
              <a:buFont typeface="Wingdings" panose="05000000000000000000" pitchFamily="2" charset="2"/>
              <a:buChar char="Ø"/>
            </a:pPr>
            <a:r>
              <a:rPr lang="zh-CN" altLang="zh-CN" sz="1200" dirty="0">
                <a:solidFill>
                  <a:schemeClr val="tx2">
                    <a:lumMod val="75000"/>
                  </a:schemeClr>
                </a:solidFill>
                <a:latin typeface="微软雅黑" panose="020B0503020204020204" pitchFamily="34" charset="-122"/>
                <a:ea typeface="微软雅黑" panose="020B0503020204020204" pitchFamily="34" charset="-122"/>
              </a:rPr>
              <a:t>东盟十国是我国第一大纺织服装进口来源</a:t>
            </a:r>
            <a:r>
              <a:rPr lang="zh-CN" altLang="en-US" sz="1200" dirty="0">
                <a:solidFill>
                  <a:schemeClr val="tx2">
                    <a:lumMod val="75000"/>
                  </a:schemeClr>
                </a:solidFill>
                <a:latin typeface="微软雅黑" panose="020B0503020204020204" pitchFamily="34" charset="-122"/>
                <a:ea typeface="微软雅黑" panose="020B0503020204020204" pitchFamily="34" charset="-122"/>
              </a:rPr>
              <a:t>。</a:t>
            </a:r>
            <a:endParaRPr lang="en-US" altLang="zh-CN" sz="1200" dirty="0">
              <a:solidFill>
                <a:schemeClr val="tx2">
                  <a:lumMod val="75000"/>
                </a:schemeClr>
              </a:solidFill>
              <a:latin typeface="微软雅黑" panose="020B0503020204020204" pitchFamily="34" charset="-122"/>
              <a:ea typeface="微软雅黑" panose="020B0503020204020204" pitchFamily="34" charset="-122"/>
            </a:endParaRPr>
          </a:p>
          <a:p>
            <a:pPr fontAlgn="auto">
              <a:lnSpc>
                <a:spcPct val="100000"/>
              </a:lnSpc>
              <a:spcBef>
                <a:spcPts val="700"/>
              </a:spcBef>
              <a:buFont typeface="Wingdings" panose="05000000000000000000" pitchFamily="2" charset="2"/>
              <a:buChar char="Ø"/>
            </a:pPr>
            <a:r>
              <a:rPr lang="zh-CN" altLang="zh-CN" sz="1200" dirty="0">
                <a:solidFill>
                  <a:schemeClr val="tx2">
                    <a:lumMod val="75000"/>
                  </a:schemeClr>
                </a:solidFill>
                <a:latin typeface="微软雅黑" panose="020B0503020204020204" pitchFamily="34" charset="-122"/>
                <a:ea typeface="微软雅黑" panose="020B0503020204020204" pitchFamily="34" charset="-122"/>
              </a:rPr>
              <a:t>日本是我国第三大纺织服装进口来源。</a:t>
            </a:r>
            <a:endParaRPr lang="en-US" altLang="zh-CN" sz="1200" dirty="0">
              <a:solidFill>
                <a:schemeClr val="tx2">
                  <a:lumMod val="75000"/>
                </a:schemeClr>
              </a:solidFill>
              <a:latin typeface="微软雅黑" panose="020B0503020204020204" pitchFamily="34" charset="-122"/>
              <a:ea typeface="微软雅黑" panose="020B0503020204020204" pitchFamily="34" charset="-122"/>
            </a:endParaRPr>
          </a:p>
          <a:p>
            <a:pPr fontAlgn="auto">
              <a:lnSpc>
                <a:spcPct val="100000"/>
              </a:lnSpc>
              <a:spcBef>
                <a:spcPts val="700"/>
              </a:spcBef>
              <a:buFont typeface="Wingdings" panose="05000000000000000000" pitchFamily="2" charset="2"/>
              <a:buChar char="Ø"/>
            </a:pPr>
            <a:r>
              <a:rPr lang="zh-CN" altLang="en-US" sz="1200" dirty="0">
                <a:solidFill>
                  <a:schemeClr val="tx2">
                    <a:lumMod val="75000"/>
                  </a:schemeClr>
                </a:solidFill>
                <a:latin typeface="微软雅黑" panose="020B0503020204020204" pitchFamily="34" charset="-122"/>
                <a:ea typeface="微软雅黑" panose="020B0503020204020204" pitchFamily="34" charset="-122"/>
              </a:rPr>
              <a:t>按单一国别计，我国前十大进口来源中，</a:t>
            </a:r>
            <a:r>
              <a:rPr lang="en-US" altLang="zh-CN" sz="1200" dirty="0">
                <a:solidFill>
                  <a:schemeClr val="tx2">
                    <a:lumMod val="75000"/>
                  </a:schemeClr>
                </a:solidFill>
                <a:latin typeface="微软雅黑" panose="020B0503020204020204" pitchFamily="34" charset="-122"/>
                <a:ea typeface="微软雅黑" panose="020B0503020204020204" pitchFamily="34" charset="-122"/>
              </a:rPr>
              <a:t>RCEP</a:t>
            </a:r>
            <a:r>
              <a:rPr lang="zh-CN" altLang="en-US" sz="1200" dirty="0">
                <a:solidFill>
                  <a:schemeClr val="tx2">
                    <a:lumMod val="75000"/>
                  </a:schemeClr>
                </a:solidFill>
                <a:latin typeface="微软雅黑" panose="020B0503020204020204" pitchFamily="34" charset="-122"/>
                <a:ea typeface="微软雅黑" panose="020B0503020204020204" pitchFamily="34" charset="-122"/>
              </a:rPr>
              <a:t>成员占五位，分别为越南、日本、韩国、印尼、马来西亚。</a:t>
            </a:r>
            <a:br>
              <a:rPr lang="zh-CN" altLang="zh-CN" sz="1200" dirty="0">
                <a:solidFill>
                  <a:schemeClr val="tx2">
                    <a:lumMod val="75000"/>
                  </a:schemeClr>
                </a:solidFill>
                <a:latin typeface="微软雅黑" panose="020B0503020204020204" pitchFamily="34" charset="-122"/>
                <a:ea typeface="微软雅黑" panose="020B0503020204020204" pitchFamily="34" charset="-122"/>
              </a:rPr>
            </a:br>
            <a:endParaRPr lang="zh-CN" altLang="zh-CN" sz="1200" noProof="1">
              <a:solidFill>
                <a:schemeClr val="tx2">
                  <a:lumMod val="75000"/>
                </a:schemeClr>
              </a:solidFill>
              <a:latin typeface="微软雅黑" panose="020B0503020204020204" pitchFamily="34" charset="-122"/>
              <a:ea typeface="微软雅黑" panose="020B0503020204020204" pitchFamily="34" charset="-122"/>
            </a:endParaRPr>
          </a:p>
          <a:p>
            <a:pPr fontAlgn="auto">
              <a:lnSpc>
                <a:spcPct val="100000"/>
              </a:lnSpc>
              <a:spcBef>
                <a:spcPts val="700"/>
              </a:spcBef>
              <a:buFont typeface="Wingdings" panose="05000000000000000000" pitchFamily="2" charset="2"/>
              <a:buChar char="Ø"/>
            </a:pPr>
            <a:endParaRPr lang="en-US" altLang="zh-CN" sz="1200" dirty="0" smtClean="0">
              <a:solidFill>
                <a:schemeClr val="tx2">
                  <a:lumMod val="75000"/>
                </a:schemeClr>
              </a:solidFill>
              <a:latin typeface="微软雅黑" panose="020B0503020204020204" pitchFamily="34" charset="-122"/>
              <a:ea typeface="微软雅黑" panose="020B0503020204020204" pitchFamily="34" charset="-122"/>
            </a:endParaRPr>
          </a:p>
          <a:p>
            <a:pPr marL="0" indent="0" fontAlgn="auto">
              <a:lnSpc>
                <a:spcPct val="100000"/>
              </a:lnSpc>
              <a:spcBef>
                <a:spcPts val="700"/>
              </a:spcBef>
              <a:buFont typeface="Wingdings" panose="05000000000000000000" charset="0"/>
              <a:buNone/>
            </a:pPr>
            <a:endParaRPr lang="en-US" altLang="zh-CN" sz="1200" dirty="0" smtClean="0">
              <a:solidFill>
                <a:schemeClr val="tx2">
                  <a:lumMod val="7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标题 1"/>
          <p:cNvSpPr>
            <a:spLocks noGrp="1" noChangeArrowheads="1"/>
          </p:cNvSpPr>
          <p:nvPr>
            <p:ph type="title"/>
          </p:nvPr>
        </p:nvSpPr>
        <p:spPr>
          <a:xfrm>
            <a:off x="412750" y="136526"/>
            <a:ext cx="7823200" cy="809625"/>
          </a:xfrm>
        </p:spPr>
        <p:txBody>
          <a:bodyPr>
            <a:normAutofit fontScale="90000"/>
          </a:bodyPr>
          <a:lstStyle/>
          <a:p>
            <a:pPr algn="ctr"/>
            <a:br>
              <a:rPr lang="en-US" altLang="zh-CN" sz="2000" b="1" i="1" u="sng" dirty="0">
                <a:solidFill>
                  <a:schemeClr val="accent1">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br>
            <a:r>
              <a:rPr lang="zh-CN" altLang="en-US" sz="2200" b="1" dirty="0">
                <a:solidFill>
                  <a:schemeClr val="accent1">
                    <a:lumMod val="75000"/>
                  </a:schemeClr>
                </a:solidFill>
                <a:latin typeface="微软雅黑" panose="020B0503020204020204" pitchFamily="34" charset="-122"/>
                <a:ea typeface="微软雅黑" panose="020B0503020204020204" pitchFamily="34" charset="-122"/>
              </a:rPr>
              <a:t>在</a:t>
            </a:r>
            <a:r>
              <a:rPr lang="en-US" altLang="zh-CN" sz="2200" b="1" dirty="0">
                <a:solidFill>
                  <a:schemeClr val="accent1">
                    <a:lumMod val="75000"/>
                  </a:schemeClr>
                </a:solidFill>
                <a:latin typeface="微软雅黑" panose="020B0503020204020204" pitchFamily="34" charset="-122"/>
                <a:ea typeface="微软雅黑" panose="020B0503020204020204" pitchFamily="34" charset="-122"/>
              </a:rPr>
              <a:t>RCEP</a:t>
            </a:r>
            <a:r>
              <a:rPr lang="zh-CN" altLang="en-US" sz="2200" b="1" dirty="0">
                <a:solidFill>
                  <a:schemeClr val="accent1">
                    <a:lumMod val="75000"/>
                  </a:schemeClr>
                </a:solidFill>
                <a:latin typeface="微软雅黑" panose="020B0503020204020204" pitchFamily="34" charset="-122"/>
                <a:ea typeface="微软雅黑" panose="020B0503020204020204" pitchFamily="34" charset="-122"/>
              </a:rPr>
              <a:t>国家投资的中国纺织服装龙头企业</a:t>
            </a:r>
            <a:br>
              <a:rPr lang="zh-CN" altLang="zh-CN" sz="2000" b="1" i="1" u="sng" dirty="0">
                <a:solidFill>
                  <a:schemeClr val="accent1">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br>
            <a:endParaRPr lang="zh-CN" altLang="zh-CN" sz="2000" b="1" i="1" u="sng" dirty="0">
              <a:solidFill>
                <a:schemeClr val="accent1">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 name="内容占位符 2"/>
          <p:cNvSpPr txBox="1"/>
          <p:nvPr/>
        </p:nvSpPr>
        <p:spPr>
          <a:xfrm>
            <a:off x="665335" y="1183809"/>
            <a:ext cx="3982044" cy="322897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700"/>
              </a:spcBef>
              <a:buNone/>
            </a:pPr>
            <a:endParaRPr lang="zh-CN" altLang="zh-CN" sz="1200"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572528" y="1150909"/>
            <a:ext cx="1808664" cy="1368486"/>
          </a:xfrm>
          <a:prstGeom prst="rect">
            <a:avLst/>
          </a:prstGeom>
          <a:blipFill rotWithShape="1">
            <a:blip r:embed="rId1"/>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7" name="矩形 6"/>
          <p:cNvSpPr/>
          <p:nvPr/>
        </p:nvSpPr>
        <p:spPr>
          <a:xfrm>
            <a:off x="2488218" y="1092123"/>
            <a:ext cx="2052135" cy="1847622"/>
          </a:xfrm>
          <a:prstGeom prst="rect">
            <a:avLst/>
          </a:prstGeom>
          <a:blipFill rotWithShape="1">
            <a:blip r:embed="rId2"/>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 name="矩形 7"/>
          <p:cNvSpPr/>
          <p:nvPr/>
        </p:nvSpPr>
        <p:spPr>
          <a:xfrm>
            <a:off x="479407" y="2851285"/>
            <a:ext cx="1656896" cy="1172177"/>
          </a:xfrm>
          <a:prstGeom prst="rect">
            <a:avLst/>
          </a:prstGeom>
          <a:blipFill rotWithShape="1">
            <a:blip r:embed="rId3"/>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 name="矩形 8"/>
          <p:cNvSpPr/>
          <p:nvPr/>
        </p:nvSpPr>
        <p:spPr>
          <a:xfrm>
            <a:off x="2387628" y="2956194"/>
            <a:ext cx="1741111" cy="1022585"/>
          </a:xfrm>
          <a:prstGeom prst="rect">
            <a:avLst/>
          </a:prstGeom>
          <a:blipFill rotWithShape="1">
            <a:blip r:embed="rId4"/>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 name="矩形 9"/>
          <p:cNvSpPr/>
          <p:nvPr/>
        </p:nvSpPr>
        <p:spPr>
          <a:xfrm>
            <a:off x="4854392" y="1342327"/>
            <a:ext cx="1615870" cy="1172177"/>
          </a:xfrm>
          <a:prstGeom prst="rect">
            <a:avLst/>
          </a:prstGeom>
          <a:blipFill rotWithShape="1">
            <a:blip r:embed="rId5"/>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2052" name="Picture 4" descr="https://gimg2.baidu.com/image_search/src=http%3A%2F%2F5b0988e595225.cdn.sohucs.com%2Fimages%2F20181128%2Fd973f00b6c7d48f59250d4a071762a79.jpeg&amp;refer=http%3A%2F%2F5b0988e595225.cdn.sohucs.com&amp;app=2002&amp;size=f9999,10000&amp;q=a80&amp;n=0&amp;g=0n&amp;fmt=jpeg?sec=1626407377&amp;t=605d72022bf5bf3a0f7fb2a4b3614d9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47379" y="3027768"/>
            <a:ext cx="2140068" cy="87943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ee the source im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05688" y="2321105"/>
            <a:ext cx="1873325" cy="1873325"/>
          </a:xfrm>
          <a:prstGeom prst="rect">
            <a:avLst/>
          </a:prstGeom>
          <a:noFill/>
          <a:extLst>
            <a:ext uri="{909E8E84-426E-40DD-AFC4-6F175D3DCCD1}">
              <a14:hiddenFill xmlns:a14="http://schemas.microsoft.com/office/drawing/2010/main">
                <a:solidFill>
                  <a:srgbClr val="FFFFFF"/>
                </a:solidFill>
              </a14:hiddenFill>
            </a:ext>
          </a:extLst>
        </p:spPr>
      </p:pic>
      <p:pic>
        <p:nvPicPr>
          <p:cNvPr id="12" name="图片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58366" y="1210108"/>
            <a:ext cx="1770205" cy="1377219"/>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Diagram group"/>
          <p:cNvGrpSpPr/>
          <p:nvPr/>
        </p:nvGrpSpPr>
        <p:grpSpPr>
          <a:xfrm>
            <a:off x="1027530" y="1637434"/>
            <a:ext cx="7135074" cy="787565"/>
            <a:chOff x="1186206" y="1861517"/>
            <a:chExt cx="7135074" cy="787565"/>
          </a:xfrm>
          <a:scene3d>
            <a:camera prst="orthographicFront">
              <a:rot lat="0" lon="0" rev="0"/>
            </a:camera>
            <a:lightRig rig="balanced" dir="t">
              <a:rot lat="0" lon="0" rev="8700000"/>
            </a:lightRig>
          </a:scene3d>
        </p:grpSpPr>
        <p:grpSp>
          <p:nvGrpSpPr>
            <p:cNvPr id="5" name="组合 4"/>
            <p:cNvGrpSpPr/>
            <p:nvPr/>
          </p:nvGrpSpPr>
          <p:grpSpPr>
            <a:xfrm>
              <a:off x="1186206" y="1861517"/>
              <a:ext cx="7135074" cy="787565"/>
              <a:chOff x="1186206" y="1861517"/>
              <a:chExt cx="7135074" cy="787565"/>
            </a:xfrm>
            <a:scene3d>
              <a:camera prst="orthographicFront">
                <a:rot lat="0" lon="0" rev="0"/>
              </a:camera>
              <a:lightRig rig="balanced" dir="t">
                <a:rot lat="0" lon="0" rev="8700000"/>
              </a:lightRig>
            </a:scene3d>
          </p:grpSpPr>
          <p:sp>
            <p:nvSpPr>
              <p:cNvPr id="6" name="圆角矩形 5"/>
              <p:cNvSpPr/>
              <p:nvPr/>
            </p:nvSpPr>
            <p:spPr>
              <a:xfrm>
                <a:off x="1186206" y="1861517"/>
                <a:ext cx="7135074" cy="787565"/>
              </a:xfrm>
              <a:prstGeom prst="roundRect">
                <a:avLst>
                  <a:gd name="adj" fmla="val 10000"/>
                </a:avLst>
              </a:prstGeom>
              <a:solidFill>
                <a:schemeClr val="accent1">
                  <a:lumMod val="60000"/>
                  <a:lumOff val="40000"/>
                </a:schemeClr>
              </a:solidFill>
              <a:ln>
                <a:noFill/>
              </a:ln>
              <a:effectLst>
                <a:outerShdw blurRad="44450" dist="27940" dir="5400000" algn="ctr">
                  <a:srgbClr val="000000">
                    <a:alpha val="32000"/>
                  </a:srgbClr>
                </a:outerShdw>
              </a:effectLst>
              <a:sp3d>
                <a:bevelT w="190500" h="38100"/>
              </a:sp3d>
            </p:spPr>
            <p:style>
              <a:lnRef idx="2">
                <a:scrgbClr r="0" g="0" b="0"/>
              </a:lnRef>
              <a:fillRef idx="1">
                <a:scrgbClr r="0" g="0" b="0"/>
              </a:fillRef>
              <a:effectRef idx="0">
                <a:scrgbClr r="0" g="0" b="0"/>
              </a:effectRef>
              <a:fontRef idx="minor">
                <a:schemeClr val="lt1"/>
              </a:fontRef>
            </p:style>
          </p:sp>
          <p:sp>
            <p:nvSpPr>
              <p:cNvPr id="7" name="圆角矩形 4"/>
              <p:cNvSpPr/>
              <p:nvPr/>
            </p:nvSpPr>
            <p:spPr>
              <a:xfrm>
                <a:off x="1209273" y="1884584"/>
                <a:ext cx="7112007" cy="74143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ts val="1680"/>
                  </a:lnSpc>
                  <a:spcBef>
                    <a:spcPct val="0"/>
                  </a:spcBef>
                  <a:spcAft>
                    <a:spcPct val="35000"/>
                  </a:spcAft>
                </a:pPr>
                <a:r>
                  <a:rPr lang="zh-CN" altLang="en-US" sz="2000" b="1" kern="1200" cap="none" spc="0" dirty="0" smtClean="0">
                    <a:ln w="0"/>
                    <a:solidFill>
                      <a:schemeClr val="accent1">
                        <a:lumMod val="75000"/>
                      </a:schemeClr>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三、</a:t>
                </a:r>
                <a:r>
                  <a:rPr lang="en-US" altLang="zh-CN" sz="2000" b="1" kern="1200" cap="none" spc="0" dirty="0" smtClean="0">
                    <a:ln w="0"/>
                    <a:solidFill>
                      <a:schemeClr val="accent1">
                        <a:lumMod val="75000"/>
                      </a:schemeClr>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RCEP</a:t>
                </a:r>
                <a:r>
                  <a:rPr lang="zh-CN" altLang="en-US" sz="2000" b="1" kern="1200" cap="none" spc="0" dirty="0" smtClean="0">
                    <a:ln w="0"/>
                    <a:solidFill>
                      <a:schemeClr val="accent1">
                        <a:lumMod val="75000"/>
                      </a:schemeClr>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给我国纺织服装行业带来的机遇</a:t>
                </a:r>
                <a:endParaRPr lang="en-US" altLang="zh-CN" sz="2000" b="1" kern="1200" cap="none" spc="0" dirty="0" smtClean="0">
                  <a:ln w="0"/>
                  <a:solidFill>
                    <a:schemeClr val="accent1">
                      <a:lumMod val="75000"/>
                    </a:schemeClr>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gr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标题 1"/>
          <p:cNvSpPr txBox="1"/>
          <p:nvPr/>
        </p:nvSpPr>
        <p:spPr>
          <a:xfrm>
            <a:off x="467544" y="326683"/>
            <a:ext cx="8229600" cy="800066"/>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ts val="3000"/>
              </a:lnSpc>
            </a:pPr>
            <a:r>
              <a:rPr lang="en-US" altLang="zh-CN" sz="1800" b="1" dirty="0">
                <a:solidFill>
                  <a:schemeClr val="accent1">
                    <a:lumMod val="75000"/>
                  </a:schemeClr>
                </a:solidFill>
                <a:latin typeface="微软雅黑" panose="020B0503020204020204" pitchFamily="34" charset="-122"/>
                <a:ea typeface="微软雅黑" panose="020B0503020204020204" pitchFamily="34" charset="-122"/>
              </a:rPr>
              <a:t>RCEP</a:t>
            </a:r>
            <a:r>
              <a:rPr lang="zh-CN" altLang="en-US" sz="1800" b="1" dirty="0">
                <a:solidFill>
                  <a:schemeClr val="accent1">
                    <a:lumMod val="75000"/>
                  </a:schemeClr>
                </a:solidFill>
                <a:latin typeface="微软雅黑" panose="020B0503020204020204" pitchFamily="34" charset="-122"/>
                <a:ea typeface="微软雅黑" panose="020B0503020204020204" pitchFamily="34" charset="-122"/>
              </a:rPr>
              <a:t>签署</a:t>
            </a:r>
            <a:r>
              <a:rPr lang="zh-CN" altLang="en-US" sz="1800" b="1" dirty="0" smtClean="0">
                <a:solidFill>
                  <a:schemeClr val="accent1">
                    <a:lumMod val="75000"/>
                  </a:schemeClr>
                </a:solidFill>
                <a:latin typeface="微软雅黑" panose="020B0503020204020204" pitchFamily="34" charset="-122"/>
                <a:ea typeface="微软雅黑" panose="020B0503020204020204" pitchFamily="34" charset="-122"/>
              </a:rPr>
              <a:t>前成员国</a:t>
            </a:r>
            <a:r>
              <a:rPr lang="zh-CN" altLang="en-US" sz="1800" b="1" dirty="0">
                <a:solidFill>
                  <a:schemeClr val="accent1">
                    <a:lumMod val="75000"/>
                  </a:schemeClr>
                </a:solidFill>
                <a:latin typeface="微软雅黑" panose="020B0503020204020204" pitchFamily="34" charset="-122"/>
                <a:ea typeface="微软雅黑" panose="020B0503020204020204" pitchFamily="34" charset="-122"/>
              </a:rPr>
              <a:t>之间已有的自贸协定</a:t>
            </a:r>
            <a:endParaRPr lang="en-US" altLang="zh-CN" sz="1800" b="1" dirty="0">
              <a:solidFill>
                <a:schemeClr val="accent1">
                  <a:lumMod val="75000"/>
                </a:schemeClr>
              </a:solidFill>
              <a:latin typeface="微软雅黑" panose="020B0503020204020204" pitchFamily="34" charset="-122"/>
              <a:ea typeface="微软雅黑" panose="020B0503020204020204" pitchFamily="34" charset="-122"/>
            </a:endParaRPr>
          </a:p>
        </p:txBody>
      </p:sp>
      <p:graphicFrame>
        <p:nvGraphicFramePr>
          <p:cNvPr id="3" name="表格 2"/>
          <p:cNvGraphicFramePr>
            <a:graphicFrameLocks noGrp="1"/>
          </p:cNvGraphicFramePr>
          <p:nvPr/>
        </p:nvGraphicFramePr>
        <p:xfrm>
          <a:off x="1275067" y="982679"/>
          <a:ext cx="6567715" cy="3029504"/>
        </p:xfrm>
        <a:graphic>
          <a:graphicData uri="http://schemas.openxmlformats.org/drawingml/2006/table">
            <a:tbl>
              <a:tblPr firstRow="1" bandRow="1">
                <a:tableStyleId>{5C22544A-7EE6-4342-B048-85BDC9FD1C3A}</a:tableStyleId>
              </a:tblPr>
              <a:tblGrid>
                <a:gridCol w="938245"/>
                <a:gridCol w="938245"/>
                <a:gridCol w="938245"/>
                <a:gridCol w="938245"/>
                <a:gridCol w="938245"/>
                <a:gridCol w="938245"/>
                <a:gridCol w="938245"/>
              </a:tblGrid>
              <a:tr h="411770">
                <a:tc>
                  <a:txBody>
                    <a:bodyPr/>
                    <a:lstStyle/>
                    <a:p>
                      <a:pPr algn="ctr"/>
                      <a:endParaRPr lang="zh-CN" altLang="en-US" sz="1200" dirty="0">
                        <a:latin typeface="微软雅黑" panose="020B0503020204020204" pitchFamily="34" charset="-122"/>
                        <a:ea typeface="微软雅黑" panose="020B0503020204020204" pitchFamily="34" charset="-122"/>
                      </a:endParaRP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defRPr/>
                      </a:pPr>
                      <a:r>
                        <a:rPr lang="zh-CN" altLang="en-US" sz="1200" kern="1200" dirty="0" smtClean="0">
                          <a:latin typeface="微软雅黑" panose="020B0503020204020204" pitchFamily="34" charset="-122"/>
                          <a:ea typeface="微软雅黑" panose="020B0503020204020204" pitchFamily="34" charset="-122"/>
                        </a:rPr>
                        <a:t>东盟</a:t>
                      </a:r>
                      <a:endParaRPr lang="en-US" altLang="zh-CN" sz="1200" kern="1200" dirty="0" smtClean="0">
                        <a:latin typeface="微软雅黑" panose="020B0503020204020204" pitchFamily="34" charset="-122"/>
                        <a:ea typeface="微软雅黑" panose="020B0503020204020204" pitchFamily="34" charset="-122"/>
                      </a:endParaRPr>
                    </a:p>
                    <a:p>
                      <a:pPr marL="0" marR="0" indent="0" algn="ctr" defTabSz="685800" rtl="0" eaLnBrk="1" fontAlgn="auto" latinLnBrk="0" hangingPunct="1">
                        <a:lnSpc>
                          <a:spcPct val="100000"/>
                        </a:lnSpc>
                        <a:spcBef>
                          <a:spcPts val="0"/>
                        </a:spcBef>
                        <a:spcAft>
                          <a:spcPts val="0"/>
                        </a:spcAft>
                        <a:buClrTx/>
                        <a:buSzTx/>
                        <a:buFontTx/>
                        <a:buNone/>
                        <a:defRPr/>
                      </a:pPr>
                      <a:endParaRPr lang="zh-CN" altLang="en-US" sz="1200" kern="1200" dirty="0" smtClean="0">
                        <a:solidFill>
                          <a:schemeClr val="dk1"/>
                        </a:solidFill>
                        <a:latin typeface="微软雅黑" panose="020B0503020204020204" pitchFamily="34" charset="-122"/>
                        <a:ea typeface="微软雅黑" panose="020B0503020204020204" pitchFamily="34" charset="-122"/>
                        <a:cs typeface="+mn-cs"/>
                      </a:endParaRP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defRPr/>
                      </a:pPr>
                      <a:r>
                        <a:rPr lang="zh-CN" altLang="en-US" sz="1200" kern="1200" dirty="0" smtClean="0">
                          <a:latin typeface="微软雅黑" panose="020B0503020204020204" pitchFamily="34" charset="-122"/>
                          <a:ea typeface="微软雅黑" panose="020B0503020204020204" pitchFamily="34" charset="-122"/>
                        </a:rPr>
                        <a:t>中国</a:t>
                      </a:r>
                      <a:endParaRPr lang="zh-CN" altLang="en-US" sz="1200" kern="1200" dirty="0" smtClean="0">
                        <a:latin typeface="微软雅黑" panose="020B0503020204020204" pitchFamily="34" charset="-122"/>
                        <a:ea typeface="微软雅黑" panose="020B0503020204020204" pitchFamily="34" charset="-122"/>
                      </a:endParaRPr>
                    </a:p>
                    <a:p>
                      <a:pPr marL="0" algn="ctr" defTabSz="685800" rtl="0" eaLnBrk="1" latinLnBrk="0" hangingPunct="1"/>
                      <a:endParaRPr lang="zh-CN" altLang="en-US" sz="1200" kern="1200" dirty="0">
                        <a:solidFill>
                          <a:schemeClr val="dk1"/>
                        </a:solidFill>
                        <a:latin typeface="微软雅黑" panose="020B0503020204020204" pitchFamily="34" charset="-122"/>
                        <a:ea typeface="微软雅黑" panose="020B0503020204020204" pitchFamily="34" charset="-122"/>
                        <a:cs typeface="+mn-cs"/>
                      </a:endParaRP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defRPr/>
                      </a:pPr>
                      <a:r>
                        <a:rPr lang="zh-CN" altLang="en-US" sz="1200" kern="1200" dirty="0" smtClean="0">
                          <a:latin typeface="微软雅黑" panose="020B0503020204020204" pitchFamily="34" charset="-122"/>
                          <a:ea typeface="微软雅黑" panose="020B0503020204020204" pitchFamily="34" charset="-122"/>
                        </a:rPr>
                        <a:t>日本</a:t>
                      </a:r>
                      <a:endParaRPr lang="zh-CN" altLang="en-US" sz="1200" kern="1200" dirty="0" smtClean="0">
                        <a:latin typeface="微软雅黑" panose="020B0503020204020204" pitchFamily="34" charset="-122"/>
                        <a:ea typeface="微软雅黑" panose="020B0503020204020204" pitchFamily="34" charset="-122"/>
                      </a:endParaRPr>
                    </a:p>
                    <a:p>
                      <a:pPr marL="0" algn="ctr" defTabSz="685800" rtl="0" eaLnBrk="1" latinLnBrk="0" hangingPunct="1"/>
                      <a:endParaRPr lang="zh-CN" altLang="en-US" sz="1200" kern="1200" dirty="0">
                        <a:solidFill>
                          <a:schemeClr val="dk1"/>
                        </a:solidFill>
                        <a:latin typeface="微软雅黑" panose="020B0503020204020204" pitchFamily="34" charset="-122"/>
                        <a:ea typeface="微软雅黑" panose="020B0503020204020204" pitchFamily="34" charset="-122"/>
                        <a:cs typeface="+mn-cs"/>
                      </a:endParaRP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defRPr/>
                      </a:pPr>
                      <a:r>
                        <a:rPr lang="zh-CN" altLang="en-US" sz="1200" kern="1200" dirty="0" smtClean="0">
                          <a:latin typeface="微软雅黑" panose="020B0503020204020204" pitchFamily="34" charset="-122"/>
                          <a:ea typeface="微软雅黑" panose="020B0503020204020204" pitchFamily="34" charset="-122"/>
                        </a:rPr>
                        <a:t>韩国</a:t>
                      </a:r>
                      <a:endParaRPr lang="zh-CN" altLang="en-US" sz="1200" kern="1200" dirty="0" smtClean="0">
                        <a:latin typeface="微软雅黑" panose="020B0503020204020204" pitchFamily="34" charset="-122"/>
                        <a:ea typeface="微软雅黑" panose="020B0503020204020204" pitchFamily="34" charset="-122"/>
                      </a:endParaRPr>
                    </a:p>
                    <a:p>
                      <a:pPr marL="0" algn="ctr" defTabSz="685800" rtl="0" eaLnBrk="1" latinLnBrk="0" hangingPunct="1"/>
                      <a:endParaRPr lang="zh-CN" altLang="en-US" sz="1200" kern="1200" dirty="0">
                        <a:solidFill>
                          <a:schemeClr val="dk1"/>
                        </a:solidFill>
                        <a:latin typeface="微软雅黑" panose="020B0503020204020204" pitchFamily="34" charset="-122"/>
                        <a:ea typeface="微软雅黑" panose="020B0503020204020204" pitchFamily="34" charset="-122"/>
                        <a:cs typeface="+mn-cs"/>
                      </a:endParaRP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defRPr/>
                      </a:pPr>
                      <a:r>
                        <a:rPr lang="zh-CN" altLang="en-US" sz="1200" kern="1200" dirty="0" smtClean="0">
                          <a:latin typeface="微软雅黑" panose="020B0503020204020204" pitchFamily="34" charset="-122"/>
                          <a:ea typeface="微软雅黑" panose="020B0503020204020204" pitchFamily="34" charset="-122"/>
                        </a:rPr>
                        <a:t>澳大利亚</a:t>
                      </a:r>
                      <a:endParaRPr lang="zh-CN" altLang="en-US" sz="1200" kern="1200" dirty="0" smtClean="0">
                        <a:latin typeface="微软雅黑" panose="020B0503020204020204" pitchFamily="34" charset="-122"/>
                        <a:ea typeface="微软雅黑" panose="020B0503020204020204" pitchFamily="34" charset="-122"/>
                      </a:endParaRPr>
                    </a:p>
                    <a:p>
                      <a:pPr marL="0" algn="ctr" defTabSz="685800" rtl="0" eaLnBrk="1" latinLnBrk="0" hangingPunct="1"/>
                      <a:endParaRPr lang="zh-CN" altLang="en-US" sz="1200" kern="1200" dirty="0">
                        <a:solidFill>
                          <a:schemeClr val="dk1"/>
                        </a:solidFill>
                        <a:latin typeface="微软雅黑" panose="020B0503020204020204" pitchFamily="34" charset="-122"/>
                        <a:ea typeface="微软雅黑" panose="020B0503020204020204" pitchFamily="34" charset="-122"/>
                        <a:cs typeface="+mn-cs"/>
                      </a:endParaRP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defRPr/>
                      </a:pPr>
                      <a:r>
                        <a:rPr lang="zh-CN" altLang="en-US" sz="1200" kern="1200" dirty="0" smtClean="0">
                          <a:latin typeface="微软雅黑" panose="020B0503020204020204" pitchFamily="34" charset="-122"/>
                          <a:ea typeface="微软雅黑" panose="020B0503020204020204" pitchFamily="34" charset="-122"/>
                        </a:rPr>
                        <a:t>新西兰</a:t>
                      </a:r>
                      <a:endParaRPr lang="zh-CN" altLang="en-US" sz="1200" kern="1200" dirty="0" smtClean="0">
                        <a:latin typeface="微软雅黑" panose="020B0503020204020204" pitchFamily="34" charset="-122"/>
                        <a:ea typeface="微软雅黑" panose="020B0503020204020204" pitchFamily="34" charset="-122"/>
                      </a:endParaRPr>
                    </a:p>
                    <a:p>
                      <a:pPr marL="0" algn="ctr" defTabSz="685800" rtl="0" eaLnBrk="1" latinLnBrk="0" hangingPunct="1"/>
                      <a:endParaRPr lang="zh-CN" altLang="en-US" sz="1200" kern="1200" dirty="0">
                        <a:solidFill>
                          <a:schemeClr val="dk1"/>
                        </a:solidFill>
                        <a:latin typeface="微软雅黑" panose="020B0503020204020204" pitchFamily="34" charset="-122"/>
                        <a:ea typeface="微软雅黑" panose="020B0503020204020204" pitchFamily="34" charset="-122"/>
                        <a:cs typeface="+mn-cs"/>
                      </a:endParaRPr>
                    </a:p>
                  </a:txBody>
                  <a:tcPr anchor="ctr"/>
                </a:tc>
              </a:tr>
              <a:tr h="466673">
                <a:tc>
                  <a:txBody>
                    <a:bodyPr/>
                    <a:lstStyle/>
                    <a:p>
                      <a:r>
                        <a:rPr lang="zh-CN" altLang="en-US" sz="1200" dirty="0" smtClean="0">
                          <a:latin typeface="微软雅黑" panose="020B0503020204020204" pitchFamily="34" charset="-122"/>
                          <a:ea typeface="微软雅黑" panose="020B0503020204020204" pitchFamily="34" charset="-122"/>
                        </a:rPr>
                        <a:t>东盟</a:t>
                      </a:r>
                      <a:endParaRPr lang="zh-CN" altLang="en-US" sz="120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1400" dirty="0" smtClean="0">
                          <a:latin typeface="微软雅黑" panose="020B0503020204020204" pitchFamily="34" charset="-122"/>
                          <a:ea typeface="微软雅黑" panose="020B0503020204020204" pitchFamily="34" charset="-122"/>
                        </a:rPr>
                        <a:t>-</a:t>
                      </a:r>
                      <a:endParaRPr lang="zh-CN" altLang="en-US" sz="1400" b="1"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smtClean="0">
                          <a:latin typeface="微软雅黑" panose="020B0503020204020204" pitchFamily="34" charset="-122"/>
                          <a:ea typeface="微软雅黑" panose="020B0503020204020204" pitchFamily="34" charset="-122"/>
                        </a:rPr>
                        <a:t>√</a:t>
                      </a:r>
                      <a:endParaRPr lang="zh-CN" altLang="en-US" sz="1400" b="1"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smtClean="0">
                          <a:latin typeface="微软雅黑" panose="020B0503020204020204" pitchFamily="34" charset="-122"/>
                          <a:ea typeface="微软雅黑" panose="020B0503020204020204" pitchFamily="34" charset="-122"/>
                        </a:rPr>
                        <a:t>√</a:t>
                      </a:r>
                      <a:endParaRPr lang="zh-CN" altLang="en-US" sz="1400" b="1" dirty="0">
                        <a:latin typeface="微软雅黑" panose="020B0503020204020204" pitchFamily="34" charset="-122"/>
                        <a:ea typeface="微软雅黑" panose="020B0503020204020204" pitchFamily="34" charset="-122"/>
                      </a:endParaRP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defRPr/>
                      </a:pPr>
                      <a:r>
                        <a:rPr lang="zh-CN" altLang="en-US" sz="1400" dirty="0" smtClean="0">
                          <a:latin typeface="微软雅黑" panose="020B0503020204020204" pitchFamily="34" charset="-122"/>
                          <a:ea typeface="微软雅黑" panose="020B0503020204020204" pitchFamily="34" charset="-122"/>
                        </a:rPr>
                        <a:t>√</a:t>
                      </a:r>
                      <a:endParaRPr lang="zh-CN" altLang="en-US" sz="1400" b="1" dirty="0" smtClean="0">
                        <a:latin typeface="微软雅黑" panose="020B0503020204020204" pitchFamily="34" charset="-122"/>
                        <a:ea typeface="微软雅黑" panose="020B0503020204020204" pitchFamily="34" charset="-122"/>
                      </a:endParaRP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defRPr/>
                      </a:pPr>
                      <a:r>
                        <a:rPr lang="zh-CN" altLang="en-US" sz="1400" dirty="0" smtClean="0">
                          <a:latin typeface="微软雅黑" panose="020B0503020204020204" pitchFamily="34" charset="-122"/>
                          <a:ea typeface="微软雅黑" panose="020B0503020204020204" pitchFamily="34" charset="-122"/>
                        </a:rPr>
                        <a:t>√</a:t>
                      </a:r>
                      <a:endParaRPr lang="zh-CN" altLang="en-US" sz="1400" dirty="0" smtClean="0">
                        <a:latin typeface="微软雅黑" panose="020B0503020204020204" pitchFamily="34" charset="-122"/>
                        <a:ea typeface="微软雅黑" panose="020B0503020204020204" pitchFamily="34" charset="-122"/>
                      </a:endParaRPr>
                    </a:p>
                    <a:p>
                      <a:pPr algn="ctr"/>
                      <a:endParaRPr lang="zh-CN" altLang="en-US" sz="1400" b="1" dirty="0">
                        <a:latin typeface="微软雅黑" panose="020B0503020204020204" pitchFamily="34" charset="-122"/>
                        <a:ea typeface="微软雅黑" panose="020B0503020204020204" pitchFamily="34" charset="-122"/>
                      </a:endParaRP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defRPr/>
                      </a:pPr>
                      <a:r>
                        <a:rPr lang="zh-CN" altLang="en-US" sz="1400" dirty="0" smtClean="0">
                          <a:latin typeface="微软雅黑" panose="020B0503020204020204" pitchFamily="34" charset="-122"/>
                          <a:ea typeface="微软雅黑" panose="020B0503020204020204" pitchFamily="34" charset="-122"/>
                        </a:rPr>
                        <a:t>√</a:t>
                      </a:r>
                      <a:endParaRPr lang="zh-CN" altLang="en-US" sz="1400" dirty="0" smtClean="0">
                        <a:latin typeface="微软雅黑" panose="020B0503020204020204" pitchFamily="34" charset="-122"/>
                        <a:ea typeface="微软雅黑" panose="020B0503020204020204" pitchFamily="34" charset="-122"/>
                      </a:endParaRPr>
                    </a:p>
                    <a:p>
                      <a:pPr marL="0" marR="0" indent="0" algn="ctr" defTabSz="685800" rtl="0" eaLnBrk="1" fontAlgn="auto" latinLnBrk="0" hangingPunct="1">
                        <a:lnSpc>
                          <a:spcPct val="100000"/>
                        </a:lnSpc>
                        <a:spcBef>
                          <a:spcPts val="0"/>
                        </a:spcBef>
                        <a:spcAft>
                          <a:spcPts val="0"/>
                        </a:spcAft>
                        <a:buClrTx/>
                        <a:buSzTx/>
                        <a:buFontTx/>
                        <a:buNone/>
                        <a:defRPr/>
                      </a:pPr>
                      <a:endParaRPr lang="zh-CN" altLang="en-US" sz="1400" b="1" dirty="0" smtClean="0">
                        <a:latin typeface="微软雅黑" panose="020B0503020204020204" pitchFamily="34" charset="-122"/>
                        <a:ea typeface="微软雅黑" panose="020B0503020204020204" pitchFamily="34" charset="-122"/>
                      </a:endParaRPr>
                    </a:p>
                  </a:txBody>
                  <a:tcPr anchor="ctr"/>
                </a:tc>
              </a:tr>
              <a:tr h="466673">
                <a:tc>
                  <a:txBody>
                    <a:bodyPr/>
                    <a:lstStyle/>
                    <a:p>
                      <a:r>
                        <a:rPr lang="zh-CN" altLang="en-US" sz="1200" dirty="0" smtClean="0">
                          <a:latin typeface="微软雅黑" panose="020B0503020204020204" pitchFamily="34" charset="-122"/>
                          <a:ea typeface="微软雅黑" panose="020B0503020204020204" pitchFamily="34" charset="-122"/>
                        </a:rPr>
                        <a:t>中国</a:t>
                      </a:r>
                      <a:endParaRPr lang="zh-CN" altLang="en-US" sz="1200" dirty="0">
                        <a:latin typeface="微软雅黑" panose="020B0503020204020204" pitchFamily="34" charset="-122"/>
                        <a:ea typeface="微软雅黑" panose="020B0503020204020204" pitchFamily="34" charset="-122"/>
                      </a:endParaRP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defRPr/>
                      </a:pPr>
                      <a:r>
                        <a:rPr lang="zh-CN" altLang="en-US" sz="1400" dirty="0" smtClean="0">
                          <a:latin typeface="微软雅黑" panose="020B0503020204020204" pitchFamily="34" charset="-122"/>
                          <a:ea typeface="微软雅黑" panose="020B0503020204020204" pitchFamily="34" charset="-122"/>
                        </a:rPr>
                        <a:t>√</a:t>
                      </a:r>
                      <a:endParaRPr lang="zh-CN" altLang="en-US" sz="1400" dirty="0" smtClean="0">
                        <a:latin typeface="微软雅黑" panose="020B0503020204020204" pitchFamily="34" charset="-122"/>
                        <a:ea typeface="微软雅黑" panose="020B0503020204020204" pitchFamily="34" charset="-122"/>
                      </a:endParaRPr>
                    </a:p>
                    <a:p>
                      <a:pPr algn="ctr"/>
                      <a:endParaRPr lang="zh-CN" altLang="en-US" sz="1400" b="1"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1400" dirty="0" smtClean="0">
                          <a:latin typeface="微软雅黑" panose="020B0503020204020204" pitchFamily="34" charset="-122"/>
                          <a:ea typeface="微软雅黑" panose="020B0503020204020204" pitchFamily="34" charset="-122"/>
                        </a:rPr>
                        <a:t>-</a:t>
                      </a:r>
                      <a:endParaRPr lang="zh-CN" altLang="en-US" sz="1400" b="1" dirty="0">
                        <a:latin typeface="微软雅黑" panose="020B0503020204020204" pitchFamily="34" charset="-122"/>
                        <a:ea typeface="微软雅黑" panose="020B0503020204020204" pitchFamily="34" charset="-122"/>
                      </a:endParaRP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defRPr/>
                      </a:pPr>
                      <a:r>
                        <a:rPr lang="en-US" altLang="zh-CN" sz="1600" b="1" dirty="0" smtClean="0">
                          <a:solidFill>
                            <a:srgbClr val="C00000"/>
                          </a:solidFill>
                          <a:latin typeface="微软雅黑" panose="020B0503020204020204" pitchFamily="34" charset="-122"/>
                          <a:ea typeface="微软雅黑" panose="020B0503020204020204" pitchFamily="34" charset="-122"/>
                        </a:rPr>
                        <a:t>×</a:t>
                      </a:r>
                      <a:endParaRPr lang="zh-CN" altLang="en-US" sz="1600" b="1" dirty="0" smtClean="0">
                        <a:solidFill>
                          <a:srgbClr val="C00000"/>
                        </a:solidFill>
                        <a:latin typeface="微软雅黑" panose="020B0503020204020204" pitchFamily="34" charset="-122"/>
                        <a:ea typeface="微软雅黑" panose="020B0503020204020204" pitchFamily="34" charset="-122"/>
                      </a:endParaRP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defRPr/>
                      </a:pPr>
                      <a:r>
                        <a:rPr lang="zh-CN" altLang="en-US" sz="1400" dirty="0" smtClean="0">
                          <a:latin typeface="微软雅黑" panose="020B0503020204020204" pitchFamily="34" charset="-122"/>
                          <a:ea typeface="微软雅黑" panose="020B0503020204020204" pitchFamily="34" charset="-122"/>
                        </a:rPr>
                        <a:t>√</a:t>
                      </a:r>
                      <a:endParaRPr lang="zh-CN" altLang="en-US" sz="1400" b="1" dirty="0" smtClean="0">
                        <a:latin typeface="微软雅黑" panose="020B0503020204020204" pitchFamily="34" charset="-122"/>
                        <a:ea typeface="微软雅黑" panose="020B0503020204020204" pitchFamily="34" charset="-122"/>
                      </a:endParaRP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defRPr/>
                      </a:pPr>
                      <a:r>
                        <a:rPr lang="zh-CN" altLang="en-US" sz="1400" dirty="0" smtClean="0">
                          <a:latin typeface="微软雅黑" panose="020B0503020204020204" pitchFamily="34" charset="-122"/>
                          <a:ea typeface="微软雅黑" panose="020B0503020204020204" pitchFamily="34" charset="-122"/>
                        </a:rPr>
                        <a:t>√</a:t>
                      </a:r>
                      <a:endParaRPr lang="zh-CN" altLang="en-US" sz="1400" b="1" dirty="0" smtClean="0">
                        <a:latin typeface="微软雅黑" panose="020B0503020204020204" pitchFamily="34" charset="-122"/>
                        <a:ea typeface="微软雅黑" panose="020B0503020204020204" pitchFamily="34" charset="-122"/>
                      </a:endParaRP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defRPr/>
                      </a:pPr>
                      <a:r>
                        <a:rPr lang="zh-CN" altLang="en-US" sz="1400" dirty="0" smtClean="0">
                          <a:latin typeface="微软雅黑" panose="020B0503020204020204" pitchFamily="34" charset="-122"/>
                          <a:ea typeface="微软雅黑" panose="020B0503020204020204" pitchFamily="34" charset="-122"/>
                        </a:rPr>
                        <a:t>√</a:t>
                      </a:r>
                      <a:endParaRPr lang="zh-CN" altLang="en-US" sz="1400" b="1" dirty="0" smtClean="0">
                        <a:latin typeface="微软雅黑" panose="020B0503020204020204" pitchFamily="34" charset="-122"/>
                        <a:ea typeface="微软雅黑" panose="020B0503020204020204" pitchFamily="34" charset="-122"/>
                      </a:endParaRPr>
                    </a:p>
                  </a:txBody>
                  <a:tcPr anchor="ctr"/>
                </a:tc>
              </a:tr>
              <a:tr h="383996">
                <a:tc>
                  <a:txBody>
                    <a:bodyPr/>
                    <a:lstStyle/>
                    <a:p>
                      <a:r>
                        <a:rPr lang="zh-CN" altLang="en-US" sz="1200" dirty="0" smtClean="0">
                          <a:latin typeface="微软雅黑" panose="020B0503020204020204" pitchFamily="34" charset="-122"/>
                          <a:ea typeface="微软雅黑" panose="020B0503020204020204" pitchFamily="34" charset="-122"/>
                        </a:rPr>
                        <a:t>日本</a:t>
                      </a:r>
                      <a:endParaRPr lang="zh-CN" altLang="en-US" sz="12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smtClean="0">
                          <a:latin typeface="微软雅黑" panose="020B0503020204020204" pitchFamily="34" charset="-122"/>
                          <a:ea typeface="微软雅黑" panose="020B0503020204020204" pitchFamily="34" charset="-122"/>
                        </a:rPr>
                        <a:t>√</a:t>
                      </a:r>
                      <a:endParaRPr lang="zh-CN" altLang="en-US" sz="1400" b="1" dirty="0">
                        <a:latin typeface="微软雅黑" panose="020B0503020204020204" pitchFamily="34" charset="-122"/>
                        <a:ea typeface="微软雅黑" panose="020B0503020204020204" pitchFamily="34" charset="-122"/>
                      </a:endParaRP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defRPr/>
                      </a:pPr>
                      <a:r>
                        <a:rPr lang="en-US" altLang="zh-CN" sz="1600" b="1" kern="1200" dirty="0" smtClean="0">
                          <a:solidFill>
                            <a:srgbClr val="C00000"/>
                          </a:solidFill>
                          <a:latin typeface="微软雅黑" panose="020B0503020204020204" pitchFamily="34" charset="-122"/>
                          <a:ea typeface="微软雅黑" panose="020B0503020204020204" pitchFamily="34" charset="-122"/>
                          <a:cs typeface="+mn-cs"/>
                        </a:rPr>
                        <a:t>×</a:t>
                      </a:r>
                      <a:endParaRPr lang="zh-CN" altLang="en-US" sz="1600" b="1" kern="1200" dirty="0" smtClean="0">
                        <a:solidFill>
                          <a:srgbClr val="C00000"/>
                        </a:solidFill>
                        <a:latin typeface="微软雅黑" panose="020B0503020204020204" pitchFamily="34" charset="-122"/>
                        <a:ea typeface="微软雅黑" panose="020B0503020204020204" pitchFamily="34" charset="-122"/>
                        <a:cs typeface="+mn-cs"/>
                      </a:endParaRPr>
                    </a:p>
                  </a:txBody>
                  <a:tcPr anchor="ctr"/>
                </a:tc>
                <a:tc>
                  <a:txBody>
                    <a:bodyPr/>
                    <a:lstStyle/>
                    <a:p>
                      <a:pPr algn="ctr"/>
                      <a:r>
                        <a:rPr lang="en-US" altLang="zh-CN" sz="1400" dirty="0" smtClean="0">
                          <a:latin typeface="微软雅黑" panose="020B0503020204020204" pitchFamily="34" charset="-122"/>
                          <a:ea typeface="微软雅黑" panose="020B0503020204020204" pitchFamily="34" charset="-122"/>
                        </a:rPr>
                        <a:t>-</a:t>
                      </a:r>
                      <a:endParaRPr lang="zh-CN" altLang="en-US" sz="1400" b="1" dirty="0">
                        <a:latin typeface="微软雅黑" panose="020B0503020204020204" pitchFamily="34" charset="-122"/>
                        <a:ea typeface="微软雅黑" panose="020B0503020204020204" pitchFamily="34" charset="-122"/>
                      </a:endParaRP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defRPr/>
                      </a:pPr>
                      <a:r>
                        <a:rPr lang="en-US" altLang="zh-CN" sz="1600" b="1" kern="1200" dirty="0" smtClean="0">
                          <a:solidFill>
                            <a:srgbClr val="C00000"/>
                          </a:solidFill>
                          <a:latin typeface="微软雅黑" panose="020B0503020204020204" pitchFamily="34" charset="-122"/>
                          <a:ea typeface="微软雅黑" panose="020B0503020204020204" pitchFamily="34" charset="-122"/>
                          <a:cs typeface="+mn-cs"/>
                        </a:rPr>
                        <a:t>×</a:t>
                      </a:r>
                      <a:endParaRPr lang="zh-CN" altLang="en-US" sz="1600" b="1" kern="1200" dirty="0" smtClean="0">
                        <a:solidFill>
                          <a:srgbClr val="C00000"/>
                        </a:solidFill>
                        <a:latin typeface="微软雅黑" panose="020B0503020204020204" pitchFamily="34" charset="-122"/>
                        <a:ea typeface="微软雅黑" panose="020B0503020204020204" pitchFamily="34" charset="-122"/>
                        <a:cs typeface="+mn-cs"/>
                      </a:endParaRP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defRPr/>
                      </a:pPr>
                      <a:r>
                        <a:rPr lang="zh-CN" altLang="en-US" sz="1400" dirty="0" smtClean="0">
                          <a:latin typeface="微软雅黑" panose="020B0503020204020204" pitchFamily="34" charset="-122"/>
                          <a:ea typeface="微软雅黑" panose="020B0503020204020204" pitchFamily="34" charset="-122"/>
                        </a:rPr>
                        <a:t>√</a:t>
                      </a:r>
                      <a:endParaRPr lang="zh-CN" altLang="en-US" sz="1400" b="1" dirty="0" smtClean="0">
                        <a:latin typeface="微软雅黑" panose="020B0503020204020204" pitchFamily="34" charset="-122"/>
                        <a:ea typeface="微软雅黑" panose="020B0503020204020204" pitchFamily="34" charset="-122"/>
                      </a:endParaRP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defRPr/>
                      </a:pPr>
                      <a:r>
                        <a:rPr lang="zh-CN" altLang="en-US" sz="1400" dirty="0" smtClean="0">
                          <a:latin typeface="微软雅黑" panose="020B0503020204020204" pitchFamily="34" charset="-122"/>
                          <a:ea typeface="微软雅黑" panose="020B0503020204020204" pitchFamily="34" charset="-122"/>
                        </a:rPr>
                        <a:t>√</a:t>
                      </a:r>
                      <a:endParaRPr lang="zh-CN" altLang="en-US" sz="1400" b="1" dirty="0" smtClean="0">
                        <a:latin typeface="微软雅黑" panose="020B0503020204020204" pitchFamily="34" charset="-122"/>
                        <a:ea typeface="微软雅黑" panose="020B0503020204020204" pitchFamily="34" charset="-122"/>
                      </a:endParaRPr>
                    </a:p>
                  </a:txBody>
                  <a:tcPr anchor="ctr"/>
                </a:tc>
              </a:tr>
              <a:tr h="383996">
                <a:tc>
                  <a:txBody>
                    <a:bodyPr/>
                    <a:lstStyle/>
                    <a:p>
                      <a:r>
                        <a:rPr lang="zh-CN" altLang="en-US" sz="1200" dirty="0" smtClean="0">
                          <a:latin typeface="微软雅黑" panose="020B0503020204020204" pitchFamily="34" charset="-122"/>
                          <a:ea typeface="微软雅黑" panose="020B0503020204020204" pitchFamily="34" charset="-122"/>
                        </a:rPr>
                        <a:t>韩国</a:t>
                      </a:r>
                      <a:endParaRPr lang="zh-CN" altLang="en-US" sz="1200" dirty="0">
                        <a:latin typeface="微软雅黑" panose="020B0503020204020204" pitchFamily="34" charset="-122"/>
                        <a:ea typeface="微软雅黑" panose="020B0503020204020204" pitchFamily="34" charset="-122"/>
                      </a:endParaRP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defRPr/>
                      </a:pPr>
                      <a:r>
                        <a:rPr lang="zh-CN" altLang="en-US" sz="1400" dirty="0" smtClean="0">
                          <a:latin typeface="微软雅黑" panose="020B0503020204020204" pitchFamily="34" charset="-122"/>
                          <a:ea typeface="微软雅黑" panose="020B0503020204020204" pitchFamily="34" charset="-122"/>
                        </a:rPr>
                        <a:t>√</a:t>
                      </a:r>
                      <a:endParaRPr lang="zh-CN" altLang="en-US" sz="1400" b="1" dirty="0" smtClean="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smtClean="0">
                          <a:latin typeface="微软雅黑" panose="020B0503020204020204" pitchFamily="34" charset="-122"/>
                          <a:ea typeface="微软雅黑" panose="020B0503020204020204" pitchFamily="34" charset="-122"/>
                        </a:rPr>
                        <a:t>√</a:t>
                      </a:r>
                      <a:endParaRPr lang="zh-CN" altLang="en-US" sz="1400" b="1" dirty="0">
                        <a:latin typeface="微软雅黑" panose="020B0503020204020204" pitchFamily="34" charset="-122"/>
                        <a:ea typeface="微软雅黑" panose="020B0503020204020204" pitchFamily="34" charset="-122"/>
                      </a:endParaRP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defRPr/>
                      </a:pPr>
                      <a:r>
                        <a:rPr lang="en-US" altLang="zh-CN" sz="1600" b="1" kern="1200" dirty="0" smtClean="0">
                          <a:solidFill>
                            <a:srgbClr val="C00000"/>
                          </a:solidFill>
                          <a:latin typeface="微软雅黑" panose="020B0503020204020204" pitchFamily="34" charset="-122"/>
                          <a:ea typeface="微软雅黑" panose="020B0503020204020204" pitchFamily="34" charset="-122"/>
                          <a:cs typeface="+mn-cs"/>
                        </a:rPr>
                        <a:t>×</a:t>
                      </a:r>
                      <a:endParaRPr lang="zh-CN" altLang="en-US" sz="1600" b="1" kern="1200" dirty="0" smtClean="0">
                        <a:solidFill>
                          <a:srgbClr val="C00000"/>
                        </a:solidFill>
                        <a:latin typeface="微软雅黑" panose="020B0503020204020204" pitchFamily="34" charset="-122"/>
                        <a:ea typeface="微软雅黑" panose="020B0503020204020204" pitchFamily="34" charset="-122"/>
                        <a:cs typeface="+mn-cs"/>
                      </a:endParaRP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defRPr/>
                      </a:pPr>
                      <a:r>
                        <a:rPr lang="en-US" altLang="zh-CN" sz="1400" dirty="0" smtClean="0">
                          <a:latin typeface="微软雅黑" panose="020B0503020204020204" pitchFamily="34" charset="-122"/>
                          <a:ea typeface="微软雅黑" panose="020B0503020204020204" pitchFamily="34" charset="-122"/>
                        </a:rPr>
                        <a:t>-</a:t>
                      </a:r>
                      <a:endParaRPr lang="zh-CN" altLang="en-US" sz="1400" b="1" dirty="0" smtClean="0">
                        <a:latin typeface="微软雅黑" panose="020B0503020204020204" pitchFamily="34" charset="-122"/>
                        <a:ea typeface="微软雅黑" panose="020B0503020204020204" pitchFamily="34" charset="-122"/>
                      </a:endParaRP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defRPr/>
                      </a:pPr>
                      <a:r>
                        <a:rPr lang="zh-CN" altLang="en-US" sz="1400" dirty="0" smtClean="0">
                          <a:latin typeface="微软雅黑" panose="020B0503020204020204" pitchFamily="34" charset="-122"/>
                          <a:ea typeface="微软雅黑" panose="020B0503020204020204" pitchFamily="34" charset="-122"/>
                        </a:rPr>
                        <a:t>√</a:t>
                      </a:r>
                      <a:endParaRPr lang="zh-CN" altLang="en-US" sz="1400" b="1" dirty="0" smtClean="0">
                        <a:latin typeface="微软雅黑" panose="020B0503020204020204" pitchFamily="34" charset="-122"/>
                        <a:ea typeface="微软雅黑" panose="020B0503020204020204" pitchFamily="34" charset="-122"/>
                      </a:endParaRP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defRPr/>
                      </a:pPr>
                      <a:r>
                        <a:rPr lang="zh-CN" altLang="en-US" sz="1400" dirty="0" smtClean="0">
                          <a:latin typeface="微软雅黑" panose="020B0503020204020204" pitchFamily="34" charset="-122"/>
                          <a:ea typeface="微软雅黑" panose="020B0503020204020204" pitchFamily="34" charset="-122"/>
                        </a:rPr>
                        <a:t>√</a:t>
                      </a:r>
                      <a:endParaRPr lang="zh-CN" altLang="en-US" sz="1400" b="1" dirty="0" smtClean="0">
                        <a:latin typeface="微软雅黑" panose="020B0503020204020204" pitchFamily="34" charset="-122"/>
                        <a:ea typeface="微软雅黑" panose="020B0503020204020204" pitchFamily="34" charset="-122"/>
                      </a:endParaRPr>
                    </a:p>
                  </a:txBody>
                  <a:tcPr anchor="ctr"/>
                </a:tc>
              </a:tr>
              <a:tr h="383996">
                <a:tc>
                  <a:txBody>
                    <a:bodyPr/>
                    <a:lstStyle/>
                    <a:p>
                      <a:r>
                        <a:rPr lang="zh-CN" altLang="en-US" sz="1200" dirty="0" smtClean="0">
                          <a:latin typeface="微软雅黑" panose="020B0503020204020204" pitchFamily="34" charset="-122"/>
                          <a:ea typeface="微软雅黑" panose="020B0503020204020204" pitchFamily="34" charset="-122"/>
                        </a:rPr>
                        <a:t>澳大利亚</a:t>
                      </a:r>
                      <a:endParaRPr lang="zh-CN" altLang="en-US" sz="12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smtClean="0">
                          <a:latin typeface="微软雅黑" panose="020B0503020204020204" pitchFamily="34" charset="-122"/>
                          <a:ea typeface="微软雅黑" panose="020B0503020204020204" pitchFamily="34" charset="-122"/>
                        </a:rPr>
                        <a:t>√</a:t>
                      </a:r>
                      <a:endParaRPr lang="zh-CN" altLang="en-US" sz="1400" b="1"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smtClean="0">
                          <a:latin typeface="微软雅黑" panose="020B0503020204020204" pitchFamily="34" charset="-122"/>
                          <a:ea typeface="微软雅黑" panose="020B0503020204020204" pitchFamily="34" charset="-122"/>
                        </a:rPr>
                        <a:t>√</a:t>
                      </a:r>
                      <a:endParaRPr lang="zh-CN" altLang="en-US" sz="1400" b="1"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smtClean="0">
                          <a:latin typeface="微软雅黑" panose="020B0503020204020204" pitchFamily="34" charset="-122"/>
                          <a:ea typeface="微软雅黑" panose="020B0503020204020204" pitchFamily="34" charset="-122"/>
                        </a:rPr>
                        <a:t>√</a:t>
                      </a:r>
                      <a:endParaRPr lang="zh-CN" altLang="en-US" sz="1400" b="1" dirty="0">
                        <a:latin typeface="微软雅黑" panose="020B0503020204020204" pitchFamily="34" charset="-122"/>
                        <a:ea typeface="微软雅黑" panose="020B0503020204020204" pitchFamily="34" charset="-122"/>
                      </a:endParaRP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defRPr/>
                      </a:pPr>
                      <a:r>
                        <a:rPr lang="zh-CN" altLang="en-US" sz="1400" dirty="0" smtClean="0">
                          <a:latin typeface="微软雅黑" panose="020B0503020204020204" pitchFamily="34" charset="-122"/>
                          <a:ea typeface="微软雅黑" panose="020B0503020204020204" pitchFamily="34" charset="-122"/>
                        </a:rPr>
                        <a:t>√</a:t>
                      </a:r>
                      <a:endParaRPr lang="zh-CN" altLang="en-US" sz="1400" b="1" dirty="0" smtClean="0">
                        <a:latin typeface="微软雅黑" panose="020B0503020204020204" pitchFamily="34" charset="-122"/>
                        <a:ea typeface="微软雅黑" panose="020B0503020204020204" pitchFamily="34" charset="-122"/>
                      </a:endParaRP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defRPr/>
                      </a:pPr>
                      <a:r>
                        <a:rPr lang="en-US" altLang="zh-CN" sz="1400" dirty="0" smtClean="0">
                          <a:latin typeface="微软雅黑" panose="020B0503020204020204" pitchFamily="34" charset="-122"/>
                          <a:ea typeface="微软雅黑" panose="020B0503020204020204" pitchFamily="34" charset="-122"/>
                        </a:rPr>
                        <a:t>-</a:t>
                      </a:r>
                      <a:endParaRPr lang="zh-CN" altLang="en-US" sz="1400" b="1" dirty="0" smtClean="0">
                        <a:latin typeface="微软雅黑" panose="020B0503020204020204" pitchFamily="34" charset="-122"/>
                        <a:ea typeface="微软雅黑" panose="020B0503020204020204" pitchFamily="34" charset="-122"/>
                      </a:endParaRP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defRPr/>
                      </a:pPr>
                      <a:r>
                        <a:rPr lang="zh-CN" altLang="en-US" sz="1400" dirty="0" smtClean="0">
                          <a:latin typeface="微软雅黑" panose="020B0503020204020204" pitchFamily="34" charset="-122"/>
                          <a:ea typeface="微软雅黑" panose="020B0503020204020204" pitchFamily="34" charset="-122"/>
                        </a:rPr>
                        <a:t>√</a:t>
                      </a:r>
                      <a:endParaRPr lang="zh-CN" altLang="en-US" sz="1400" b="1" dirty="0" smtClean="0">
                        <a:latin typeface="微软雅黑" panose="020B0503020204020204" pitchFamily="34" charset="-122"/>
                        <a:ea typeface="微软雅黑" panose="020B0503020204020204" pitchFamily="34" charset="-122"/>
                      </a:endParaRPr>
                    </a:p>
                  </a:txBody>
                  <a:tcPr anchor="ctr"/>
                </a:tc>
              </a:tr>
              <a:tr h="383996">
                <a:tc>
                  <a:txBody>
                    <a:bodyPr/>
                    <a:lstStyle/>
                    <a:p>
                      <a:r>
                        <a:rPr lang="zh-CN" altLang="en-US" sz="1200" dirty="0" smtClean="0">
                          <a:latin typeface="微软雅黑" panose="020B0503020204020204" pitchFamily="34" charset="-122"/>
                          <a:ea typeface="微软雅黑" panose="020B0503020204020204" pitchFamily="34" charset="-122"/>
                        </a:rPr>
                        <a:t>新西兰</a:t>
                      </a:r>
                      <a:endParaRPr lang="zh-CN" altLang="en-US" sz="12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smtClean="0">
                          <a:latin typeface="微软雅黑" panose="020B0503020204020204" pitchFamily="34" charset="-122"/>
                          <a:ea typeface="微软雅黑" panose="020B0503020204020204" pitchFamily="34" charset="-122"/>
                        </a:rPr>
                        <a:t>√</a:t>
                      </a:r>
                      <a:endParaRPr lang="zh-CN" altLang="en-US" sz="1400" b="1"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smtClean="0">
                          <a:latin typeface="微软雅黑" panose="020B0503020204020204" pitchFamily="34" charset="-122"/>
                          <a:ea typeface="微软雅黑" panose="020B0503020204020204" pitchFamily="34" charset="-122"/>
                        </a:rPr>
                        <a:t>√</a:t>
                      </a:r>
                      <a:endParaRPr lang="zh-CN" altLang="en-US" sz="1400" b="1"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smtClean="0">
                          <a:latin typeface="微软雅黑" panose="020B0503020204020204" pitchFamily="34" charset="-122"/>
                          <a:ea typeface="微软雅黑" panose="020B0503020204020204" pitchFamily="34" charset="-122"/>
                        </a:rPr>
                        <a:t>√</a:t>
                      </a:r>
                      <a:endParaRPr lang="zh-CN" altLang="en-US" sz="1400" b="1" dirty="0">
                        <a:latin typeface="微软雅黑" panose="020B0503020204020204" pitchFamily="34" charset="-122"/>
                        <a:ea typeface="微软雅黑" panose="020B0503020204020204" pitchFamily="34" charset="-122"/>
                      </a:endParaRP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defRPr/>
                      </a:pPr>
                      <a:r>
                        <a:rPr lang="zh-CN" altLang="en-US" sz="1400" dirty="0" smtClean="0">
                          <a:latin typeface="微软雅黑" panose="020B0503020204020204" pitchFamily="34" charset="-122"/>
                          <a:ea typeface="微软雅黑" panose="020B0503020204020204" pitchFamily="34" charset="-122"/>
                        </a:rPr>
                        <a:t>√</a:t>
                      </a:r>
                      <a:endParaRPr lang="zh-CN" altLang="en-US" sz="1400" b="1" dirty="0" smtClean="0">
                        <a:latin typeface="微软雅黑" panose="020B0503020204020204" pitchFamily="34" charset="-122"/>
                        <a:ea typeface="微软雅黑" panose="020B0503020204020204" pitchFamily="34" charset="-122"/>
                      </a:endParaRP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defRPr/>
                      </a:pPr>
                      <a:r>
                        <a:rPr lang="zh-CN" altLang="en-US" sz="1400" dirty="0" smtClean="0">
                          <a:latin typeface="微软雅黑" panose="020B0503020204020204" pitchFamily="34" charset="-122"/>
                          <a:ea typeface="微软雅黑" panose="020B0503020204020204" pitchFamily="34" charset="-122"/>
                        </a:rPr>
                        <a:t>√</a:t>
                      </a:r>
                      <a:endParaRPr lang="zh-CN" altLang="en-US" sz="1400" b="1" dirty="0" smtClean="0">
                        <a:latin typeface="微软雅黑" panose="020B0503020204020204" pitchFamily="34" charset="-122"/>
                        <a:ea typeface="微软雅黑" panose="020B0503020204020204" pitchFamily="34" charset="-122"/>
                      </a:endParaRPr>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defRPr/>
                      </a:pPr>
                      <a:r>
                        <a:rPr lang="en-US" altLang="zh-CN" sz="1400" dirty="0" smtClean="0">
                          <a:latin typeface="微软雅黑" panose="020B0503020204020204" pitchFamily="34" charset="-122"/>
                          <a:ea typeface="微软雅黑" panose="020B0503020204020204" pitchFamily="34" charset="-122"/>
                        </a:rPr>
                        <a:t>-</a:t>
                      </a:r>
                      <a:endParaRPr lang="zh-CN" altLang="en-US" sz="1400" b="1" dirty="0" smtClean="0">
                        <a:latin typeface="微软雅黑" panose="020B0503020204020204" pitchFamily="34" charset="-122"/>
                        <a:ea typeface="微软雅黑" panose="020B0503020204020204" pitchFamily="34" charset="-122"/>
                      </a:endParaRPr>
                    </a:p>
                  </a:txBody>
                  <a:tcPr anchor="ctr"/>
                </a:tc>
              </a:tr>
            </a:tbl>
          </a:graphicData>
        </a:graphic>
      </p:graphicFrame>
      <p:sp>
        <p:nvSpPr>
          <p:cNvPr id="2" name="文本框 1"/>
          <p:cNvSpPr txBox="1"/>
          <p:nvPr/>
        </p:nvSpPr>
        <p:spPr>
          <a:xfrm>
            <a:off x="840579" y="4138636"/>
            <a:ext cx="7436690" cy="461665"/>
          </a:xfrm>
          <a:prstGeom prst="rect">
            <a:avLst/>
          </a:prstGeom>
          <a:noFill/>
        </p:spPr>
        <p:txBody>
          <a:bodyPr wrap="square" rtlCol="0">
            <a:spAutoFit/>
          </a:bodyPr>
          <a:lstStyle/>
          <a:p>
            <a:r>
              <a:rPr lang="zh-CN" altLang="en-US" sz="1200" dirty="0" smtClean="0"/>
              <a:t>此外，日本、韩国、中国、澳大利亚、新西兰、泰国对东盟中的最不发达国家（柬埔寨、缅甸和老挝）也给予了单边的免税优惠贸易安排。</a:t>
            </a:r>
            <a:endParaRPr lang="zh-CN" altLang="en-US" sz="12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标题 1"/>
          <p:cNvSpPr>
            <a:spLocks noGrp="1" noChangeArrowheads="1"/>
          </p:cNvSpPr>
          <p:nvPr>
            <p:ph type="title"/>
          </p:nvPr>
        </p:nvSpPr>
        <p:spPr>
          <a:xfrm>
            <a:off x="412750" y="136526"/>
            <a:ext cx="7823200" cy="809625"/>
          </a:xfrm>
        </p:spPr>
        <p:txBody>
          <a:bodyPr>
            <a:normAutofit fontScale="90000"/>
          </a:bodyPr>
          <a:lstStyle/>
          <a:p>
            <a:pPr algn="ctr"/>
            <a:br>
              <a:rPr lang="en-US" altLang="zh-CN" sz="2000" b="1" i="1" u="sng" dirty="0">
                <a:solidFill>
                  <a:schemeClr val="accent1">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br>
            <a:r>
              <a:rPr lang="en-US" altLang="zh-CN" sz="2000" b="1" dirty="0">
                <a:solidFill>
                  <a:schemeClr val="accent1">
                    <a:lumMod val="75000"/>
                  </a:schemeClr>
                </a:solidFill>
                <a:latin typeface="微软雅黑" panose="020B0503020204020204" pitchFamily="34" charset="-122"/>
                <a:ea typeface="微软雅黑" panose="020B0503020204020204" pitchFamily="34" charset="-122"/>
              </a:rPr>
              <a:t>RCEP</a:t>
            </a:r>
            <a:r>
              <a:rPr lang="zh-CN" altLang="en-US" sz="2000" b="1" dirty="0">
                <a:solidFill>
                  <a:schemeClr val="accent1">
                    <a:lumMod val="75000"/>
                  </a:schemeClr>
                </a:solidFill>
                <a:latin typeface="微软雅黑" panose="020B0503020204020204" pitchFamily="34" charset="-122"/>
                <a:ea typeface="微软雅黑" panose="020B0503020204020204" pitchFamily="34" charset="-122"/>
              </a:rPr>
              <a:t>机遇一：</a:t>
            </a:r>
            <a:r>
              <a:rPr lang="zh-CN" altLang="zh-CN" sz="2000" b="1" dirty="0">
                <a:solidFill>
                  <a:schemeClr val="accent1">
                    <a:lumMod val="75000"/>
                  </a:schemeClr>
                </a:solidFill>
                <a:latin typeface="微软雅黑" panose="020B0503020204020204" pitchFamily="34" charset="-122"/>
                <a:ea typeface="微软雅黑" panose="020B0503020204020204" pitchFamily="34" charset="-122"/>
              </a:rPr>
              <a:t>扩大原有自贸协定的关税减让商品</a:t>
            </a:r>
            <a:r>
              <a:rPr lang="zh-CN" altLang="zh-CN" sz="2000" b="1" dirty="0" smtClean="0">
                <a:solidFill>
                  <a:schemeClr val="accent1">
                    <a:lumMod val="75000"/>
                  </a:schemeClr>
                </a:solidFill>
                <a:latin typeface="微软雅黑" panose="020B0503020204020204" pitchFamily="34" charset="-122"/>
                <a:ea typeface="微软雅黑" panose="020B0503020204020204" pitchFamily="34" charset="-122"/>
              </a:rPr>
              <a:t>范围</a:t>
            </a:r>
            <a:br>
              <a:rPr lang="zh-CN" altLang="zh-CN" sz="2200" b="1" i="1" u="sng" dirty="0">
                <a:solidFill>
                  <a:schemeClr val="accent1">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br>
            <a:endParaRPr lang="zh-CN" altLang="zh-CN" sz="2200" b="1" i="1" u="sng" dirty="0">
              <a:solidFill>
                <a:schemeClr val="accent1">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 name="内容占位符 2"/>
          <p:cNvSpPr txBox="1"/>
          <p:nvPr/>
        </p:nvSpPr>
        <p:spPr>
          <a:xfrm>
            <a:off x="797163" y="1066801"/>
            <a:ext cx="3228798" cy="322897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en-US" altLang="zh-CN" sz="1200" dirty="0" smtClean="0">
              <a:solidFill>
                <a:schemeClr val="accent1">
                  <a:lumMod val="75000"/>
                </a:schemeClr>
              </a:solidFill>
              <a:latin typeface="微软雅黑" panose="020B0503020204020204" pitchFamily="34" charset="-122"/>
              <a:ea typeface="微软雅黑" panose="020B0503020204020204" pitchFamily="34" charset="-122"/>
            </a:endParaRPr>
          </a:p>
          <a:p>
            <a:pPr marL="0" indent="0">
              <a:lnSpc>
                <a:spcPct val="100000"/>
              </a:lnSpc>
              <a:buNone/>
            </a:pPr>
            <a:r>
              <a:rPr lang="zh-CN" altLang="zh-CN" sz="1200" dirty="0" smtClean="0">
                <a:solidFill>
                  <a:schemeClr val="accent1">
                    <a:lumMod val="75000"/>
                  </a:schemeClr>
                </a:solidFill>
                <a:latin typeface="微软雅黑" panose="020B0503020204020204" pitchFamily="34" charset="-122"/>
                <a:ea typeface="微软雅黑" panose="020B0503020204020204" pitchFamily="34" charset="-122"/>
              </a:rPr>
              <a:t>我国</a:t>
            </a:r>
            <a:r>
              <a:rPr lang="zh-CN" altLang="zh-CN" sz="1200" dirty="0">
                <a:solidFill>
                  <a:schemeClr val="accent1">
                    <a:lumMod val="75000"/>
                  </a:schemeClr>
                </a:solidFill>
                <a:latin typeface="微软雅黑" panose="020B0503020204020204" pitchFamily="34" charset="-122"/>
                <a:ea typeface="微软雅黑" panose="020B0503020204020204" pitchFamily="34" charset="-122"/>
              </a:rPr>
              <a:t>已与东盟、韩国、澳大利亚和新西兰分别达成了双边自由贸易协定，我国对除日本外的其他</a:t>
            </a:r>
            <a:r>
              <a:rPr lang="en-US" altLang="zh-CN" sz="1200" dirty="0">
                <a:solidFill>
                  <a:schemeClr val="accent1">
                    <a:lumMod val="75000"/>
                  </a:schemeClr>
                </a:solidFill>
                <a:latin typeface="微软雅黑" panose="020B0503020204020204" pitchFamily="34" charset="-122"/>
                <a:ea typeface="微软雅黑" panose="020B0503020204020204" pitchFamily="34" charset="-122"/>
              </a:rPr>
              <a:t>RCEP</a:t>
            </a:r>
            <a:r>
              <a:rPr lang="zh-CN" altLang="zh-CN" sz="1200" dirty="0">
                <a:solidFill>
                  <a:schemeClr val="accent1">
                    <a:lumMod val="75000"/>
                  </a:schemeClr>
                </a:solidFill>
                <a:latin typeface="微软雅黑" panose="020B0503020204020204" pitchFamily="34" charset="-122"/>
                <a:ea typeface="微软雅黑" panose="020B0503020204020204" pitchFamily="34" charset="-122"/>
              </a:rPr>
              <a:t>成员国的大多数纺织服装出口均已经享受到关税减让的优惠。</a:t>
            </a:r>
            <a:r>
              <a:rPr lang="en-US" altLang="zh-CN" sz="1200" dirty="0">
                <a:solidFill>
                  <a:schemeClr val="accent1">
                    <a:lumMod val="75000"/>
                  </a:schemeClr>
                </a:solidFill>
                <a:latin typeface="微软雅黑" panose="020B0503020204020204" pitchFamily="34" charset="-122"/>
                <a:ea typeface="微软雅黑" panose="020B0503020204020204" pitchFamily="34" charset="-122"/>
              </a:rPr>
              <a:t>RCEP</a:t>
            </a:r>
            <a:r>
              <a:rPr lang="zh-CN" altLang="zh-CN" sz="1200" dirty="0">
                <a:solidFill>
                  <a:schemeClr val="accent1">
                    <a:lumMod val="75000"/>
                  </a:schemeClr>
                </a:solidFill>
                <a:latin typeface="微软雅黑" panose="020B0503020204020204" pitchFamily="34" charset="-122"/>
                <a:ea typeface="微软雅黑" panose="020B0503020204020204" pitchFamily="34" charset="-122"/>
              </a:rPr>
              <a:t>实施后，有部分纺织服装产品对相应国家的出口可以享受到超出原有自贸协定的关税减让，包括：</a:t>
            </a:r>
            <a:endParaRPr lang="zh-CN" altLang="zh-CN" sz="1200" dirty="0">
              <a:solidFill>
                <a:schemeClr val="accent1">
                  <a:lumMod val="75000"/>
                </a:schemeClr>
              </a:solidFill>
              <a:latin typeface="微软雅黑" panose="020B0503020204020204" pitchFamily="34" charset="-122"/>
              <a:ea typeface="微软雅黑" panose="020B0503020204020204" pitchFamily="34" charset="-122"/>
            </a:endParaRPr>
          </a:p>
          <a:p>
            <a:pPr>
              <a:lnSpc>
                <a:spcPct val="100000"/>
              </a:lnSpc>
            </a:pPr>
            <a:r>
              <a:rPr lang="zh-CN" altLang="zh-CN" sz="1200" dirty="0">
                <a:solidFill>
                  <a:schemeClr val="accent1">
                    <a:lumMod val="75000"/>
                  </a:schemeClr>
                </a:solidFill>
                <a:latin typeface="微软雅黑" panose="020B0503020204020204" pitchFamily="34" charset="-122"/>
                <a:ea typeface="微软雅黑" panose="020B0503020204020204" pitchFamily="34" charset="-122"/>
              </a:rPr>
              <a:t>对印尼：部分服装和床上织物</a:t>
            </a:r>
            <a:endParaRPr lang="zh-CN" altLang="zh-CN" sz="1200" dirty="0">
              <a:solidFill>
                <a:schemeClr val="accent1">
                  <a:lumMod val="75000"/>
                </a:schemeClr>
              </a:solidFill>
              <a:latin typeface="微软雅黑" panose="020B0503020204020204" pitchFamily="34" charset="-122"/>
              <a:ea typeface="微软雅黑" panose="020B0503020204020204" pitchFamily="34" charset="-122"/>
            </a:endParaRPr>
          </a:p>
          <a:p>
            <a:pPr>
              <a:lnSpc>
                <a:spcPct val="100000"/>
              </a:lnSpc>
            </a:pPr>
            <a:r>
              <a:rPr lang="zh-CN" altLang="zh-CN" sz="1200" dirty="0">
                <a:solidFill>
                  <a:schemeClr val="accent1">
                    <a:lumMod val="75000"/>
                  </a:schemeClr>
                </a:solidFill>
                <a:latin typeface="微软雅黑" panose="020B0503020204020204" pitchFamily="34" charset="-122"/>
                <a:ea typeface="微软雅黑" panose="020B0503020204020204" pitchFamily="34" charset="-122"/>
              </a:rPr>
              <a:t>对马来西亚：部分棉纱、织物和化纤</a:t>
            </a:r>
            <a:endParaRPr lang="zh-CN" altLang="zh-CN" sz="1200" dirty="0">
              <a:solidFill>
                <a:schemeClr val="accent1">
                  <a:lumMod val="75000"/>
                </a:schemeClr>
              </a:solidFill>
              <a:latin typeface="微软雅黑" panose="020B0503020204020204" pitchFamily="34" charset="-122"/>
              <a:ea typeface="微软雅黑" panose="020B0503020204020204" pitchFamily="34" charset="-122"/>
            </a:endParaRPr>
          </a:p>
          <a:p>
            <a:pPr>
              <a:lnSpc>
                <a:spcPct val="100000"/>
              </a:lnSpc>
            </a:pPr>
            <a:r>
              <a:rPr lang="zh-CN" altLang="zh-CN" sz="1200" dirty="0">
                <a:solidFill>
                  <a:schemeClr val="accent1">
                    <a:lumMod val="75000"/>
                  </a:schemeClr>
                </a:solidFill>
                <a:latin typeface="微软雅黑" panose="020B0503020204020204" pitchFamily="34" charset="-122"/>
                <a:ea typeface="微软雅黑" panose="020B0503020204020204" pitchFamily="34" charset="-122"/>
              </a:rPr>
              <a:t>对菲律宾：部分化纤及织物、服装和纺织品</a:t>
            </a:r>
            <a:endParaRPr lang="zh-CN" altLang="zh-CN" sz="1200" dirty="0">
              <a:solidFill>
                <a:schemeClr val="accent1">
                  <a:lumMod val="75000"/>
                </a:schemeClr>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585000" y="1248813"/>
            <a:ext cx="4120697" cy="1728403"/>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标题 1"/>
          <p:cNvSpPr txBox="1"/>
          <p:nvPr/>
        </p:nvSpPr>
        <p:spPr>
          <a:xfrm>
            <a:off x="1000583" y="346247"/>
            <a:ext cx="8229600" cy="800066"/>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00000"/>
              </a:lnSpc>
            </a:pPr>
            <a:endParaRPr lang="en-US" altLang="zh-CN" sz="1800" b="1" dirty="0">
              <a:solidFill>
                <a:schemeClr val="accent1">
                  <a:lumMod val="50000"/>
                </a:schemeClr>
              </a:solidFill>
              <a:latin typeface="微软雅黑" panose="020B0503020204020204" pitchFamily="34" charset="-122"/>
              <a:ea typeface="微软雅黑" panose="020B0503020204020204" pitchFamily="34" charset="-122"/>
            </a:endParaRPr>
          </a:p>
        </p:txBody>
      </p:sp>
      <p:sp>
        <p:nvSpPr>
          <p:cNvPr id="8" name="标题 1"/>
          <p:cNvSpPr txBox="1"/>
          <p:nvPr/>
        </p:nvSpPr>
        <p:spPr>
          <a:xfrm>
            <a:off x="437207" y="184664"/>
            <a:ext cx="8229600" cy="800066"/>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en-US" altLang="zh-CN" sz="1800" b="1" dirty="0">
                <a:solidFill>
                  <a:schemeClr val="accent1">
                    <a:lumMod val="75000"/>
                  </a:schemeClr>
                </a:solidFill>
                <a:latin typeface="微软雅黑" panose="020B0503020204020204" pitchFamily="34" charset="-122"/>
                <a:ea typeface="微软雅黑" panose="020B0503020204020204" pitchFamily="34" charset="-122"/>
              </a:rPr>
              <a:t>RCEP</a:t>
            </a:r>
            <a:r>
              <a:rPr lang="zh-CN" altLang="en-US" sz="1800" b="1" dirty="0" smtClean="0">
                <a:solidFill>
                  <a:schemeClr val="accent1">
                    <a:lumMod val="75000"/>
                  </a:schemeClr>
                </a:solidFill>
                <a:latin typeface="微软雅黑" panose="020B0503020204020204" pitchFamily="34" charset="-122"/>
                <a:ea typeface="微软雅黑" panose="020B0503020204020204" pitchFamily="34" charset="-122"/>
              </a:rPr>
              <a:t>机遇二：对日出口可以逐步享受减免关税待遇</a:t>
            </a:r>
            <a:endParaRPr lang="en-US" altLang="zh-CN" sz="1800" b="1" i="1" u="sng" dirty="0">
              <a:solidFill>
                <a:schemeClr val="accent1">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 name="矩形 1"/>
          <p:cNvSpPr/>
          <p:nvPr/>
        </p:nvSpPr>
        <p:spPr>
          <a:xfrm>
            <a:off x="812369" y="992424"/>
            <a:ext cx="3570819" cy="3662541"/>
          </a:xfrm>
          <a:prstGeom prst="rect">
            <a:avLst/>
          </a:prstGeom>
        </p:spPr>
        <p:txBody>
          <a:bodyPr wrap="square">
            <a:spAutoFit/>
          </a:bodyPr>
          <a:lstStyle/>
          <a:p>
            <a:pPr marL="171450" indent="-171450">
              <a:buFont typeface="Wingdings" panose="05000000000000000000" pitchFamily="2" charset="2"/>
              <a:buChar char="u"/>
            </a:pPr>
            <a:r>
              <a:rPr lang="en-US" altLang="zh-CN" sz="1100" dirty="0">
                <a:solidFill>
                  <a:schemeClr val="accent1">
                    <a:lumMod val="75000"/>
                  </a:schemeClr>
                </a:solidFill>
                <a:latin typeface="微软雅黑" panose="020B0503020204020204" pitchFamily="34" charset="-122"/>
                <a:ea typeface="微软雅黑" panose="020B0503020204020204" pitchFamily="34" charset="-122"/>
              </a:rPr>
              <a:t>RCEP</a:t>
            </a:r>
            <a:r>
              <a:rPr lang="zh-CN" altLang="zh-CN" sz="1100" dirty="0">
                <a:solidFill>
                  <a:schemeClr val="accent1">
                    <a:lumMod val="75000"/>
                  </a:schemeClr>
                </a:solidFill>
                <a:latin typeface="微软雅黑" panose="020B0503020204020204" pitchFamily="34" charset="-122"/>
                <a:ea typeface="微软雅黑" panose="020B0503020204020204" pitchFamily="34" charset="-122"/>
              </a:rPr>
              <a:t>是中日之间首个自由贸易协定，</a:t>
            </a:r>
            <a:r>
              <a:rPr lang="en-US" altLang="zh-CN" sz="1100" dirty="0">
                <a:solidFill>
                  <a:schemeClr val="accent1">
                    <a:lumMod val="75000"/>
                  </a:schemeClr>
                </a:solidFill>
                <a:latin typeface="微软雅黑" panose="020B0503020204020204" pitchFamily="34" charset="-122"/>
                <a:ea typeface="微软雅黑" panose="020B0503020204020204" pitchFamily="34" charset="-122"/>
              </a:rPr>
              <a:t>RCEP</a:t>
            </a:r>
            <a:r>
              <a:rPr lang="zh-CN" altLang="zh-CN" sz="1100" dirty="0">
                <a:solidFill>
                  <a:schemeClr val="accent1">
                    <a:lumMod val="75000"/>
                  </a:schemeClr>
                </a:solidFill>
                <a:latin typeface="微软雅黑" panose="020B0503020204020204" pitchFamily="34" charset="-122"/>
                <a:ea typeface="微软雅黑" panose="020B0503020204020204" pitchFamily="34" charset="-122"/>
              </a:rPr>
              <a:t>实施后，受到最直接和最显著影响的是我对日纺织服装出口。</a:t>
            </a:r>
            <a:r>
              <a:rPr lang="en-US" altLang="zh-CN" sz="1100" dirty="0" smtClean="0">
                <a:solidFill>
                  <a:schemeClr val="accent1">
                    <a:lumMod val="75000"/>
                  </a:schemeClr>
                </a:solidFill>
                <a:latin typeface="微软雅黑" panose="020B0503020204020204" pitchFamily="34" charset="-122"/>
                <a:ea typeface="微软雅黑" panose="020B0503020204020204" pitchFamily="34" charset="-122"/>
              </a:rPr>
              <a:t>2021</a:t>
            </a:r>
            <a:r>
              <a:rPr lang="zh-CN" altLang="zh-CN" sz="1100" dirty="0" smtClean="0">
                <a:solidFill>
                  <a:schemeClr val="accent1">
                    <a:lumMod val="75000"/>
                  </a:schemeClr>
                </a:solidFill>
                <a:latin typeface="微软雅黑" panose="020B0503020204020204" pitchFamily="34" charset="-122"/>
                <a:ea typeface="微软雅黑" panose="020B0503020204020204" pitchFamily="34" charset="-122"/>
              </a:rPr>
              <a:t>年</a:t>
            </a:r>
            <a:r>
              <a:rPr lang="zh-CN" altLang="zh-CN" sz="1100" dirty="0">
                <a:solidFill>
                  <a:schemeClr val="accent1">
                    <a:lumMod val="75000"/>
                  </a:schemeClr>
                </a:solidFill>
                <a:latin typeface="微软雅黑" panose="020B0503020204020204" pitchFamily="34" charset="-122"/>
                <a:ea typeface="微软雅黑" panose="020B0503020204020204" pitchFamily="34" charset="-122"/>
              </a:rPr>
              <a:t>，中国对日本纺织服装</a:t>
            </a:r>
            <a:r>
              <a:rPr lang="zh-CN" altLang="zh-CN" sz="1100" dirty="0" smtClean="0">
                <a:solidFill>
                  <a:schemeClr val="accent1">
                    <a:lumMod val="75000"/>
                  </a:schemeClr>
                </a:solidFill>
                <a:latin typeface="微软雅黑" panose="020B0503020204020204" pitchFamily="34" charset="-122"/>
                <a:ea typeface="微软雅黑" panose="020B0503020204020204" pitchFamily="34" charset="-122"/>
              </a:rPr>
              <a:t>出口</a:t>
            </a:r>
            <a:r>
              <a:rPr lang="en-US" altLang="zh-CN" sz="1100" dirty="0" smtClean="0">
                <a:solidFill>
                  <a:schemeClr val="accent1">
                    <a:lumMod val="75000"/>
                  </a:schemeClr>
                </a:solidFill>
                <a:latin typeface="微软雅黑" panose="020B0503020204020204" pitchFamily="34" charset="-122"/>
                <a:ea typeface="微软雅黑" panose="020B0503020204020204" pitchFamily="34" charset="-122"/>
              </a:rPr>
              <a:t>203.9</a:t>
            </a:r>
            <a:r>
              <a:rPr lang="zh-CN" altLang="zh-CN" sz="1100" dirty="0" smtClean="0">
                <a:solidFill>
                  <a:schemeClr val="accent1">
                    <a:lumMod val="75000"/>
                  </a:schemeClr>
                </a:solidFill>
                <a:latin typeface="微软雅黑" panose="020B0503020204020204" pitchFamily="34" charset="-122"/>
                <a:ea typeface="微软雅黑" panose="020B0503020204020204" pitchFamily="34" charset="-122"/>
              </a:rPr>
              <a:t>亿</a:t>
            </a:r>
            <a:r>
              <a:rPr lang="zh-CN" altLang="zh-CN" sz="1100" dirty="0">
                <a:solidFill>
                  <a:schemeClr val="accent1">
                    <a:lumMod val="75000"/>
                  </a:schemeClr>
                </a:solidFill>
                <a:latin typeface="微软雅黑" panose="020B0503020204020204" pitchFamily="34" charset="-122"/>
                <a:ea typeface="微软雅黑" panose="020B0503020204020204" pitchFamily="34" charset="-122"/>
              </a:rPr>
              <a:t>美元，占我纺织服装总出口</a:t>
            </a:r>
            <a:r>
              <a:rPr lang="zh-CN" altLang="zh-CN" sz="1100" dirty="0" smtClean="0">
                <a:solidFill>
                  <a:schemeClr val="accent1">
                    <a:lumMod val="75000"/>
                  </a:schemeClr>
                </a:solidFill>
                <a:latin typeface="微软雅黑" panose="020B0503020204020204" pitchFamily="34" charset="-122"/>
                <a:ea typeface="微软雅黑" panose="020B0503020204020204" pitchFamily="34" charset="-122"/>
              </a:rPr>
              <a:t>的</a:t>
            </a:r>
            <a:r>
              <a:rPr lang="en-US" altLang="zh-CN" sz="1100" dirty="0" smtClean="0">
                <a:solidFill>
                  <a:schemeClr val="accent1">
                    <a:lumMod val="75000"/>
                  </a:schemeClr>
                </a:solidFill>
                <a:latin typeface="微软雅黑" panose="020B0503020204020204" pitchFamily="34" charset="-122"/>
                <a:ea typeface="微软雅黑" panose="020B0503020204020204" pitchFamily="34" charset="-122"/>
              </a:rPr>
              <a:t>6.3</a:t>
            </a:r>
            <a:r>
              <a:rPr lang="en-US" altLang="zh-CN" sz="1100" dirty="0">
                <a:solidFill>
                  <a:schemeClr val="accent1">
                    <a:lumMod val="75000"/>
                  </a:schemeClr>
                </a:solidFill>
                <a:latin typeface="微软雅黑" panose="020B0503020204020204" pitchFamily="34" charset="-122"/>
                <a:ea typeface="微软雅黑" panose="020B0503020204020204" pitchFamily="34" charset="-122"/>
              </a:rPr>
              <a:t>%</a:t>
            </a:r>
            <a:r>
              <a:rPr lang="zh-CN" altLang="zh-CN" sz="1100" dirty="0">
                <a:solidFill>
                  <a:schemeClr val="accent1">
                    <a:lumMod val="75000"/>
                  </a:schemeClr>
                </a:solidFill>
                <a:latin typeface="微软雅黑" panose="020B0503020204020204" pitchFamily="34" charset="-122"/>
                <a:ea typeface="微软雅黑" panose="020B0503020204020204" pitchFamily="34" charset="-122"/>
              </a:rPr>
              <a:t>。中国在日本纺织服装市场份额从</a:t>
            </a:r>
            <a:r>
              <a:rPr lang="en-US" altLang="zh-CN" sz="1100" dirty="0">
                <a:solidFill>
                  <a:schemeClr val="accent1">
                    <a:lumMod val="75000"/>
                  </a:schemeClr>
                </a:solidFill>
                <a:latin typeface="微软雅黑" panose="020B0503020204020204" pitchFamily="34" charset="-122"/>
                <a:ea typeface="微软雅黑" panose="020B0503020204020204" pitchFamily="34" charset="-122"/>
              </a:rPr>
              <a:t>2010</a:t>
            </a:r>
            <a:r>
              <a:rPr lang="zh-CN" altLang="zh-CN" sz="1100" dirty="0">
                <a:solidFill>
                  <a:schemeClr val="accent1">
                    <a:lumMod val="75000"/>
                  </a:schemeClr>
                </a:solidFill>
                <a:latin typeface="微软雅黑" panose="020B0503020204020204" pitchFamily="34" charset="-122"/>
                <a:ea typeface="微软雅黑" panose="020B0503020204020204" pitchFamily="34" charset="-122"/>
              </a:rPr>
              <a:t>年的</a:t>
            </a:r>
            <a:r>
              <a:rPr lang="en-US" altLang="zh-CN" sz="1100" dirty="0">
                <a:solidFill>
                  <a:schemeClr val="accent1">
                    <a:lumMod val="75000"/>
                  </a:schemeClr>
                </a:solidFill>
                <a:latin typeface="微软雅黑" panose="020B0503020204020204" pitchFamily="34" charset="-122"/>
                <a:ea typeface="微软雅黑" panose="020B0503020204020204" pitchFamily="34" charset="-122"/>
              </a:rPr>
              <a:t>80%</a:t>
            </a:r>
            <a:r>
              <a:rPr lang="zh-CN" altLang="zh-CN" sz="1100" dirty="0">
                <a:solidFill>
                  <a:schemeClr val="accent1">
                    <a:lumMod val="75000"/>
                  </a:schemeClr>
                </a:solidFill>
                <a:latin typeface="微软雅黑" panose="020B0503020204020204" pitchFamily="34" charset="-122"/>
                <a:ea typeface="微软雅黑" panose="020B0503020204020204" pitchFamily="34" charset="-122"/>
              </a:rPr>
              <a:t>左右</a:t>
            </a:r>
            <a:r>
              <a:rPr lang="zh-CN" altLang="zh-CN" sz="1100" dirty="0" smtClean="0">
                <a:solidFill>
                  <a:schemeClr val="accent1">
                    <a:lumMod val="75000"/>
                  </a:schemeClr>
                </a:solidFill>
                <a:latin typeface="微软雅黑" panose="020B0503020204020204" pitchFamily="34" charset="-122"/>
                <a:ea typeface="微软雅黑" panose="020B0503020204020204" pitchFamily="34" charset="-122"/>
              </a:rPr>
              <a:t>降到</a:t>
            </a:r>
            <a:r>
              <a:rPr lang="en-US" altLang="zh-CN" sz="1100" dirty="0" smtClean="0">
                <a:solidFill>
                  <a:schemeClr val="accent1">
                    <a:lumMod val="75000"/>
                  </a:schemeClr>
                </a:solidFill>
                <a:latin typeface="微软雅黑" panose="020B0503020204020204" pitchFamily="34" charset="-122"/>
                <a:ea typeface="微软雅黑" panose="020B0503020204020204" pitchFamily="34" charset="-122"/>
              </a:rPr>
              <a:t>56.8%</a:t>
            </a:r>
            <a:r>
              <a:rPr lang="zh-CN" altLang="zh-CN" sz="1100" dirty="0">
                <a:solidFill>
                  <a:schemeClr val="accent1">
                    <a:lumMod val="75000"/>
                  </a:schemeClr>
                </a:solidFill>
                <a:latin typeface="微软雅黑" panose="020B0503020204020204" pitchFamily="34" charset="-122"/>
                <a:ea typeface="微软雅黑" panose="020B0503020204020204" pitchFamily="34" charset="-122"/>
              </a:rPr>
              <a:t>，中国减少的份额主要被东盟和孟加拉等低成本国家所填补。总体说来，</a:t>
            </a:r>
            <a:r>
              <a:rPr lang="en-US" altLang="zh-CN" sz="1100" dirty="0">
                <a:solidFill>
                  <a:schemeClr val="accent1">
                    <a:lumMod val="75000"/>
                  </a:schemeClr>
                </a:solidFill>
                <a:latin typeface="微软雅黑" panose="020B0503020204020204" pitchFamily="34" charset="-122"/>
                <a:ea typeface="微软雅黑" panose="020B0503020204020204" pitchFamily="34" charset="-122"/>
              </a:rPr>
              <a:t>RCEP</a:t>
            </a:r>
            <a:r>
              <a:rPr lang="zh-CN" altLang="zh-CN" sz="1100" dirty="0">
                <a:solidFill>
                  <a:schemeClr val="accent1">
                    <a:lumMod val="75000"/>
                  </a:schemeClr>
                </a:solidFill>
                <a:latin typeface="微软雅黑" panose="020B0503020204020204" pitchFamily="34" charset="-122"/>
                <a:ea typeface="微软雅黑" panose="020B0503020204020204" pitchFamily="34" charset="-122"/>
              </a:rPr>
              <a:t>生效后，日本最终将在</a:t>
            </a:r>
            <a:r>
              <a:rPr lang="en-US" altLang="zh-CN" sz="1100" dirty="0">
                <a:solidFill>
                  <a:schemeClr val="accent1">
                    <a:lumMod val="75000"/>
                  </a:schemeClr>
                </a:solidFill>
                <a:latin typeface="微软雅黑" panose="020B0503020204020204" pitchFamily="34" charset="-122"/>
                <a:ea typeface="微软雅黑" panose="020B0503020204020204" pitchFamily="34" charset="-122"/>
              </a:rPr>
              <a:t>15</a:t>
            </a:r>
            <a:r>
              <a:rPr lang="zh-CN" altLang="zh-CN" sz="1100" dirty="0">
                <a:solidFill>
                  <a:schemeClr val="accent1">
                    <a:lumMod val="75000"/>
                  </a:schemeClr>
                </a:solidFill>
                <a:latin typeface="微软雅黑" panose="020B0503020204020204" pitchFamily="34" charset="-122"/>
                <a:ea typeface="微软雅黑" panose="020B0503020204020204" pitchFamily="34" charset="-122"/>
              </a:rPr>
              <a:t>年内对绝大多数中国纺织服装产品实现零关税，这为中日纺织服装贸易的长期发展构建了积极和可预期的政策环境，将稳定日本企业与中国出口企业长期合作的信心，并有助于减缓中国在日本市场份额的下滑速度</a:t>
            </a:r>
            <a:r>
              <a:rPr lang="zh-CN" altLang="zh-CN" sz="1100" dirty="0" smtClean="0">
                <a:solidFill>
                  <a:schemeClr val="accent1">
                    <a:lumMod val="75000"/>
                  </a:schemeClr>
                </a:solidFill>
                <a:latin typeface="微软雅黑" panose="020B0503020204020204" pitchFamily="34" charset="-122"/>
                <a:ea typeface="微软雅黑" panose="020B0503020204020204" pitchFamily="34" charset="-122"/>
              </a:rPr>
              <a:t>。</a:t>
            </a:r>
            <a:endParaRPr lang="en-US" altLang="zh-CN" sz="1100" dirty="0" smtClean="0">
              <a:solidFill>
                <a:schemeClr val="accent1">
                  <a:lumMod val="75000"/>
                </a:schemeClr>
              </a:solidFill>
              <a:latin typeface="微软雅黑" panose="020B0503020204020204" pitchFamily="34" charset="-122"/>
              <a:ea typeface="微软雅黑" panose="020B0503020204020204" pitchFamily="34" charset="-122"/>
            </a:endParaRPr>
          </a:p>
          <a:p>
            <a:endParaRPr lang="en-US" altLang="zh-CN" sz="1100" dirty="0" smtClean="0">
              <a:solidFill>
                <a:schemeClr val="accent1">
                  <a:lumMod val="75000"/>
                </a:schemeClr>
              </a:solidFill>
              <a:latin typeface="微软雅黑" panose="020B0503020204020204" pitchFamily="34" charset="-122"/>
              <a:ea typeface="微软雅黑" panose="020B0503020204020204" pitchFamily="34" charset="-122"/>
            </a:endParaRPr>
          </a:p>
          <a:p>
            <a:pPr marL="171450" indent="-171450">
              <a:buFont typeface="Wingdings" panose="05000000000000000000" pitchFamily="2" charset="2"/>
              <a:buChar char="u"/>
            </a:pPr>
            <a:r>
              <a:rPr lang="zh-CN" altLang="zh-CN" sz="1100" dirty="0" smtClean="0">
                <a:solidFill>
                  <a:schemeClr val="accent1">
                    <a:lumMod val="75000"/>
                  </a:schemeClr>
                </a:solidFill>
                <a:latin typeface="微软雅黑" panose="020B0503020204020204" pitchFamily="34" charset="-122"/>
                <a:ea typeface="微软雅黑" panose="020B0503020204020204" pitchFamily="34" charset="-122"/>
              </a:rPr>
              <a:t>日本</a:t>
            </a:r>
            <a:r>
              <a:rPr lang="zh-CN" altLang="zh-CN" sz="1100" dirty="0">
                <a:solidFill>
                  <a:schemeClr val="accent1">
                    <a:lumMod val="75000"/>
                  </a:schemeClr>
                </a:solidFill>
                <a:latin typeface="微软雅黑" panose="020B0503020204020204" pitchFamily="34" charset="-122"/>
                <a:ea typeface="微软雅黑" panose="020B0503020204020204" pitchFamily="34" charset="-122"/>
              </a:rPr>
              <a:t>在</a:t>
            </a:r>
            <a:r>
              <a:rPr lang="en-US" altLang="zh-CN" sz="1100" dirty="0">
                <a:solidFill>
                  <a:schemeClr val="accent1">
                    <a:lumMod val="75000"/>
                  </a:schemeClr>
                </a:solidFill>
                <a:latin typeface="微软雅黑" panose="020B0503020204020204" pitchFamily="34" charset="-122"/>
                <a:ea typeface="微软雅黑" panose="020B0503020204020204" pitchFamily="34" charset="-122"/>
              </a:rPr>
              <a:t>RCEP</a:t>
            </a:r>
            <a:r>
              <a:rPr lang="zh-CN" altLang="zh-CN" sz="1100" dirty="0">
                <a:solidFill>
                  <a:schemeClr val="accent1">
                    <a:lumMod val="75000"/>
                  </a:schemeClr>
                </a:solidFill>
                <a:latin typeface="微软雅黑" panose="020B0503020204020204" pitchFamily="34" charset="-122"/>
                <a:ea typeface="微软雅黑" panose="020B0503020204020204" pitchFamily="34" charset="-122"/>
              </a:rPr>
              <a:t>作出的关税承诺中，针对中国纺织服装产品的减让期限普遍较长。日本纺织品最惠国贸易加权平均关税</a:t>
            </a:r>
            <a:r>
              <a:rPr lang="zh-CN" altLang="zh-CN" sz="1100" dirty="0" smtClean="0">
                <a:solidFill>
                  <a:schemeClr val="accent1">
                    <a:lumMod val="75000"/>
                  </a:schemeClr>
                </a:solidFill>
                <a:latin typeface="微软雅黑" panose="020B0503020204020204" pitchFamily="34" charset="-122"/>
                <a:ea typeface="微软雅黑" panose="020B0503020204020204" pitchFamily="34" charset="-122"/>
              </a:rPr>
              <a:t>为</a:t>
            </a:r>
            <a:r>
              <a:rPr lang="en-US" altLang="zh-CN" sz="1100" dirty="0">
                <a:solidFill>
                  <a:schemeClr val="accent1">
                    <a:lumMod val="75000"/>
                  </a:schemeClr>
                </a:solidFill>
                <a:latin typeface="微软雅黑" panose="020B0503020204020204" pitchFamily="34" charset="-122"/>
                <a:ea typeface="微软雅黑" panose="020B0503020204020204" pitchFamily="34" charset="-122"/>
              </a:rPr>
              <a:t>5</a:t>
            </a:r>
            <a:r>
              <a:rPr lang="en-US" altLang="zh-CN" sz="1100" dirty="0" smtClean="0">
                <a:solidFill>
                  <a:schemeClr val="accent1">
                    <a:lumMod val="75000"/>
                  </a:schemeClr>
                </a:solidFill>
                <a:latin typeface="微软雅黑" panose="020B0503020204020204" pitchFamily="34" charset="-122"/>
                <a:ea typeface="微软雅黑" panose="020B0503020204020204" pitchFamily="34" charset="-122"/>
              </a:rPr>
              <a:t>%</a:t>
            </a:r>
            <a:r>
              <a:rPr lang="zh-CN" altLang="zh-CN" sz="1100" dirty="0">
                <a:solidFill>
                  <a:schemeClr val="accent1">
                    <a:lumMod val="75000"/>
                  </a:schemeClr>
                </a:solidFill>
                <a:latin typeface="微软雅黑" panose="020B0503020204020204" pitchFamily="34" charset="-122"/>
                <a:ea typeface="微软雅黑" panose="020B0503020204020204" pitchFamily="34" charset="-122"/>
              </a:rPr>
              <a:t>，服装加权平均关税为</a:t>
            </a:r>
            <a:r>
              <a:rPr lang="en-US" altLang="zh-CN" sz="1100" dirty="0" smtClean="0">
                <a:solidFill>
                  <a:schemeClr val="accent1">
                    <a:lumMod val="75000"/>
                  </a:schemeClr>
                </a:solidFill>
                <a:latin typeface="微软雅黑" panose="020B0503020204020204" pitchFamily="34" charset="-122"/>
                <a:ea typeface="微软雅黑" panose="020B0503020204020204" pitchFamily="34" charset="-122"/>
              </a:rPr>
              <a:t>9%</a:t>
            </a:r>
            <a:r>
              <a:rPr lang="zh-CN" altLang="zh-CN" sz="1100" dirty="0">
                <a:solidFill>
                  <a:schemeClr val="accent1">
                    <a:lumMod val="75000"/>
                  </a:schemeClr>
                </a:solidFill>
                <a:latin typeface="微软雅黑" panose="020B0503020204020204" pitchFamily="34" charset="-122"/>
                <a:ea typeface="微软雅黑" panose="020B0503020204020204" pitchFamily="34" charset="-122"/>
              </a:rPr>
              <a:t>。在</a:t>
            </a:r>
            <a:r>
              <a:rPr lang="en-US" altLang="zh-CN" sz="1100" dirty="0">
                <a:solidFill>
                  <a:schemeClr val="accent1">
                    <a:lumMod val="75000"/>
                  </a:schemeClr>
                </a:solidFill>
                <a:latin typeface="微软雅黑" panose="020B0503020204020204" pitchFamily="34" charset="-122"/>
                <a:ea typeface="微软雅黑" panose="020B0503020204020204" pitchFamily="34" charset="-122"/>
              </a:rPr>
              <a:t>RCEP</a:t>
            </a:r>
            <a:r>
              <a:rPr lang="zh-CN" altLang="zh-CN" sz="1100" dirty="0">
                <a:solidFill>
                  <a:schemeClr val="accent1">
                    <a:lumMod val="75000"/>
                  </a:schemeClr>
                </a:solidFill>
                <a:latin typeface="微软雅黑" panose="020B0503020204020204" pitchFamily="34" charset="-122"/>
                <a:ea typeface="微软雅黑" panose="020B0503020204020204" pitchFamily="34" charset="-122"/>
              </a:rPr>
              <a:t>下，针对中国产品的年均关税减让幅度仅为</a:t>
            </a:r>
            <a:r>
              <a:rPr lang="en-US" altLang="zh-CN" sz="1100" dirty="0">
                <a:solidFill>
                  <a:schemeClr val="accent1">
                    <a:lumMod val="75000"/>
                  </a:schemeClr>
                </a:solidFill>
                <a:latin typeface="微软雅黑" panose="020B0503020204020204" pitchFamily="34" charset="-122"/>
                <a:ea typeface="微软雅黑" panose="020B0503020204020204" pitchFamily="34" charset="-122"/>
              </a:rPr>
              <a:t>0.5%-0.8%</a:t>
            </a:r>
            <a:r>
              <a:rPr lang="zh-CN" altLang="zh-CN" sz="1100" dirty="0">
                <a:solidFill>
                  <a:schemeClr val="accent1">
                    <a:lumMod val="75000"/>
                  </a:schemeClr>
                </a:solidFill>
                <a:latin typeface="微软雅黑" panose="020B0503020204020204" pitchFamily="34" charset="-122"/>
                <a:ea typeface="微软雅黑" panose="020B0503020204020204" pitchFamily="34" charset="-122"/>
              </a:rPr>
              <a:t>，因此，预计在协定生效初期，对中国对日出口的直接促进作用有限，但长期看将稳定中日企业对相互合作的长远承诺，对中日双边纺织服装贸易合作的长远发展和稳定有极其重要的积极意义。</a:t>
            </a:r>
            <a:endParaRPr lang="zh-CN" altLang="zh-CN" sz="1100" dirty="0">
              <a:solidFill>
                <a:schemeClr val="accent1">
                  <a:lumMod val="75000"/>
                </a:schemeClr>
              </a:solidFill>
              <a:latin typeface="微软雅黑" panose="020B0503020204020204" pitchFamily="34" charset="-122"/>
              <a:ea typeface="微软雅黑" panose="020B0503020204020204" pitchFamily="34" charset="-122"/>
            </a:endParaRPr>
          </a:p>
          <a:p>
            <a:pPr marL="171450" indent="-171450">
              <a:buFont typeface="Arial" panose="020B0604020202020204" pitchFamily="34" charset="0"/>
              <a:buChar char="•"/>
            </a:pPr>
            <a:endParaRPr lang="zh-CN" altLang="zh-CN" sz="1200" dirty="0">
              <a:solidFill>
                <a:schemeClr val="accent1">
                  <a:lumMod val="75000"/>
                </a:schemeClr>
              </a:solidFill>
              <a:latin typeface="微软雅黑" panose="020B0503020204020204" pitchFamily="34" charset="-122"/>
              <a:ea typeface="微软雅黑" panose="020B0503020204020204" pitchFamily="34" charset="-122"/>
            </a:endParaRPr>
          </a:p>
        </p:txBody>
      </p:sp>
      <p:graphicFrame>
        <p:nvGraphicFramePr>
          <p:cNvPr id="3" name="表格 2"/>
          <p:cNvGraphicFramePr>
            <a:graphicFrameLocks noGrp="1"/>
          </p:cNvGraphicFramePr>
          <p:nvPr/>
        </p:nvGraphicFramePr>
        <p:xfrm>
          <a:off x="4754014" y="1513367"/>
          <a:ext cx="4164108" cy="2849880"/>
        </p:xfrm>
        <a:graphic>
          <a:graphicData uri="http://schemas.openxmlformats.org/drawingml/2006/table">
            <a:tbl>
              <a:tblPr firstRow="1" firstCol="1" bandRow="1">
                <a:tableStyleId>{5C22544A-7EE6-4342-B048-85BDC9FD1C3A}</a:tableStyleId>
              </a:tblPr>
              <a:tblGrid>
                <a:gridCol w="785865"/>
                <a:gridCol w="1121094"/>
                <a:gridCol w="1391597"/>
                <a:gridCol w="865552"/>
              </a:tblGrid>
              <a:tr h="170905">
                <a:tc>
                  <a:txBody>
                    <a:bodyPr/>
                    <a:lstStyle/>
                    <a:p>
                      <a:pPr algn="ctr">
                        <a:spcAft>
                          <a:spcPts val="0"/>
                        </a:spcAft>
                      </a:pPr>
                      <a:r>
                        <a:rPr lang="en-US" altLang="zh-CN" sz="1100" kern="0" dirty="0" smtClean="0">
                          <a:effectLst/>
                        </a:rPr>
                        <a:t>HS</a:t>
                      </a:r>
                      <a:r>
                        <a:rPr lang="zh-CN" altLang="en-US" sz="1100" kern="0" dirty="0" smtClean="0">
                          <a:effectLst/>
                        </a:rPr>
                        <a:t>税则</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zh-CN" sz="1100" kern="0">
                          <a:effectLst/>
                        </a:rPr>
                        <a:t>商品</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zh-CN" sz="1100" kern="0" dirty="0">
                          <a:effectLst/>
                        </a:rPr>
                        <a:t>算数</a:t>
                      </a:r>
                      <a:r>
                        <a:rPr lang="zh-CN" sz="1100" kern="0" dirty="0" smtClean="0">
                          <a:effectLst/>
                        </a:rPr>
                        <a:t>平均</a:t>
                      </a:r>
                      <a:endParaRPr lang="en-US" altLang="zh-CN" sz="1100" kern="0" dirty="0" smtClean="0">
                        <a:effectLst/>
                      </a:endParaRPr>
                    </a:p>
                    <a:p>
                      <a:pPr algn="ctr">
                        <a:spcAft>
                          <a:spcPts val="0"/>
                        </a:spcAft>
                      </a:pPr>
                      <a:r>
                        <a:rPr lang="zh-CN" sz="1100" kern="0" dirty="0" smtClean="0">
                          <a:effectLst/>
                        </a:rPr>
                        <a:t>进口</a:t>
                      </a:r>
                      <a:r>
                        <a:rPr lang="zh-CN" sz="1100" kern="0" dirty="0">
                          <a:effectLst/>
                        </a:rPr>
                        <a:t>税率</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zh-CN" sz="1100" kern="0" dirty="0">
                          <a:effectLst/>
                        </a:rPr>
                        <a:t>贸易加权平均进口税率</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r>
              <a:tr h="0">
                <a:tc>
                  <a:txBody>
                    <a:bodyPr/>
                    <a:lstStyle/>
                    <a:p>
                      <a:pPr algn="l">
                        <a:spcAft>
                          <a:spcPts val="0"/>
                        </a:spcAft>
                      </a:pPr>
                      <a:r>
                        <a:rPr lang="zh-CN" sz="1100" kern="0">
                          <a:effectLst/>
                        </a:rPr>
                        <a:t>第</a:t>
                      </a:r>
                      <a:r>
                        <a:rPr lang="en-US" sz="1100" kern="0">
                          <a:effectLst/>
                        </a:rPr>
                        <a:t>50-63</a:t>
                      </a:r>
                      <a:r>
                        <a:rPr lang="zh-CN" sz="1100" kern="0">
                          <a:effectLst/>
                        </a:rPr>
                        <a:t>章</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l">
                        <a:spcAft>
                          <a:spcPts val="0"/>
                        </a:spcAft>
                      </a:pPr>
                      <a:r>
                        <a:rPr lang="zh-CN" sz="1100" kern="0">
                          <a:effectLst/>
                        </a:rPr>
                        <a:t>纺织原料及制品</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100" kern="0">
                          <a:effectLst/>
                        </a:rPr>
                        <a:t>6.66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100" kern="0">
                          <a:effectLst/>
                        </a:rPr>
                        <a:t>6.6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r>
              <a:tr h="0">
                <a:tc>
                  <a:txBody>
                    <a:bodyPr/>
                    <a:lstStyle/>
                    <a:p>
                      <a:pPr algn="l">
                        <a:spcAft>
                          <a:spcPts val="0"/>
                        </a:spcAft>
                      </a:pPr>
                      <a:r>
                        <a:rPr lang="zh-CN" sz="1100" kern="0">
                          <a:effectLst/>
                        </a:rPr>
                        <a:t>第</a:t>
                      </a:r>
                      <a:r>
                        <a:rPr lang="en-US" sz="1100" kern="0">
                          <a:effectLst/>
                        </a:rPr>
                        <a:t>50</a:t>
                      </a:r>
                      <a:r>
                        <a:rPr lang="zh-CN" sz="1100" kern="0">
                          <a:effectLst/>
                        </a:rPr>
                        <a:t>章</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l">
                        <a:spcAft>
                          <a:spcPts val="0"/>
                        </a:spcAft>
                      </a:pPr>
                      <a:r>
                        <a:rPr lang="zh-CN" sz="1100" kern="0">
                          <a:effectLst/>
                        </a:rPr>
                        <a:t>蚕丝</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100" kern="0">
                          <a:effectLst/>
                        </a:rPr>
                        <a:t>8.31</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100" kern="0">
                          <a:effectLst/>
                        </a:rPr>
                        <a:t>7.46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r>
              <a:tr h="0">
                <a:tc>
                  <a:txBody>
                    <a:bodyPr/>
                    <a:lstStyle/>
                    <a:p>
                      <a:pPr algn="l">
                        <a:spcAft>
                          <a:spcPts val="0"/>
                        </a:spcAft>
                      </a:pPr>
                      <a:r>
                        <a:rPr lang="zh-CN" sz="1100" kern="0">
                          <a:effectLst/>
                        </a:rPr>
                        <a:t>第</a:t>
                      </a:r>
                      <a:r>
                        <a:rPr lang="en-US" sz="1100" kern="0">
                          <a:effectLst/>
                        </a:rPr>
                        <a:t>51</a:t>
                      </a:r>
                      <a:r>
                        <a:rPr lang="zh-CN" sz="1100" kern="0">
                          <a:effectLst/>
                        </a:rPr>
                        <a:t>章</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l">
                        <a:spcAft>
                          <a:spcPts val="0"/>
                        </a:spcAft>
                      </a:pPr>
                      <a:r>
                        <a:rPr lang="zh-CN" sz="1100" kern="0">
                          <a:effectLst/>
                        </a:rPr>
                        <a:t>羊毛等</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100" kern="0">
                          <a:effectLst/>
                        </a:rPr>
                        <a:t>2.83</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100" kern="0">
                          <a:effectLst/>
                        </a:rPr>
                        <a:t>2.31</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r>
              <a:tr h="0">
                <a:tc>
                  <a:txBody>
                    <a:bodyPr/>
                    <a:lstStyle/>
                    <a:p>
                      <a:pPr algn="l">
                        <a:spcAft>
                          <a:spcPts val="0"/>
                        </a:spcAft>
                      </a:pPr>
                      <a:r>
                        <a:rPr lang="zh-CN" sz="1100" kern="0">
                          <a:effectLst/>
                        </a:rPr>
                        <a:t>第</a:t>
                      </a:r>
                      <a:r>
                        <a:rPr lang="en-US" sz="1100" kern="0">
                          <a:effectLst/>
                        </a:rPr>
                        <a:t>52</a:t>
                      </a:r>
                      <a:r>
                        <a:rPr lang="zh-CN" sz="1100" kern="0">
                          <a:effectLst/>
                        </a:rPr>
                        <a:t>章</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l">
                        <a:spcAft>
                          <a:spcPts val="0"/>
                        </a:spcAft>
                      </a:pPr>
                      <a:r>
                        <a:rPr lang="zh-CN" sz="1100" kern="0">
                          <a:effectLst/>
                        </a:rPr>
                        <a:t>棉花</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100" kern="0">
                          <a:effectLst/>
                        </a:rPr>
                        <a:t>5.81</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100" kern="0">
                          <a:effectLst/>
                        </a:rPr>
                        <a:t>5.57</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r>
              <a:tr h="0">
                <a:tc>
                  <a:txBody>
                    <a:bodyPr/>
                    <a:lstStyle/>
                    <a:p>
                      <a:pPr algn="l">
                        <a:spcAft>
                          <a:spcPts val="0"/>
                        </a:spcAft>
                      </a:pPr>
                      <a:r>
                        <a:rPr lang="zh-CN" sz="1100" kern="0" dirty="0">
                          <a:effectLst/>
                        </a:rPr>
                        <a:t>第</a:t>
                      </a:r>
                      <a:r>
                        <a:rPr lang="en-US" sz="1100" kern="0" dirty="0">
                          <a:effectLst/>
                        </a:rPr>
                        <a:t>53</a:t>
                      </a:r>
                      <a:r>
                        <a:rPr lang="zh-CN" sz="1100" kern="0" dirty="0">
                          <a:effectLst/>
                        </a:rPr>
                        <a:t>章</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l">
                        <a:spcAft>
                          <a:spcPts val="0"/>
                        </a:spcAft>
                      </a:pPr>
                      <a:r>
                        <a:rPr lang="zh-CN" sz="1100" kern="0">
                          <a:effectLst/>
                        </a:rPr>
                        <a:t>其他植物纤维等</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100" kern="0">
                          <a:effectLst/>
                        </a:rPr>
                        <a:t>4</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100" kern="0">
                          <a:effectLst/>
                        </a:rPr>
                        <a:t>3.88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r>
              <a:tr h="0">
                <a:tc>
                  <a:txBody>
                    <a:bodyPr/>
                    <a:lstStyle/>
                    <a:p>
                      <a:pPr algn="l">
                        <a:spcAft>
                          <a:spcPts val="0"/>
                        </a:spcAft>
                      </a:pPr>
                      <a:r>
                        <a:rPr lang="zh-CN" sz="1100" kern="0" dirty="0">
                          <a:effectLst/>
                        </a:rPr>
                        <a:t>第</a:t>
                      </a:r>
                      <a:r>
                        <a:rPr lang="en-US" sz="1100" kern="0" dirty="0">
                          <a:effectLst/>
                        </a:rPr>
                        <a:t>54</a:t>
                      </a:r>
                      <a:r>
                        <a:rPr lang="zh-CN" sz="1100" kern="0" dirty="0">
                          <a:effectLst/>
                        </a:rPr>
                        <a:t>章</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l">
                        <a:spcAft>
                          <a:spcPts val="0"/>
                        </a:spcAft>
                      </a:pPr>
                      <a:r>
                        <a:rPr lang="zh-CN" sz="1100" kern="0">
                          <a:effectLst/>
                        </a:rPr>
                        <a:t>化学纤维长丝</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100" kern="0">
                          <a:effectLst/>
                        </a:rPr>
                        <a:t>6.06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100" kern="0">
                          <a:effectLst/>
                        </a:rPr>
                        <a:t>5.97</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r>
              <a:tr h="0">
                <a:tc>
                  <a:txBody>
                    <a:bodyPr/>
                    <a:lstStyle/>
                    <a:p>
                      <a:pPr algn="l">
                        <a:spcAft>
                          <a:spcPts val="0"/>
                        </a:spcAft>
                      </a:pPr>
                      <a:r>
                        <a:rPr lang="zh-CN" sz="1100" kern="0" dirty="0">
                          <a:effectLst/>
                        </a:rPr>
                        <a:t>第</a:t>
                      </a:r>
                      <a:r>
                        <a:rPr lang="en-US" sz="1100" kern="0" dirty="0">
                          <a:effectLst/>
                        </a:rPr>
                        <a:t>55</a:t>
                      </a:r>
                      <a:r>
                        <a:rPr lang="zh-CN" sz="1100" kern="0" dirty="0">
                          <a:effectLst/>
                        </a:rPr>
                        <a:t>章</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l">
                        <a:spcAft>
                          <a:spcPts val="0"/>
                        </a:spcAft>
                      </a:pPr>
                      <a:r>
                        <a:rPr lang="zh-CN" sz="1100" kern="0" dirty="0">
                          <a:effectLst/>
                        </a:rPr>
                        <a:t>化学纤维短纤</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100" kern="0">
                          <a:effectLst/>
                        </a:rPr>
                        <a:t>6.64</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100" kern="0">
                          <a:effectLst/>
                        </a:rPr>
                        <a:t>6.3</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r>
              <a:tr h="0">
                <a:tc>
                  <a:txBody>
                    <a:bodyPr/>
                    <a:lstStyle/>
                    <a:p>
                      <a:pPr algn="l">
                        <a:spcAft>
                          <a:spcPts val="0"/>
                        </a:spcAft>
                      </a:pPr>
                      <a:r>
                        <a:rPr lang="zh-CN" sz="1100" kern="0">
                          <a:effectLst/>
                        </a:rPr>
                        <a:t>第</a:t>
                      </a:r>
                      <a:r>
                        <a:rPr lang="en-US" sz="1100" kern="0">
                          <a:effectLst/>
                        </a:rPr>
                        <a:t>56</a:t>
                      </a:r>
                      <a:r>
                        <a:rPr lang="zh-CN" sz="1100" kern="0">
                          <a:effectLst/>
                        </a:rPr>
                        <a:t>章</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l">
                        <a:spcAft>
                          <a:spcPts val="0"/>
                        </a:spcAft>
                      </a:pPr>
                      <a:r>
                        <a:rPr lang="zh-CN" sz="1100" kern="0">
                          <a:effectLst/>
                        </a:rPr>
                        <a:t>无纺织物等</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100" kern="0">
                          <a:effectLst/>
                        </a:rPr>
                        <a:t>3.7</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100" kern="0">
                          <a:effectLst/>
                        </a:rPr>
                        <a:t>3.7</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r>
              <a:tr h="0">
                <a:tc>
                  <a:txBody>
                    <a:bodyPr/>
                    <a:lstStyle/>
                    <a:p>
                      <a:pPr algn="l">
                        <a:spcAft>
                          <a:spcPts val="0"/>
                        </a:spcAft>
                      </a:pPr>
                      <a:r>
                        <a:rPr lang="zh-CN" sz="1100" kern="0">
                          <a:effectLst/>
                        </a:rPr>
                        <a:t>第</a:t>
                      </a:r>
                      <a:r>
                        <a:rPr lang="en-US" sz="1100" kern="0">
                          <a:effectLst/>
                        </a:rPr>
                        <a:t>57</a:t>
                      </a:r>
                      <a:r>
                        <a:rPr lang="zh-CN" sz="1100" kern="0">
                          <a:effectLst/>
                        </a:rPr>
                        <a:t>章</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l">
                        <a:spcAft>
                          <a:spcPts val="0"/>
                        </a:spcAft>
                      </a:pPr>
                      <a:r>
                        <a:rPr lang="zh-CN" sz="1100" kern="0">
                          <a:effectLst/>
                        </a:rPr>
                        <a:t>地毯等</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100" kern="0">
                          <a:effectLst/>
                        </a:rPr>
                        <a:t>7.44</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100" kern="0" dirty="0">
                          <a:effectLst/>
                        </a:rPr>
                        <a:t>7.33</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r>
              <a:tr h="0">
                <a:tc>
                  <a:txBody>
                    <a:bodyPr/>
                    <a:lstStyle/>
                    <a:p>
                      <a:pPr algn="l">
                        <a:spcAft>
                          <a:spcPts val="0"/>
                        </a:spcAft>
                      </a:pPr>
                      <a:r>
                        <a:rPr lang="zh-CN" sz="1100" kern="0">
                          <a:effectLst/>
                        </a:rPr>
                        <a:t>第</a:t>
                      </a:r>
                      <a:r>
                        <a:rPr lang="en-US" sz="1100" kern="0">
                          <a:effectLst/>
                        </a:rPr>
                        <a:t>58</a:t>
                      </a:r>
                      <a:r>
                        <a:rPr lang="zh-CN" sz="1100" kern="0">
                          <a:effectLst/>
                        </a:rPr>
                        <a:t>章</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l">
                        <a:spcAft>
                          <a:spcPts val="0"/>
                        </a:spcAft>
                      </a:pPr>
                      <a:r>
                        <a:rPr lang="zh-CN" sz="1100" kern="0">
                          <a:effectLst/>
                        </a:rPr>
                        <a:t>特种机织物等</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100" kern="0">
                          <a:effectLst/>
                        </a:rPr>
                        <a:t>5.96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100" kern="0">
                          <a:effectLst/>
                        </a:rPr>
                        <a:t>6.54</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r>
              <a:tr h="0">
                <a:tc>
                  <a:txBody>
                    <a:bodyPr/>
                    <a:lstStyle/>
                    <a:p>
                      <a:pPr algn="l">
                        <a:spcAft>
                          <a:spcPts val="0"/>
                        </a:spcAft>
                      </a:pPr>
                      <a:r>
                        <a:rPr lang="zh-CN" sz="1100" kern="0">
                          <a:effectLst/>
                        </a:rPr>
                        <a:t>第</a:t>
                      </a:r>
                      <a:r>
                        <a:rPr lang="en-US" sz="1100" kern="0">
                          <a:effectLst/>
                        </a:rPr>
                        <a:t>59</a:t>
                      </a:r>
                      <a:r>
                        <a:rPr lang="zh-CN" sz="1100" kern="0">
                          <a:effectLst/>
                        </a:rPr>
                        <a:t>章</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l">
                        <a:spcAft>
                          <a:spcPts val="0"/>
                        </a:spcAft>
                      </a:pPr>
                      <a:r>
                        <a:rPr lang="zh-CN" sz="1100" kern="0">
                          <a:effectLst/>
                        </a:rPr>
                        <a:t>工业用纺织品等</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100" kern="0">
                          <a:effectLst/>
                        </a:rPr>
                        <a:t>3.98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100" kern="0">
                          <a:effectLst/>
                        </a:rPr>
                        <a:t>3.9</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r>
              <a:tr h="0">
                <a:tc>
                  <a:txBody>
                    <a:bodyPr/>
                    <a:lstStyle/>
                    <a:p>
                      <a:pPr algn="l">
                        <a:spcAft>
                          <a:spcPts val="0"/>
                        </a:spcAft>
                      </a:pPr>
                      <a:r>
                        <a:rPr lang="zh-CN" sz="1100" kern="0">
                          <a:effectLst/>
                        </a:rPr>
                        <a:t>第</a:t>
                      </a:r>
                      <a:r>
                        <a:rPr lang="en-US" sz="1100" kern="0">
                          <a:effectLst/>
                        </a:rPr>
                        <a:t>60</a:t>
                      </a:r>
                      <a:r>
                        <a:rPr lang="zh-CN" sz="1100" kern="0">
                          <a:effectLst/>
                        </a:rPr>
                        <a:t>章</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l">
                        <a:spcAft>
                          <a:spcPts val="0"/>
                        </a:spcAft>
                      </a:pPr>
                      <a:r>
                        <a:rPr lang="zh-CN" sz="1100" kern="0">
                          <a:effectLst/>
                        </a:rPr>
                        <a:t>针织布等</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100" kern="0">
                          <a:effectLst/>
                        </a:rPr>
                        <a:t>7.07</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100" kern="0">
                          <a:effectLst/>
                        </a:rPr>
                        <a:t>7.61</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r>
              <a:tr h="0">
                <a:tc>
                  <a:txBody>
                    <a:bodyPr/>
                    <a:lstStyle/>
                    <a:p>
                      <a:pPr algn="l">
                        <a:spcAft>
                          <a:spcPts val="0"/>
                        </a:spcAft>
                      </a:pPr>
                      <a:r>
                        <a:rPr lang="zh-CN" sz="1100" kern="0">
                          <a:effectLst/>
                        </a:rPr>
                        <a:t>第</a:t>
                      </a:r>
                      <a:r>
                        <a:rPr lang="en-US" sz="1100" kern="0">
                          <a:effectLst/>
                        </a:rPr>
                        <a:t>61</a:t>
                      </a:r>
                      <a:r>
                        <a:rPr lang="zh-CN" sz="1100" kern="0">
                          <a:effectLst/>
                        </a:rPr>
                        <a:t>章</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l">
                        <a:spcAft>
                          <a:spcPts val="0"/>
                        </a:spcAft>
                      </a:pPr>
                      <a:r>
                        <a:rPr lang="zh-CN" sz="1100" kern="0">
                          <a:effectLst/>
                        </a:rPr>
                        <a:t>针织服装等</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100" kern="0">
                          <a:effectLst/>
                        </a:rPr>
                        <a:t>8.64</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100" kern="0">
                          <a:effectLst/>
                        </a:rPr>
                        <a:t>8.98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r>
              <a:tr h="0">
                <a:tc>
                  <a:txBody>
                    <a:bodyPr/>
                    <a:lstStyle/>
                    <a:p>
                      <a:pPr algn="l">
                        <a:spcAft>
                          <a:spcPts val="0"/>
                        </a:spcAft>
                      </a:pPr>
                      <a:r>
                        <a:rPr lang="zh-CN" sz="1100" kern="0">
                          <a:effectLst/>
                        </a:rPr>
                        <a:t>第</a:t>
                      </a:r>
                      <a:r>
                        <a:rPr lang="en-US" sz="1100" kern="0">
                          <a:effectLst/>
                        </a:rPr>
                        <a:t>62</a:t>
                      </a:r>
                      <a:r>
                        <a:rPr lang="zh-CN" sz="1100" kern="0">
                          <a:effectLst/>
                        </a:rPr>
                        <a:t>章</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l">
                        <a:spcAft>
                          <a:spcPts val="0"/>
                        </a:spcAft>
                      </a:pPr>
                      <a:r>
                        <a:rPr lang="zh-CN" sz="1100" kern="0">
                          <a:effectLst/>
                        </a:rPr>
                        <a:t>梭织服装等</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100" kern="0">
                          <a:effectLst/>
                        </a:rPr>
                        <a:t>9.43</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100" kern="0">
                          <a:effectLst/>
                        </a:rPr>
                        <a:t>9.38</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r>
              <a:tr h="0">
                <a:tc>
                  <a:txBody>
                    <a:bodyPr/>
                    <a:lstStyle/>
                    <a:p>
                      <a:pPr algn="l">
                        <a:spcAft>
                          <a:spcPts val="0"/>
                        </a:spcAft>
                      </a:pPr>
                      <a:r>
                        <a:rPr lang="zh-CN" sz="1100" kern="0">
                          <a:effectLst/>
                        </a:rPr>
                        <a:t>第</a:t>
                      </a:r>
                      <a:r>
                        <a:rPr lang="en-US" sz="1100" kern="0">
                          <a:effectLst/>
                        </a:rPr>
                        <a:t>63</a:t>
                      </a:r>
                      <a:r>
                        <a:rPr lang="zh-CN" sz="1100" kern="0">
                          <a:effectLst/>
                        </a:rPr>
                        <a:t>章</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l">
                        <a:spcAft>
                          <a:spcPts val="0"/>
                        </a:spcAft>
                      </a:pPr>
                      <a:r>
                        <a:rPr lang="zh-CN" sz="1100" kern="0">
                          <a:effectLst/>
                        </a:rPr>
                        <a:t>纺织制成品等</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100" kern="0">
                          <a:effectLst/>
                        </a:rPr>
                        <a:t>5.73</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100" kern="0" dirty="0">
                          <a:effectLst/>
                        </a:rPr>
                        <a:t>5.66</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r>
            </a:tbl>
          </a:graphicData>
        </a:graphic>
      </p:graphicFrame>
      <p:sp>
        <p:nvSpPr>
          <p:cNvPr id="4" name="Rectangle 1"/>
          <p:cNvSpPr>
            <a:spLocks noChangeArrowheads="1"/>
          </p:cNvSpPr>
          <p:nvPr/>
        </p:nvSpPr>
        <p:spPr bwMode="auto">
          <a:xfrm>
            <a:off x="4194973" y="992424"/>
            <a:ext cx="549628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zh-CN" b="1" u="none" strike="noStrike" cap="none" normalizeH="0" dirty="0" smtClean="0">
                <a:ln>
                  <a:noFill/>
                </a:ln>
                <a:solidFill>
                  <a:srgbClr val="000000"/>
                </a:solidFill>
                <a:effectLst/>
                <a:latin typeface="微软雅黑" panose="020B0503020204020204" pitchFamily="34" charset="-122"/>
                <a:ea typeface="微软雅黑" panose="020B0503020204020204" pitchFamily="34" charset="-122"/>
                <a:cs typeface="Arial" panose="020B0604020202020204" pitchFamily="34" charset="0"/>
              </a:rPr>
              <a:t>日本纺织原料及制品最惠国税率统计</a:t>
            </a:r>
            <a:endParaRPr kumimoji="0" lang="zh-CN" altLang="zh-CN" b="1" u="none" strike="noStrike" cap="none" normalizeH="0" dirty="0" smtClean="0">
              <a:ln>
                <a:noFill/>
              </a:ln>
              <a:solidFill>
                <a:schemeClr val="tx1"/>
              </a:solidFill>
              <a:effectLst/>
              <a:latin typeface="Arial" panose="020B0604020202020204" pitchFamily="34" charset="0"/>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标题 1"/>
          <p:cNvSpPr>
            <a:spLocks noGrp="1" noChangeArrowheads="1"/>
          </p:cNvSpPr>
          <p:nvPr>
            <p:ph type="title"/>
          </p:nvPr>
        </p:nvSpPr>
        <p:spPr>
          <a:xfrm>
            <a:off x="412750" y="136526"/>
            <a:ext cx="7823200" cy="809625"/>
          </a:xfrm>
        </p:spPr>
        <p:txBody>
          <a:bodyPr>
            <a:normAutofit fontScale="90000"/>
          </a:bodyPr>
          <a:lstStyle/>
          <a:p>
            <a:pPr algn="ctr"/>
            <a:br>
              <a:rPr lang="en-US" altLang="zh-CN" sz="2000" b="1" i="1" u="sng" dirty="0">
                <a:solidFill>
                  <a:schemeClr val="accent1">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br>
            <a:r>
              <a:rPr lang="en-US" altLang="zh-CN" sz="2000" b="1" dirty="0">
                <a:solidFill>
                  <a:schemeClr val="accent1">
                    <a:lumMod val="75000"/>
                  </a:schemeClr>
                </a:solidFill>
                <a:latin typeface="微软雅黑" panose="020B0503020204020204" pitchFamily="34" charset="-122"/>
                <a:ea typeface="微软雅黑" panose="020B0503020204020204" pitchFamily="34" charset="-122"/>
              </a:rPr>
              <a:t>HS61</a:t>
            </a:r>
            <a:r>
              <a:rPr lang="zh-CN" altLang="en-US" sz="2000" b="1" dirty="0">
                <a:solidFill>
                  <a:schemeClr val="accent1">
                    <a:lumMod val="75000"/>
                  </a:schemeClr>
                </a:solidFill>
                <a:latin typeface="微软雅黑" panose="020B0503020204020204" pitchFamily="34" charset="-122"/>
                <a:ea typeface="微软雅黑" panose="020B0503020204020204" pitchFamily="34" charset="-122"/>
              </a:rPr>
              <a:t>、</a:t>
            </a:r>
            <a:r>
              <a:rPr lang="en-US" altLang="zh-CN" sz="2000" b="1" dirty="0">
                <a:solidFill>
                  <a:schemeClr val="accent1">
                    <a:lumMod val="75000"/>
                  </a:schemeClr>
                </a:solidFill>
                <a:latin typeface="微软雅黑" panose="020B0503020204020204" pitchFamily="34" charset="-122"/>
                <a:ea typeface="微软雅黑" panose="020B0503020204020204" pitchFamily="34" charset="-122"/>
              </a:rPr>
              <a:t>62</a:t>
            </a:r>
            <a:r>
              <a:rPr lang="zh-CN" altLang="en-US" sz="2000" b="1" dirty="0">
                <a:solidFill>
                  <a:schemeClr val="accent1">
                    <a:lumMod val="75000"/>
                  </a:schemeClr>
                </a:solidFill>
                <a:latin typeface="微软雅黑" panose="020B0503020204020204" pitchFamily="34" charset="-122"/>
                <a:ea typeface="微软雅黑" panose="020B0503020204020204" pitchFamily="34" charset="-122"/>
              </a:rPr>
              <a:t>章项</a:t>
            </a:r>
            <a:r>
              <a:rPr lang="zh-CN" altLang="en-US" sz="2000" b="1" dirty="0" smtClean="0">
                <a:solidFill>
                  <a:schemeClr val="accent1">
                    <a:lumMod val="75000"/>
                  </a:schemeClr>
                </a:solidFill>
                <a:latin typeface="微软雅黑" panose="020B0503020204020204" pitchFamily="34" charset="-122"/>
                <a:ea typeface="微软雅黑" panose="020B0503020204020204" pitchFamily="34" charset="-122"/>
              </a:rPr>
              <a:t>下服装产品日本</a:t>
            </a:r>
            <a:r>
              <a:rPr lang="zh-CN" altLang="en-US" sz="2000" b="1" dirty="0">
                <a:solidFill>
                  <a:schemeClr val="accent1">
                    <a:lumMod val="75000"/>
                  </a:schemeClr>
                </a:solidFill>
                <a:latin typeface="微软雅黑" panose="020B0503020204020204" pitchFamily="34" charset="-122"/>
                <a:ea typeface="微软雅黑" panose="020B0503020204020204" pitchFamily="34" charset="-122"/>
              </a:rPr>
              <a:t>对</a:t>
            </a:r>
            <a:r>
              <a:rPr lang="en-US" altLang="zh-CN" sz="2000" b="1" dirty="0" smtClean="0">
                <a:solidFill>
                  <a:schemeClr val="accent1">
                    <a:lumMod val="75000"/>
                  </a:schemeClr>
                </a:solidFill>
                <a:latin typeface="微软雅黑" panose="020B0503020204020204" pitchFamily="34" charset="-122"/>
                <a:ea typeface="微软雅黑" panose="020B0503020204020204" pitchFamily="34" charset="-122"/>
              </a:rPr>
              <a:t>RCEP</a:t>
            </a:r>
            <a:r>
              <a:rPr lang="zh-CN" altLang="en-US" sz="2000" b="1" dirty="0" smtClean="0">
                <a:solidFill>
                  <a:schemeClr val="accent1">
                    <a:lumMod val="75000"/>
                  </a:schemeClr>
                </a:solidFill>
                <a:latin typeface="微软雅黑" panose="020B0503020204020204" pitchFamily="34" charset="-122"/>
                <a:ea typeface="微软雅黑" panose="020B0503020204020204" pitchFamily="34" charset="-122"/>
              </a:rPr>
              <a:t>成员方减税进程</a:t>
            </a:r>
            <a:br>
              <a:rPr lang="zh-CN" altLang="zh-CN" sz="2000" b="1" dirty="0">
                <a:solidFill>
                  <a:schemeClr val="accent1">
                    <a:lumMod val="75000"/>
                  </a:schemeClr>
                </a:solidFill>
                <a:latin typeface="微软雅黑" panose="020B0503020204020204" pitchFamily="34" charset="-122"/>
                <a:ea typeface="微软雅黑" panose="020B0503020204020204" pitchFamily="34" charset="-122"/>
              </a:rPr>
            </a:br>
            <a:endParaRPr lang="zh-CN" altLang="zh-CN" sz="2000" b="1" dirty="0">
              <a:solidFill>
                <a:schemeClr val="accent1">
                  <a:lumMod val="75000"/>
                </a:schemeClr>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391955" y="910066"/>
            <a:ext cx="6286129" cy="4038961"/>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Diagram group"/>
          <p:cNvGrpSpPr/>
          <p:nvPr/>
        </p:nvGrpSpPr>
        <p:grpSpPr>
          <a:xfrm>
            <a:off x="986103" y="1566405"/>
            <a:ext cx="7135074" cy="787565"/>
            <a:chOff x="0" y="0"/>
            <a:chExt cx="7135074" cy="787565"/>
          </a:xfrm>
          <a:scene3d>
            <a:camera prst="orthographicFront">
              <a:rot lat="0" lon="0" rev="0"/>
            </a:camera>
            <a:lightRig rig="balanced" dir="t">
              <a:rot lat="0" lon="0" rev="8700000"/>
            </a:lightRig>
          </a:scene3d>
        </p:grpSpPr>
        <p:grpSp>
          <p:nvGrpSpPr>
            <p:cNvPr id="5" name="组合 4"/>
            <p:cNvGrpSpPr/>
            <p:nvPr/>
          </p:nvGrpSpPr>
          <p:grpSpPr>
            <a:xfrm>
              <a:off x="0" y="0"/>
              <a:ext cx="7135074" cy="787565"/>
              <a:chOff x="0" y="0"/>
              <a:chExt cx="7135074" cy="787565"/>
            </a:xfrm>
            <a:scene3d>
              <a:camera prst="orthographicFront">
                <a:rot lat="0" lon="0" rev="0"/>
              </a:camera>
              <a:lightRig rig="balanced" dir="t">
                <a:rot lat="0" lon="0" rev="8700000"/>
              </a:lightRig>
            </a:scene3d>
          </p:grpSpPr>
          <p:sp>
            <p:nvSpPr>
              <p:cNvPr id="6" name="圆角矩形 5"/>
              <p:cNvSpPr/>
              <p:nvPr/>
            </p:nvSpPr>
            <p:spPr>
              <a:xfrm>
                <a:off x="0" y="0"/>
                <a:ext cx="7135074" cy="787565"/>
              </a:xfrm>
              <a:prstGeom prst="roundRect">
                <a:avLst>
                  <a:gd name="adj" fmla="val 10000"/>
                </a:avLst>
              </a:prstGeom>
              <a:solidFill>
                <a:schemeClr val="accent4">
                  <a:lumMod val="40000"/>
                  <a:lumOff val="60000"/>
                </a:schemeClr>
              </a:solidFill>
              <a:ln>
                <a:noFill/>
              </a:ln>
              <a:effectLst>
                <a:outerShdw blurRad="44450" dist="27940" dir="5400000" algn="ctr">
                  <a:srgbClr val="000000">
                    <a:alpha val="32000"/>
                  </a:srgbClr>
                </a:outerShdw>
              </a:effectLst>
              <a:sp3d>
                <a:bevelT w="190500" h="38100"/>
              </a:sp3d>
            </p:spPr>
            <p:style>
              <a:lnRef idx="2">
                <a:scrgbClr r="0" g="0" b="0"/>
              </a:lnRef>
              <a:fillRef idx="1">
                <a:scrgbClr r="0" g="0" b="0"/>
              </a:fillRef>
              <a:effectRef idx="0">
                <a:scrgbClr r="0" g="0" b="0"/>
              </a:effectRef>
              <a:fontRef idx="minor">
                <a:schemeClr val="lt1"/>
              </a:fontRef>
            </p:style>
          </p:sp>
          <p:sp>
            <p:nvSpPr>
              <p:cNvPr id="7" name="圆角矩形 4"/>
              <p:cNvSpPr/>
              <p:nvPr/>
            </p:nvSpPr>
            <p:spPr>
              <a:xfrm>
                <a:off x="23067" y="23067"/>
                <a:ext cx="7112007" cy="74143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ts val="1680"/>
                  </a:lnSpc>
                  <a:spcBef>
                    <a:spcPct val="0"/>
                  </a:spcBef>
                  <a:spcAft>
                    <a:spcPct val="35000"/>
                  </a:spcAft>
                </a:pPr>
                <a:r>
                  <a:rPr lang="zh-CN" altLang="en-US" sz="2400" b="1" kern="1200" cap="none" spc="0" dirty="0" smtClean="0">
                    <a:ln w="0"/>
                    <a:solidFill>
                      <a:schemeClr val="accent1">
                        <a:lumMod val="75000"/>
                      </a:schemeClr>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一、我国纺织服装行业发展情况及近期国际形势</a:t>
                </a:r>
                <a:endParaRPr lang="en-US" altLang="zh-CN" sz="2400" b="1" kern="1200" cap="none" spc="0" dirty="0" smtClean="0">
                  <a:ln w="0"/>
                  <a:solidFill>
                    <a:schemeClr val="accent1">
                      <a:lumMod val="75000"/>
                    </a:schemeClr>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gr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标题 1"/>
          <p:cNvSpPr txBox="1"/>
          <p:nvPr/>
        </p:nvSpPr>
        <p:spPr>
          <a:xfrm>
            <a:off x="467543" y="379678"/>
            <a:ext cx="8229600" cy="800066"/>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ts val="3000"/>
              </a:lnSpc>
            </a:pPr>
            <a:r>
              <a:rPr lang="zh-CN" altLang="en-US" sz="1800" b="1" dirty="0">
                <a:solidFill>
                  <a:schemeClr val="accent1">
                    <a:lumMod val="75000"/>
                  </a:schemeClr>
                </a:solidFill>
                <a:latin typeface="微软雅黑" panose="020B0503020204020204" pitchFamily="34" charset="-122"/>
                <a:ea typeface="微软雅黑" panose="020B0503020204020204" pitchFamily="34" charset="-122"/>
              </a:rPr>
              <a:t>日本关税减让承诺表解读</a:t>
            </a:r>
            <a:endParaRPr lang="en-US" altLang="zh-CN" sz="1800" b="1" dirty="0">
              <a:solidFill>
                <a:schemeClr val="accent1">
                  <a:lumMod val="75000"/>
                </a:schemeClr>
              </a:solidFill>
              <a:latin typeface="微软雅黑" panose="020B0503020204020204" pitchFamily="34" charset="-122"/>
              <a:ea typeface="微软雅黑" panose="020B0503020204020204" pitchFamily="34" charset="-122"/>
            </a:endParaRPr>
          </a:p>
          <a:p>
            <a:pPr>
              <a:lnSpc>
                <a:spcPct val="100000"/>
              </a:lnSpc>
            </a:pPr>
            <a:r>
              <a:rPr lang="en-US" altLang="zh-CN" sz="1600" b="1" dirty="0">
                <a:solidFill>
                  <a:schemeClr val="accent1">
                    <a:lumMod val="50000"/>
                  </a:schemeClr>
                </a:solidFill>
                <a:latin typeface="微软雅黑" panose="020B0503020204020204" pitchFamily="34" charset="-122"/>
                <a:ea typeface="微软雅黑" panose="020B0503020204020204" pitchFamily="34" charset="-122"/>
                <a:cs typeface="+mn-cs"/>
              </a:rPr>
              <a:t> </a:t>
            </a:r>
            <a:r>
              <a:rPr lang="en-US" altLang="zh-CN" sz="1600" b="1" dirty="0" smtClean="0">
                <a:solidFill>
                  <a:schemeClr val="accent1">
                    <a:lumMod val="50000"/>
                  </a:schemeClr>
                </a:solidFill>
                <a:latin typeface="微软雅黑" panose="020B0503020204020204" pitchFamily="34" charset="-122"/>
                <a:ea typeface="微软雅黑" panose="020B0503020204020204" pitchFamily="34" charset="-122"/>
                <a:cs typeface="+mn-cs"/>
              </a:rPr>
              <a:t>                                               </a:t>
            </a:r>
            <a:endParaRPr lang="en-US" altLang="zh-CN" sz="1400" b="1" dirty="0" smtClean="0">
              <a:solidFill>
                <a:schemeClr val="accent1">
                  <a:lumMod val="50000"/>
                </a:schemeClr>
              </a:solidFill>
              <a:latin typeface="微软雅黑" panose="020B0503020204020204" pitchFamily="34" charset="-122"/>
              <a:ea typeface="微软雅黑" panose="020B0503020204020204" pitchFamily="34" charset="-122"/>
              <a:cs typeface="+mn-cs"/>
            </a:endParaRPr>
          </a:p>
        </p:txBody>
      </p:sp>
      <p:pic>
        <p:nvPicPr>
          <p:cNvPr id="819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2186" y="3618652"/>
            <a:ext cx="8974215" cy="1255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68" y="1883882"/>
            <a:ext cx="8933975" cy="1196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67544" y="1179745"/>
            <a:ext cx="2280419" cy="307777"/>
          </a:xfrm>
          <a:prstGeom prst="rect">
            <a:avLst/>
          </a:prstGeom>
          <a:noFill/>
        </p:spPr>
        <p:txBody>
          <a:bodyPr wrap="square" rtlCol="0">
            <a:spAutoFit/>
          </a:bodyPr>
          <a:lstStyle/>
          <a:p>
            <a:r>
              <a:rPr lang="zh-CN" altLang="en-US" b="1" dirty="0" smtClean="0">
                <a:solidFill>
                  <a:schemeClr val="accent1">
                    <a:lumMod val="75000"/>
                  </a:schemeClr>
                </a:solidFill>
              </a:rPr>
              <a:t>案例一：合成纤维面料</a:t>
            </a:r>
            <a:endParaRPr lang="zh-CN" altLang="en-US" b="1" dirty="0">
              <a:solidFill>
                <a:schemeClr val="accent1">
                  <a:lumMod val="75000"/>
                </a:schemeClr>
              </a:solidFill>
            </a:endParaRPr>
          </a:p>
        </p:txBody>
      </p:sp>
      <p:sp>
        <p:nvSpPr>
          <p:cNvPr id="10" name="TextBox 9"/>
          <p:cNvSpPr txBox="1"/>
          <p:nvPr/>
        </p:nvSpPr>
        <p:spPr>
          <a:xfrm>
            <a:off x="319639" y="3019031"/>
            <a:ext cx="2280419" cy="307777"/>
          </a:xfrm>
          <a:prstGeom prst="rect">
            <a:avLst/>
          </a:prstGeom>
          <a:noFill/>
        </p:spPr>
        <p:txBody>
          <a:bodyPr wrap="square" rtlCol="0">
            <a:spAutoFit/>
          </a:bodyPr>
          <a:lstStyle/>
          <a:p>
            <a:r>
              <a:rPr lang="zh-CN" altLang="en-US" b="1" dirty="0" smtClean="0">
                <a:solidFill>
                  <a:schemeClr val="accent1">
                    <a:lumMod val="75000"/>
                  </a:schemeClr>
                </a:solidFill>
              </a:rPr>
              <a:t>案例二：棉制针织衬衫</a:t>
            </a:r>
            <a:endParaRPr lang="zh-CN" altLang="en-US" b="1" dirty="0">
              <a:solidFill>
                <a:schemeClr val="accent1">
                  <a:lumMod val="75000"/>
                </a:schemeClr>
              </a:solidFill>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412" y="1515591"/>
            <a:ext cx="8863489" cy="487518"/>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66" y="3329278"/>
            <a:ext cx="8918252" cy="49053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标题 1"/>
          <p:cNvSpPr txBox="1"/>
          <p:nvPr/>
        </p:nvSpPr>
        <p:spPr>
          <a:xfrm>
            <a:off x="467543" y="216928"/>
            <a:ext cx="8229600" cy="800066"/>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00000"/>
              </a:lnSpc>
            </a:pPr>
            <a:endParaRPr lang="en-US" altLang="zh-CN" sz="1800" b="1" dirty="0">
              <a:solidFill>
                <a:schemeClr val="accent1">
                  <a:lumMod val="50000"/>
                </a:schemeClr>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506544" y="1103795"/>
            <a:ext cx="3002098" cy="307777"/>
          </a:xfrm>
          <a:prstGeom prst="rect">
            <a:avLst/>
          </a:prstGeom>
          <a:noFill/>
        </p:spPr>
        <p:txBody>
          <a:bodyPr wrap="square" rtlCol="0">
            <a:spAutoFit/>
          </a:bodyPr>
          <a:lstStyle/>
          <a:p>
            <a:r>
              <a:rPr lang="zh-CN" altLang="en-US" b="1" dirty="0" smtClean="0">
                <a:solidFill>
                  <a:schemeClr val="accent1">
                    <a:lumMod val="75000"/>
                  </a:schemeClr>
                </a:solidFill>
              </a:rPr>
              <a:t>案例三：第</a:t>
            </a:r>
            <a:r>
              <a:rPr lang="en-US" altLang="zh-CN" b="1" dirty="0" smtClean="0">
                <a:solidFill>
                  <a:schemeClr val="accent1">
                    <a:lumMod val="75000"/>
                  </a:schemeClr>
                </a:solidFill>
              </a:rPr>
              <a:t>61</a:t>
            </a:r>
            <a:r>
              <a:rPr lang="zh-CN" altLang="en-US" b="1" dirty="0" smtClean="0">
                <a:solidFill>
                  <a:schemeClr val="accent1">
                    <a:lumMod val="75000"/>
                  </a:schemeClr>
                </a:solidFill>
              </a:rPr>
              <a:t>章（针织服装）</a:t>
            </a:r>
            <a:endParaRPr lang="zh-CN" altLang="en-US" b="1" dirty="0">
              <a:solidFill>
                <a:schemeClr val="accent1">
                  <a:lumMod val="75000"/>
                </a:schemeClr>
              </a:solidFill>
            </a:endParaRPr>
          </a:p>
        </p:txBody>
      </p:sp>
      <p:sp>
        <p:nvSpPr>
          <p:cNvPr id="10" name="TextBox 9"/>
          <p:cNvSpPr txBox="1"/>
          <p:nvPr/>
        </p:nvSpPr>
        <p:spPr>
          <a:xfrm>
            <a:off x="506544" y="2051800"/>
            <a:ext cx="2794403" cy="307777"/>
          </a:xfrm>
          <a:prstGeom prst="rect">
            <a:avLst/>
          </a:prstGeom>
          <a:noFill/>
        </p:spPr>
        <p:txBody>
          <a:bodyPr wrap="square" rtlCol="0">
            <a:spAutoFit/>
          </a:bodyPr>
          <a:lstStyle/>
          <a:p>
            <a:r>
              <a:rPr lang="zh-CN" altLang="en-US" b="1" dirty="0" smtClean="0">
                <a:solidFill>
                  <a:schemeClr val="accent1">
                    <a:lumMod val="75000"/>
                  </a:schemeClr>
                </a:solidFill>
              </a:rPr>
              <a:t>案例四：</a:t>
            </a:r>
            <a:r>
              <a:rPr lang="zh-CN" altLang="en-US" b="1" dirty="0">
                <a:solidFill>
                  <a:schemeClr val="accent1">
                    <a:lumMod val="75000"/>
                  </a:schemeClr>
                </a:solidFill>
              </a:rPr>
              <a:t>第</a:t>
            </a:r>
            <a:r>
              <a:rPr lang="en-US" altLang="zh-CN" b="1" dirty="0" smtClean="0">
                <a:solidFill>
                  <a:schemeClr val="accent1">
                    <a:lumMod val="75000"/>
                  </a:schemeClr>
                </a:solidFill>
              </a:rPr>
              <a:t>62</a:t>
            </a:r>
            <a:r>
              <a:rPr lang="zh-CN" altLang="en-US" b="1" dirty="0" smtClean="0">
                <a:solidFill>
                  <a:schemeClr val="accent1">
                    <a:lumMod val="75000"/>
                  </a:schemeClr>
                </a:solidFill>
              </a:rPr>
              <a:t>章（梭织</a:t>
            </a:r>
            <a:r>
              <a:rPr lang="zh-CN" altLang="en-US" b="1" dirty="0">
                <a:solidFill>
                  <a:schemeClr val="accent1">
                    <a:lumMod val="75000"/>
                  </a:schemeClr>
                </a:solidFill>
              </a:rPr>
              <a:t>服装）</a:t>
            </a:r>
            <a:endParaRPr lang="zh-CN" altLang="en-US" b="1" dirty="0">
              <a:solidFill>
                <a:schemeClr val="accent1">
                  <a:lumMod val="75000"/>
                </a:schemeClr>
              </a:solidFill>
            </a:endParaRPr>
          </a:p>
        </p:txBody>
      </p:sp>
      <p:sp>
        <p:nvSpPr>
          <p:cNvPr id="6" name="文本框 5"/>
          <p:cNvSpPr txBox="1"/>
          <p:nvPr/>
        </p:nvSpPr>
        <p:spPr>
          <a:xfrm>
            <a:off x="506544" y="1422486"/>
            <a:ext cx="7670617" cy="523220"/>
          </a:xfrm>
          <a:prstGeom prst="rect">
            <a:avLst/>
          </a:prstGeom>
          <a:noFill/>
        </p:spPr>
        <p:txBody>
          <a:bodyPr wrap="square" rtlCol="0">
            <a:spAutoFit/>
          </a:bodyPr>
          <a:lstStyle/>
          <a:p>
            <a:r>
              <a:rPr lang="zh-CN" altLang="en-US" dirty="0" smtClean="0"/>
              <a:t>第</a:t>
            </a:r>
            <a:r>
              <a:rPr lang="en-US" altLang="zh-CN" dirty="0" smtClean="0"/>
              <a:t>10</a:t>
            </a:r>
            <a:r>
              <a:rPr lang="zh-CN" altLang="en-US" dirty="0" smtClean="0"/>
              <a:t>年：</a:t>
            </a:r>
            <a:r>
              <a:rPr lang="en-US" altLang="zh-CN" dirty="0" smtClean="0"/>
              <a:t>21</a:t>
            </a:r>
            <a:r>
              <a:rPr lang="zh-CN" altLang="en-US" dirty="0" smtClean="0"/>
              <a:t>个税号的税率将被降为</a:t>
            </a:r>
            <a:r>
              <a:rPr lang="en-US" altLang="zh-CN" dirty="0" smtClean="0"/>
              <a:t>0</a:t>
            </a:r>
            <a:r>
              <a:rPr lang="zh-CN" altLang="en-US" dirty="0" smtClean="0"/>
              <a:t>，占本章全部税号的</a:t>
            </a:r>
            <a:r>
              <a:rPr lang="en-US" altLang="zh-CN" dirty="0" smtClean="0"/>
              <a:t>10%</a:t>
            </a:r>
            <a:r>
              <a:rPr lang="zh-CN" altLang="en-US" dirty="0" smtClean="0"/>
              <a:t>以下。</a:t>
            </a:r>
            <a:endParaRPr lang="en-US" altLang="zh-CN" dirty="0" smtClean="0"/>
          </a:p>
          <a:p>
            <a:r>
              <a:rPr lang="zh-CN" altLang="en-US" dirty="0" smtClean="0"/>
              <a:t>第</a:t>
            </a:r>
            <a:r>
              <a:rPr lang="en-US" altLang="zh-CN" dirty="0" smtClean="0"/>
              <a:t>16</a:t>
            </a:r>
            <a:r>
              <a:rPr lang="zh-CN" altLang="en-US" dirty="0" smtClean="0"/>
              <a:t>年：</a:t>
            </a:r>
            <a:r>
              <a:rPr lang="en-US" altLang="zh-CN" dirty="0" smtClean="0"/>
              <a:t>266</a:t>
            </a:r>
            <a:r>
              <a:rPr lang="zh-CN" altLang="en-US" dirty="0"/>
              <a:t>个税号的税率将被降为</a:t>
            </a:r>
            <a:r>
              <a:rPr lang="en-US" altLang="zh-CN" dirty="0"/>
              <a:t>0</a:t>
            </a:r>
            <a:r>
              <a:rPr lang="zh-CN" altLang="en-US" dirty="0"/>
              <a:t>，占本章全部税号</a:t>
            </a:r>
            <a:r>
              <a:rPr lang="zh-CN" altLang="en-US" dirty="0" smtClean="0"/>
              <a:t>的</a:t>
            </a:r>
            <a:r>
              <a:rPr lang="en-US" altLang="zh-CN" dirty="0" smtClean="0"/>
              <a:t>90%</a:t>
            </a:r>
            <a:r>
              <a:rPr lang="zh-CN" altLang="en-US" dirty="0" smtClean="0"/>
              <a:t>以上。</a:t>
            </a:r>
            <a:endParaRPr lang="zh-CN" altLang="en-US" dirty="0"/>
          </a:p>
        </p:txBody>
      </p:sp>
      <p:sp>
        <p:nvSpPr>
          <p:cNvPr id="11" name="文本框 10"/>
          <p:cNvSpPr txBox="1"/>
          <p:nvPr/>
        </p:nvSpPr>
        <p:spPr>
          <a:xfrm>
            <a:off x="506544" y="2405744"/>
            <a:ext cx="7670617" cy="523220"/>
          </a:xfrm>
          <a:prstGeom prst="rect">
            <a:avLst/>
          </a:prstGeom>
          <a:noFill/>
        </p:spPr>
        <p:txBody>
          <a:bodyPr wrap="square" rtlCol="0">
            <a:spAutoFit/>
          </a:bodyPr>
          <a:lstStyle/>
          <a:p>
            <a:r>
              <a:rPr lang="zh-CN" altLang="en-US" dirty="0" smtClean="0"/>
              <a:t>第</a:t>
            </a:r>
            <a:r>
              <a:rPr lang="en-US" altLang="zh-CN" dirty="0" smtClean="0"/>
              <a:t>10</a:t>
            </a:r>
            <a:r>
              <a:rPr lang="zh-CN" altLang="en-US" dirty="0" smtClean="0"/>
              <a:t>年：本章</a:t>
            </a:r>
            <a:r>
              <a:rPr lang="en-US" altLang="zh-CN" dirty="0" smtClean="0"/>
              <a:t>30%</a:t>
            </a:r>
            <a:r>
              <a:rPr lang="zh-CN" altLang="en-US" dirty="0" smtClean="0"/>
              <a:t>的税号商品将被降为</a:t>
            </a:r>
            <a:r>
              <a:rPr lang="en-US" altLang="zh-CN" dirty="0" smtClean="0"/>
              <a:t>0</a:t>
            </a:r>
            <a:r>
              <a:rPr lang="zh-CN" altLang="en-US" dirty="0" smtClean="0"/>
              <a:t>。</a:t>
            </a:r>
            <a:endParaRPr lang="en-US" altLang="zh-CN" dirty="0" smtClean="0"/>
          </a:p>
          <a:p>
            <a:r>
              <a:rPr lang="zh-CN" altLang="en-US" dirty="0" smtClean="0"/>
              <a:t>第</a:t>
            </a:r>
            <a:r>
              <a:rPr lang="en-US" altLang="zh-CN" dirty="0" smtClean="0"/>
              <a:t>16</a:t>
            </a:r>
            <a:r>
              <a:rPr lang="zh-CN" altLang="en-US" dirty="0" smtClean="0"/>
              <a:t>年：本章</a:t>
            </a:r>
            <a:r>
              <a:rPr lang="en-US" altLang="zh-CN" dirty="0" smtClean="0"/>
              <a:t>70</a:t>
            </a:r>
            <a:r>
              <a:rPr lang="en-US" altLang="zh-CN" dirty="0"/>
              <a:t>%</a:t>
            </a:r>
            <a:r>
              <a:rPr lang="zh-CN" altLang="en-US" dirty="0"/>
              <a:t>的税号商品将被降为</a:t>
            </a:r>
            <a:r>
              <a:rPr lang="en-US" altLang="zh-CN" dirty="0"/>
              <a:t>0</a:t>
            </a:r>
            <a:r>
              <a:rPr lang="zh-CN" altLang="en-US" dirty="0" smtClean="0"/>
              <a:t>。</a:t>
            </a:r>
            <a:endParaRPr lang="en-US" altLang="zh-CN" dirty="0"/>
          </a:p>
        </p:txBody>
      </p:sp>
      <p:sp>
        <p:nvSpPr>
          <p:cNvPr id="8" name="标题 1"/>
          <p:cNvSpPr txBox="1"/>
          <p:nvPr/>
        </p:nvSpPr>
        <p:spPr>
          <a:xfrm>
            <a:off x="627888" y="2994"/>
            <a:ext cx="8229600" cy="800066"/>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00000"/>
              </a:lnSpc>
            </a:pPr>
            <a:endParaRPr lang="en-US" altLang="zh-CN" sz="1600" b="1" dirty="0" smtClean="0">
              <a:solidFill>
                <a:schemeClr val="accent1">
                  <a:lumMod val="50000"/>
                </a:schemeClr>
              </a:solidFill>
              <a:latin typeface="微软雅黑" panose="020B0503020204020204" pitchFamily="34" charset="-122"/>
              <a:ea typeface="微软雅黑" panose="020B0503020204020204" pitchFamily="34" charset="-122"/>
              <a:cs typeface="+mn-cs"/>
            </a:endParaRPr>
          </a:p>
          <a:p>
            <a:pPr>
              <a:lnSpc>
                <a:spcPct val="100000"/>
              </a:lnSpc>
            </a:pPr>
            <a:r>
              <a:rPr lang="zh-CN" altLang="en-US" sz="1600" b="1" dirty="0" smtClean="0">
                <a:solidFill>
                  <a:schemeClr val="accent1">
                    <a:lumMod val="50000"/>
                  </a:schemeClr>
                </a:solidFill>
                <a:latin typeface="微软雅黑" panose="020B0503020204020204" pitchFamily="34" charset="-122"/>
                <a:ea typeface="微软雅黑" panose="020B0503020204020204" pitchFamily="34" charset="-122"/>
                <a:cs typeface="+mn-cs"/>
              </a:rPr>
              <a:t>                                          </a:t>
            </a:r>
            <a:r>
              <a:rPr lang="zh-CN" altLang="en-US" sz="1800" b="1" dirty="0">
                <a:solidFill>
                  <a:schemeClr val="accent1">
                    <a:lumMod val="75000"/>
                  </a:schemeClr>
                </a:solidFill>
                <a:latin typeface="微软雅黑" panose="020B0503020204020204" pitchFamily="34" charset="-122"/>
                <a:ea typeface="微软雅黑" panose="020B0503020204020204" pitchFamily="34" charset="-122"/>
              </a:rPr>
              <a:t>日本关税减让承诺表解读</a:t>
            </a:r>
            <a:endParaRPr lang="en-US" altLang="zh-CN" sz="1800" b="1"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703726" y="3081225"/>
            <a:ext cx="7757233" cy="1384995"/>
          </a:xfrm>
          <a:prstGeom prst="rect">
            <a:avLst/>
          </a:prstGeom>
          <a:noFill/>
        </p:spPr>
        <p:txBody>
          <a:bodyPr wrap="square" rtlCol="0">
            <a:spAutoFit/>
          </a:bodyPr>
          <a:lstStyle/>
          <a:p>
            <a:r>
              <a:rPr lang="zh-CN" altLang="zh-CN" dirty="0"/>
              <a:t>日本纺织品最惠国贸易加权平均关税为</a:t>
            </a:r>
            <a:r>
              <a:rPr lang="en-US" altLang="zh-CN" dirty="0" smtClean="0"/>
              <a:t>5%</a:t>
            </a:r>
            <a:r>
              <a:rPr lang="zh-CN" altLang="zh-CN" dirty="0"/>
              <a:t>，服装加权平均关税为</a:t>
            </a:r>
            <a:r>
              <a:rPr lang="en-US" altLang="zh-CN" dirty="0" smtClean="0"/>
              <a:t>9%</a:t>
            </a:r>
            <a:r>
              <a:rPr lang="zh-CN" altLang="zh-CN" dirty="0" smtClean="0"/>
              <a:t>。</a:t>
            </a:r>
            <a:endParaRPr lang="en-US" altLang="zh-CN" dirty="0" smtClean="0"/>
          </a:p>
          <a:p>
            <a:r>
              <a:rPr lang="zh-CN" altLang="zh-CN" dirty="0" smtClean="0"/>
              <a:t>在</a:t>
            </a:r>
            <a:r>
              <a:rPr lang="en-US" altLang="zh-CN" dirty="0"/>
              <a:t>RCEP</a:t>
            </a:r>
            <a:r>
              <a:rPr lang="zh-CN" altLang="zh-CN" dirty="0"/>
              <a:t>下</a:t>
            </a:r>
            <a:r>
              <a:rPr lang="zh-CN" altLang="zh-CN" dirty="0" smtClean="0"/>
              <a:t>，</a:t>
            </a:r>
            <a:r>
              <a:rPr lang="zh-CN" altLang="en-US" dirty="0" smtClean="0"/>
              <a:t>日本</a:t>
            </a:r>
            <a:r>
              <a:rPr lang="zh-CN" altLang="zh-CN" dirty="0" smtClean="0"/>
              <a:t>针对</a:t>
            </a:r>
            <a:r>
              <a:rPr lang="zh-CN" altLang="zh-CN" dirty="0"/>
              <a:t>中国产品的年均关税减让幅度为</a:t>
            </a:r>
            <a:r>
              <a:rPr lang="en-US" altLang="zh-CN" dirty="0"/>
              <a:t>0.5%-0.8%</a:t>
            </a:r>
            <a:r>
              <a:rPr lang="zh-CN" altLang="zh-CN" dirty="0"/>
              <a:t>，预计</a:t>
            </a:r>
            <a:r>
              <a:rPr lang="en-US" altLang="zh-CN" dirty="0"/>
              <a:t>RCEP</a:t>
            </a:r>
            <a:r>
              <a:rPr lang="zh-CN" altLang="zh-CN" dirty="0"/>
              <a:t>实施后第一年，我对日出口服装即可少缴关税</a:t>
            </a:r>
            <a:r>
              <a:rPr lang="en-US" altLang="zh-CN" dirty="0"/>
              <a:t>8300</a:t>
            </a:r>
            <a:r>
              <a:rPr lang="zh-CN" altLang="zh-CN" dirty="0"/>
              <a:t>万</a:t>
            </a:r>
            <a:r>
              <a:rPr lang="en-US" altLang="zh-CN" dirty="0"/>
              <a:t>-1.25</a:t>
            </a:r>
            <a:r>
              <a:rPr lang="zh-CN" altLang="zh-CN" dirty="0"/>
              <a:t>亿美元，之后每年递增，直至实现零关税后，我对日出口服装可少缴关税</a:t>
            </a:r>
            <a:r>
              <a:rPr lang="en-US" altLang="zh-CN" dirty="0"/>
              <a:t>12.5</a:t>
            </a:r>
            <a:r>
              <a:rPr lang="zh-CN" altLang="zh-CN" dirty="0"/>
              <a:t>亿美元左右</a:t>
            </a:r>
            <a:r>
              <a:rPr lang="zh-CN" altLang="zh-CN" dirty="0" smtClean="0"/>
              <a:t>。</a:t>
            </a:r>
            <a:endParaRPr lang="en-US" altLang="zh-CN" dirty="0" smtClean="0"/>
          </a:p>
          <a:p>
            <a:r>
              <a:rPr lang="zh-CN" altLang="zh-CN" dirty="0" smtClean="0"/>
              <a:t>也就是说</a:t>
            </a:r>
            <a:r>
              <a:rPr lang="zh-CN" altLang="zh-CN" dirty="0"/>
              <a:t>，如一家企业对日出口服装</a:t>
            </a:r>
            <a:r>
              <a:rPr lang="en-US" altLang="zh-CN" dirty="0"/>
              <a:t>100</a:t>
            </a:r>
            <a:r>
              <a:rPr lang="zh-CN" altLang="zh-CN" dirty="0"/>
              <a:t>万美元，</a:t>
            </a:r>
            <a:r>
              <a:rPr lang="en-US" altLang="zh-CN" dirty="0"/>
              <a:t>RCEP</a:t>
            </a:r>
            <a:r>
              <a:rPr lang="zh-CN" altLang="zh-CN" dirty="0"/>
              <a:t>实施的第一年，即可享受</a:t>
            </a:r>
            <a:r>
              <a:rPr lang="en-US" altLang="zh-CN" dirty="0"/>
              <a:t>5</a:t>
            </a:r>
            <a:r>
              <a:rPr lang="zh-CN" altLang="zh-CN" dirty="0"/>
              <a:t>万人民币左右的关税减让，在实现零关税后，出口</a:t>
            </a:r>
            <a:r>
              <a:rPr lang="en-US" altLang="zh-CN" dirty="0"/>
              <a:t>100</a:t>
            </a:r>
            <a:r>
              <a:rPr lang="zh-CN" altLang="zh-CN" dirty="0"/>
              <a:t>万美元可享受</a:t>
            </a:r>
            <a:r>
              <a:rPr lang="en-US" altLang="zh-CN" dirty="0"/>
              <a:t>60</a:t>
            </a:r>
            <a:r>
              <a:rPr lang="zh-CN" altLang="zh-CN" dirty="0"/>
              <a:t>万元人民币左右的关税减让。</a:t>
            </a:r>
            <a:endParaRPr lang="zh-CN" alt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标题 1"/>
          <p:cNvSpPr>
            <a:spLocks noGrp="1" noChangeArrowheads="1"/>
          </p:cNvSpPr>
          <p:nvPr>
            <p:ph type="title"/>
          </p:nvPr>
        </p:nvSpPr>
        <p:spPr>
          <a:xfrm>
            <a:off x="438752" y="0"/>
            <a:ext cx="7823200" cy="809625"/>
          </a:xfrm>
        </p:spPr>
        <p:txBody>
          <a:bodyPr>
            <a:normAutofit/>
          </a:bodyPr>
          <a:lstStyle/>
          <a:p>
            <a:pPr algn="ctr"/>
            <a:br>
              <a:rPr lang="en-US" altLang="zh-CN" sz="2000" b="1" i="1" u="sng" dirty="0">
                <a:solidFill>
                  <a:schemeClr val="accent1">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br>
            <a:r>
              <a:rPr lang="zh-CN" altLang="en-US" sz="1800" b="1" dirty="0">
                <a:solidFill>
                  <a:schemeClr val="accent1">
                    <a:lumMod val="75000"/>
                  </a:schemeClr>
                </a:solidFill>
                <a:latin typeface="微软雅黑" panose="020B0503020204020204" pitchFamily="34" charset="-122"/>
                <a:ea typeface="微软雅黑" panose="020B0503020204020204" pitchFamily="34" charset="-122"/>
              </a:rPr>
              <a:t>韩国对中国减税进程</a:t>
            </a:r>
            <a:endParaRPr lang="zh-CN" altLang="zh-CN" sz="1800" b="1" dirty="0">
              <a:solidFill>
                <a:schemeClr val="accent1">
                  <a:lumMod val="75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629453" y="915616"/>
            <a:ext cx="5895499" cy="3825396"/>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标题 1"/>
          <p:cNvSpPr txBox="1"/>
          <p:nvPr/>
        </p:nvSpPr>
        <p:spPr>
          <a:xfrm>
            <a:off x="467543" y="216928"/>
            <a:ext cx="8229600" cy="800066"/>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00000"/>
              </a:lnSpc>
            </a:pPr>
            <a:endParaRPr lang="en-US" altLang="zh-CN" sz="1800" b="1" dirty="0">
              <a:solidFill>
                <a:schemeClr val="accent1">
                  <a:lumMod val="50000"/>
                </a:schemeClr>
              </a:solidFill>
              <a:latin typeface="微软雅黑" panose="020B0503020204020204" pitchFamily="34" charset="-122"/>
              <a:ea typeface="微软雅黑" panose="020B0503020204020204" pitchFamily="34" charset="-122"/>
            </a:endParaRPr>
          </a:p>
        </p:txBody>
      </p:sp>
      <p:sp>
        <p:nvSpPr>
          <p:cNvPr id="8" name="标题 1"/>
          <p:cNvSpPr txBox="1"/>
          <p:nvPr/>
        </p:nvSpPr>
        <p:spPr>
          <a:xfrm>
            <a:off x="467543" y="379678"/>
            <a:ext cx="8229600" cy="800066"/>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zh-CN" altLang="en-US" sz="1800" b="1" dirty="0" smtClean="0">
                <a:solidFill>
                  <a:schemeClr val="accent1">
                    <a:lumMod val="75000"/>
                  </a:schemeClr>
                </a:solidFill>
                <a:latin typeface="微软雅黑" panose="020B0503020204020204" pitchFamily="34" charset="-122"/>
                <a:ea typeface="微软雅黑" panose="020B0503020204020204" pitchFamily="34" charset="-122"/>
              </a:rPr>
              <a:t>机遇三：</a:t>
            </a:r>
            <a:r>
              <a:rPr lang="en-US" altLang="zh-CN" sz="1800" b="1" dirty="0">
                <a:solidFill>
                  <a:schemeClr val="accent1">
                    <a:lumMod val="75000"/>
                  </a:schemeClr>
                </a:solidFill>
                <a:latin typeface="微软雅黑" panose="020B0503020204020204" pitchFamily="34" charset="-122"/>
                <a:ea typeface="微软雅黑" panose="020B0503020204020204" pitchFamily="34" charset="-122"/>
              </a:rPr>
              <a:t>RCEP</a:t>
            </a:r>
            <a:r>
              <a:rPr lang="zh-CN" altLang="zh-CN" sz="1800" b="1" dirty="0">
                <a:solidFill>
                  <a:schemeClr val="accent1">
                    <a:lumMod val="75000"/>
                  </a:schemeClr>
                </a:solidFill>
                <a:latin typeface="微软雅黑" panose="020B0503020204020204" pitchFamily="34" charset="-122"/>
                <a:ea typeface="微软雅黑" panose="020B0503020204020204" pitchFamily="34" charset="-122"/>
              </a:rPr>
              <a:t>原产地规则将有利于推动我国纱线面料等中间产品的出口</a:t>
            </a:r>
            <a:endParaRPr lang="zh-CN" altLang="zh-CN" sz="1800" b="1"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2" name="矩形 1"/>
          <p:cNvSpPr/>
          <p:nvPr/>
        </p:nvSpPr>
        <p:spPr>
          <a:xfrm>
            <a:off x="1031517" y="1340644"/>
            <a:ext cx="7058447" cy="2308324"/>
          </a:xfrm>
          <a:prstGeom prst="rect">
            <a:avLst/>
          </a:prstGeom>
        </p:spPr>
        <p:txBody>
          <a:bodyPr wrap="square">
            <a:spAutoFit/>
          </a:bodyPr>
          <a:lstStyle/>
          <a:p>
            <a:pPr marL="171450" indent="-171450">
              <a:buFont typeface="Wingdings" panose="05000000000000000000" pitchFamily="2" charset="2"/>
              <a:buChar char="u"/>
            </a:pPr>
            <a:r>
              <a:rPr lang="zh-CN" altLang="zh-CN" sz="1200" dirty="0">
                <a:solidFill>
                  <a:schemeClr val="accent1">
                    <a:lumMod val="75000"/>
                  </a:schemeClr>
                </a:solidFill>
                <a:latin typeface="微软雅黑" panose="020B0503020204020204" pitchFamily="34" charset="-122"/>
                <a:ea typeface="微软雅黑" panose="020B0503020204020204" pitchFamily="34" charset="-122"/>
              </a:rPr>
              <a:t>纺织服装产业的产业链较长，从纤维种植或制造</a:t>
            </a:r>
            <a:r>
              <a:rPr lang="en-US" altLang="zh-CN" sz="1200" dirty="0">
                <a:solidFill>
                  <a:schemeClr val="accent1">
                    <a:lumMod val="75000"/>
                  </a:schemeClr>
                </a:solidFill>
                <a:latin typeface="微软雅黑" panose="020B0503020204020204" pitchFamily="34" charset="-122"/>
                <a:ea typeface="微软雅黑" panose="020B0503020204020204" pitchFamily="34" charset="-122"/>
              </a:rPr>
              <a:t>-</a:t>
            </a:r>
            <a:r>
              <a:rPr lang="zh-CN" altLang="zh-CN" sz="1200" dirty="0">
                <a:solidFill>
                  <a:schemeClr val="accent1">
                    <a:lumMod val="75000"/>
                  </a:schemeClr>
                </a:solidFill>
                <a:latin typeface="微软雅黑" panose="020B0503020204020204" pitchFamily="34" charset="-122"/>
                <a:ea typeface="微软雅黑" panose="020B0503020204020204" pitchFamily="34" charset="-122"/>
              </a:rPr>
              <a:t>纺纱</a:t>
            </a:r>
            <a:r>
              <a:rPr lang="en-US" altLang="zh-CN" sz="1200" dirty="0">
                <a:solidFill>
                  <a:schemeClr val="accent1">
                    <a:lumMod val="75000"/>
                  </a:schemeClr>
                </a:solidFill>
                <a:latin typeface="微软雅黑" panose="020B0503020204020204" pitchFamily="34" charset="-122"/>
                <a:ea typeface="微软雅黑" panose="020B0503020204020204" pitchFamily="34" charset="-122"/>
              </a:rPr>
              <a:t>-</a:t>
            </a:r>
            <a:r>
              <a:rPr lang="zh-CN" altLang="zh-CN" sz="1200" dirty="0">
                <a:solidFill>
                  <a:schemeClr val="accent1">
                    <a:lumMod val="75000"/>
                  </a:schemeClr>
                </a:solidFill>
                <a:latin typeface="微软雅黑" panose="020B0503020204020204" pitchFamily="34" charset="-122"/>
                <a:ea typeface="微软雅黑" panose="020B0503020204020204" pitchFamily="34" charset="-122"/>
              </a:rPr>
              <a:t>织布</a:t>
            </a:r>
            <a:r>
              <a:rPr lang="en-US" altLang="zh-CN" sz="1200" dirty="0">
                <a:solidFill>
                  <a:schemeClr val="accent1">
                    <a:lumMod val="75000"/>
                  </a:schemeClr>
                </a:solidFill>
                <a:latin typeface="微软雅黑" panose="020B0503020204020204" pitchFamily="34" charset="-122"/>
                <a:ea typeface="微软雅黑" panose="020B0503020204020204" pitchFamily="34" charset="-122"/>
              </a:rPr>
              <a:t>-</a:t>
            </a:r>
            <a:r>
              <a:rPr lang="zh-CN" altLang="zh-CN" sz="1200" dirty="0">
                <a:solidFill>
                  <a:schemeClr val="accent1">
                    <a:lumMod val="75000"/>
                  </a:schemeClr>
                </a:solidFill>
                <a:latin typeface="微软雅黑" panose="020B0503020204020204" pitchFamily="34" charset="-122"/>
                <a:ea typeface="微软雅黑" panose="020B0503020204020204" pitchFamily="34" charset="-122"/>
              </a:rPr>
              <a:t>印染及后整理</a:t>
            </a:r>
            <a:r>
              <a:rPr lang="en-US" altLang="zh-CN" sz="1200" dirty="0">
                <a:solidFill>
                  <a:schemeClr val="accent1">
                    <a:lumMod val="75000"/>
                  </a:schemeClr>
                </a:solidFill>
                <a:latin typeface="微软雅黑" panose="020B0503020204020204" pitchFamily="34" charset="-122"/>
                <a:ea typeface="微软雅黑" panose="020B0503020204020204" pitchFamily="34" charset="-122"/>
              </a:rPr>
              <a:t>-</a:t>
            </a:r>
            <a:r>
              <a:rPr lang="zh-CN" altLang="zh-CN" sz="1200" dirty="0">
                <a:solidFill>
                  <a:schemeClr val="accent1">
                    <a:lumMod val="75000"/>
                  </a:schemeClr>
                </a:solidFill>
                <a:latin typeface="微软雅黑" panose="020B0503020204020204" pitchFamily="34" charset="-122"/>
                <a:ea typeface="微软雅黑" panose="020B0503020204020204" pitchFamily="34" charset="-122"/>
              </a:rPr>
              <a:t>服装制造，中间涉及大量环节。长期以来，受劳动力成本及供给、贸易优惠安排、棉花配额、采购战略等多方面因素影响，中国与东盟国家形成了既竞争又合作的供应链布局和贸易投资模式。原产地规则对于中国纺织服装企业在东盟的贸易、投资和供应链布局具有非常显著的引导作用。由于</a:t>
            </a:r>
            <a:r>
              <a:rPr lang="en-US" altLang="zh-CN" sz="1200" dirty="0">
                <a:solidFill>
                  <a:schemeClr val="accent1">
                    <a:lumMod val="75000"/>
                  </a:schemeClr>
                </a:solidFill>
                <a:latin typeface="微软雅黑" panose="020B0503020204020204" pitchFamily="34" charset="-122"/>
                <a:ea typeface="微软雅黑" panose="020B0503020204020204" pitchFamily="34" charset="-122"/>
              </a:rPr>
              <a:t>RCEP</a:t>
            </a:r>
            <a:r>
              <a:rPr lang="zh-CN" altLang="zh-CN" sz="1200" dirty="0">
                <a:solidFill>
                  <a:schemeClr val="accent1">
                    <a:lumMod val="75000"/>
                  </a:schemeClr>
                </a:solidFill>
                <a:latin typeface="微软雅黑" panose="020B0503020204020204" pitchFamily="34" charset="-122"/>
                <a:ea typeface="微软雅黑" panose="020B0503020204020204" pitchFamily="34" charset="-122"/>
              </a:rPr>
              <a:t>国家之间两两实施双边自贸协定的情况非常复杂，因此要判断</a:t>
            </a:r>
            <a:r>
              <a:rPr lang="en-US" altLang="zh-CN" sz="1200" dirty="0">
                <a:solidFill>
                  <a:schemeClr val="accent1">
                    <a:lumMod val="75000"/>
                  </a:schemeClr>
                </a:solidFill>
                <a:latin typeface="微软雅黑" panose="020B0503020204020204" pitchFamily="34" charset="-122"/>
                <a:ea typeface="微软雅黑" panose="020B0503020204020204" pitchFamily="34" charset="-122"/>
              </a:rPr>
              <a:t>RCEP</a:t>
            </a:r>
            <a:r>
              <a:rPr lang="zh-CN" altLang="zh-CN" sz="1200" dirty="0">
                <a:solidFill>
                  <a:schemeClr val="accent1">
                    <a:lumMod val="75000"/>
                  </a:schemeClr>
                </a:solidFill>
                <a:latin typeface="微软雅黑" panose="020B0503020204020204" pitchFamily="34" charset="-122"/>
                <a:ea typeface="微软雅黑" panose="020B0503020204020204" pitchFamily="34" charset="-122"/>
              </a:rPr>
              <a:t>原产地规则对我国纺织服装出口的影响，不仅要了解</a:t>
            </a:r>
            <a:r>
              <a:rPr lang="en-US" altLang="zh-CN" sz="1200" dirty="0">
                <a:solidFill>
                  <a:schemeClr val="accent1">
                    <a:lumMod val="75000"/>
                  </a:schemeClr>
                </a:solidFill>
                <a:latin typeface="微软雅黑" panose="020B0503020204020204" pitchFamily="34" charset="-122"/>
                <a:ea typeface="微软雅黑" panose="020B0503020204020204" pitchFamily="34" charset="-122"/>
              </a:rPr>
              <a:t>RCEP</a:t>
            </a:r>
            <a:r>
              <a:rPr lang="zh-CN" altLang="zh-CN" sz="1200" dirty="0">
                <a:solidFill>
                  <a:schemeClr val="accent1">
                    <a:lumMod val="75000"/>
                  </a:schemeClr>
                </a:solidFill>
                <a:latin typeface="微软雅黑" panose="020B0503020204020204" pitchFamily="34" charset="-122"/>
                <a:ea typeface="微软雅黑" panose="020B0503020204020204" pitchFamily="34" charset="-122"/>
              </a:rPr>
              <a:t>规则本身，也要了解其他现有相关自贸协定的规则，例如中国</a:t>
            </a:r>
            <a:r>
              <a:rPr lang="en-US" altLang="zh-CN" sz="1200" dirty="0">
                <a:solidFill>
                  <a:schemeClr val="accent1">
                    <a:lumMod val="75000"/>
                  </a:schemeClr>
                </a:solidFill>
                <a:latin typeface="微软雅黑" panose="020B0503020204020204" pitchFamily="34" charset="-122"/>
                <a:ea typeface="微软雅黑" panose="020B0503020204020204" pitchFamily="34" charset="-122"/>
              </a:rPr>
              <a:t>-</a:t>
            </a:r>
            <a:r>
              <a:rPr lang="zh-CN" altLang="zh-CN" sz="1200" dirty="0">
                <a:solidFill>
                  <a:schemeClr val="accent1">
                    <a:lumMod val="75000"/>
                  </a:schemeClr>
                </a:solidFill>
                <a:latin typeface="微软雅黑" panose="020B0503020204020204" pitchFamily="34" charset="-122"/>
                <a:ea typeface="微软雅黑" panose="020B0503020204020204" pitchFamily="34" charset="-122"/>
              </a:rPr>
              <a:t>韩国、东盟</a:t>
            </a:r>
            <a:r>
              <a:rPr lang="en-US" altLang="zh-CN" sz="1200" dirty="0">
                <a:solidFill>
                  <a:schemeClr val="accent1">
                    <a:lumMod val="75000"/>
                  </a:schemeClr>
                </a:solidFill>
                <a:latin typeface="微软雅黑" panose="020B0503020204020204" pitchFamily="34" charset="-122"/>
                <a:ea typeface="微软雅黑" panose="020B0503020204020204" pitchFamily="34" charset="-122"/>
              </a:rPr>
              <a:t>-</a:t>
            </a:r>
            <a:r>
              <a:rPr lang="zh-CN" altLang="zh-CN" sz="1200" dirty="0">
                <a:solidFill>
                  <a:schemeClr val="accent1">
                    <a:lumMod val="75000"/>
                  </a:schemeClr>
                </a:solidFill>
                <a:latin typeface="微软雅黑" panose="020B0503020204020204" pitchFamily="34" charset="-122"/>
                <a:ea typeface="微软雅黑" panose="020B0503020204020204" pitchFamily="34" charset="-122"/>
              </a:rPr>
              <a:t>日本、越南</a:t>
            </a:r>
            <a:r>
              <a:rPr lang="en-US" altLang="zh-CN" sz="1200" dirty="0">
                <a:solidFill>
                  <a:schemeClr val="accent1">
                    <a:lumMod val="75000"/>
                  </a:schemeClr>
                </a:solidFill>
                <a:latin typeface="微软雅黑" panose="020B0503020204020204" pitchFamily="34" charset="-122"/>
                <a:ea typeface="微软雅黑" panose="020B0503020204020204" pitchFamily="34" charset="-122"/>
              </a:rPr>
              <a:t>-</a:t>
            </a:r>
            <a:r>
              <a:rPr lang="zh-CN" altLang="zh-CN" sz="1200" dirty="0">
                <a:solidFill>
                  <a:schemeClr val="accent1">
                    <a:lumMod val="75000"/>
                  </a:schemeClr>
                </a:solidFill>
                <a:latin typeface="微软雅黑" panose="020B0503020204020204" pitchFamily="34" charset="-122"/>
                <a:ea typeface="微软雅黑" panose="020B0503020204020204" pitchFamily="34" charset="-122"/>
              </a:rPr>
              <a:t>日本自贸协定等，进行比对、研判，才能选取对企业最有利的规则标准，从而做出贸易和投资决策</a:t>
            </a:r>
            <a:r>
              <a:rPr lang="zh-CN" altLang="zh-CN" sz="1200" dirty="0" smtClean="0">
                <a:solidFill>
                  <a:schemeClr val="accent1">
                    <a:lumMod val="75000"/>
                  </a:schemeClr>
                </a:solidFill>
                <a:latin typeface="微软雅黑" panose="020B0503020204020204" pitchFamily="34" charset="-122"/>
                <a:ea typeface="微软雅黑" panose="020B0503020204020204" pitchFamily="34" charset="-122"/>
              </a:rPr>
              <a:t>。</a:t>
            </a:r>
            <a:endParaRPr lang="en-US" altLang="zh-CN" sz="1200" dirty="0" smtClean="0">
              <a:solidFill>
                <a:schemeClr val="accent1">
                  <a:lumMod val="75000"/>
                </a:schemeClr>
              </a:solidFill>
              <a:latin typeface="微软雅黑" panose="020B0503020204020204" pitchFamily="34" charset="-122"/>
              <a:ea typeface="微软雅黑" panose="020B0503020204020204" pitchFamily="34" charset="-122"/>
            </a:endParaRPr>
          </a:p>
          <a:p>
            <a:pPr marL="171450" indent="-171450">
              <a:buFont typeface="Wingdings" panose="05000000000000000000" pitchFamily="2" charset="2"/>
              <a:buChar char="u"/>
            </a:pPr>
            <a:endParaRPr lang="en-US" altLang="zh-CN" sz="1200" dirty="0">
              <a:solidFill>
                <a:schemeClr val="accent1">
                  <a:lumMod val="75000"/>
                </a:schemeClr>
              </a:solidFill>
              <a:latin typeface="微软雅黑" panose="020B0503020204020204" pitchFamily="34" charset="-122"/>
              <a:ea typeface="微软雅黑" panose="020B0503020204020204" pitchFamily="34" charset="-122"/>
            </a:endParaRPr>
          </a:p>
          <a:p>
            <a:pPr marL="171450" indent="-171450">
              <a:buFont typeface="Wingdings" panose="05000000000000000000" pitchFamily="2" charset="2"/>
              <a:buChar char="u"/>
            </a:pPr>
            <a:r>
              <a:rPr lang="en-US" altLang="zh-CN" sz="1200" dirty="0" smtClean="0">
                <a:solidFill>
                  <a:schemeClr val="accent1">
                    <a:lumMod val="75000"/>
                  </a:schemeClr>
                </a:solidFill>
                <a:latin typeface="微软雅黑" panose="020B0503020204020204" pitchFamily="34" charset="-122"/>
                <a:ea typeface="微软雅黑" panose="020B0503020204020204" pitchFamily="34" charset="-122"/>
              </a:rPr>
              <a:t>RCEP</a:t>
            </a:r>
            <a:r>
              <a:rPr lang="zh-CN" altLang="zh-CN" sz="1200" dirty="0">
                <a:solidFill>
                  <a:schemeClr val="accent1">
                    <a:lumMod val="75000"/>
                  </a:schemeClr>
                </a:solidFill>
                <a:latin typeface="微软雅黑" panose="020B0503020204020204" pitchFamily="34" charset="-122"/>
                <a:ea typeface="微软雅黑" panose="020B0503020204020204" pitchFamily="34" charset="-122"/>
              </a:rPr>
              <a:t>实施后，原来受制于东盟</a:t>
            </a:r>
            <a:r>
              <a:rPr lang="en-US" altLang="zh-CN" sz="1200" dirty="0">
                <a:solidFill>
                  <a:schemeClr val="accent1">
                    <a:lumMod val="75000"/>
                  </a:schemeClr>
                </a:solidFill>
                <a:latin typeface="微软雅黑" panose="020B0503020204020204" pitchFamily="34" charset="-122"/>
                <a:ea typeface="微软雅黑" panose="020B0503020204020204" pitchFamily="34" charset="-122"/>
              </a:rPr>
              <a:t>-</a:t>
            </a:r>
            <a:r>
              <a:rPr lang="zh-CN" altLang="zh-CN" sz="1200" dirty="0">
                <a:solidFill>
                  <a:schemeClr val="accent1">
                    <a:lumMod val="75000"/>
                  </a:schemeClr>
                </a:solidFill>
                <a:latin typeface="微软雅黑" panose="020B0503020204020204" pitchFamily="34" charset="-122"/>
                <a:ea typeface="微软雅黑" panose="020B0503020204020204" pitchFamily="34" charset="-122"/>
              </a:rPr>
              <a:t>日本、东盟</a:t>
            </a:r>
            <a:r>
              <a:rPr lang="en-US" altLang="zh-CN" sz="1200" dirty="0">
                <a:solidFill>
                  <a:schemeClr val="accent1">
                    <a:lumMod val="75000"/>
                  </a:schemeClr>
                </a:solidFill>
                <a:latin typeface="微软雅黑" panose="020B0503020204020204" pitchFamily="34" charset="-122"/>
                <a:ea typeface="微软雅黑" panose="020B0503020204020204" pitchFamily="34" charset="-122"/>
              </a:rPr>
              <a:t>-</a:t>
            </a:r>
            <a:r>
              <a:rPr lang="zh-CN" altLang="zh-CN" sz="1200" dirty="0">
                <a:solidFill>
                  <a:schemeClr val="accent1">
                    <a:lumMod val="75000"/>
                  </a:schemeClr>
                </a:solidFill>
                <a:latin typeface="微软雅黑" panose="020B0503020204020204" pitchFamily="34" charset="-122"/>
                <a:ea typeface="微软雅黑" panose="020B0503020204020204" pitchFamily="34" charset="-122"/>
              </a:rPr>
              <a:t>越南自贸协定原产地规则，不得不进行本地生产、或者由于东盟无法生产而享受不到免关税待遇的产品，将能够享受到日本的免关税待遇，这将有助于东盟国家充分利用中国纱线、面料等中间产品的生产优势扩大对日出口，从而也利好中国中间产品对东盟国家的出口。</a:t>
            </a:r>
            <a:endParaRPr lang="zh-CN" altLang="zh-CN" sz="1200" dirty="0">
              <a:solidFill>
                <a:schemeClr val="accent1">
                  <a:lumMod val="7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标题 1"/>
          <p:cNvSpPr txBox="1"/>
          <p:nvPr/>
        </p:nvSpPr>
        <p:spPr>
          <a:xfrm>
            <a:off x="467544" y="326683"/>
            <a:ext cx="8229600" cy="800066"/>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ts val="3000"/>
              </a:lnSpc>
            </a:pPr>
            <a:r>
              <a:rPr lang="en-US" altLang="zh-CN" sz="2000" b="1" i="1" u="sng" dirty="0" smtClean="0">
                <a:solidFill>
                  <a:schemeClr val="accent1">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RCEP</a:t>
            </a:r>
            <a:r>
              <a:rPr lang="zh-CN" altLang="en-US" sz="2000" b="1" i="1" u="sng" dirty="0" smtClean="0">
                <a:solidFill>
                  <a:schemeClr val="accent1">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涉及纺织服装产品的原产地规则：统一、简洁、明确</a:t>
            </a:r>
            <a:endParaRPr lang="en-US" altLang="zh-CN" sz="2000" b="1" i="1" u="sng" dirty="0">
              <a:solidFill>
                <a:schemeClr val="accent1">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 name="TextBox 2"/>
          <p:cNvSpPr txBox="1"/>
          <p:nvPr/>
        </p:nvSpPr>
        <p:spPr>
          <a:xfrm>
            <a:off x="2256867" y="1198909"/>
            <a:ext cx="3943350" cy="307777"/>
          </a:xfrm>
          <a:prstGeom prst="rect">
            <a:avLst/>
          </a:prstGeom>
          <a:noFill/>
        </p:spPr>
        <p:txBody>
          <a:bodyPr wrap="square" rtlCol="0">
            <a:spAutoFit/>
          </a:bodyPr>
          <a:lstStyle/>
          <a:p>
            <a:r>
              <a:rPr lang="zh-CN" altLang="en-US" b="1" dirty="0" smtClean="0">
                <a:latin typeface="微软雅黑" panose="020B0503020204020204" pitchFamily="34" charset="-122"/>
                <a:ea typeface="微软雅黑" panose="020B0503020204020204" pitchFamily="34" charset="-122"/>
              </a:rPr>
              <a:t>     </a:t>
            </a:r>
            <a:r>
              <a:rPr lang="en-US" altLang="zh-CN" b="1" dirty="0" smtClean="0">
                <a:latin typeface="微软雅黑" panose="020B0503020204020204" pitchFamily="34" charset="-122"/>
                <a:ea typeface="微软雅黑" panose="020B0503020204020204" pitchFamily="34" charset="-122"/>
              </a:rPr>
              <a:t>RCEP</a:t>
            </a:r>
            <a:r>
              <a:rPr lang="zh-CN" altLang="en-US" b="1" dirty="0" smtClean="0">
                <a:latin typeface="微软雅黑" panose="020B0503020204020204" pitchFamily="34" charset="-122"/>
                <a:ea typeface="微软雅黑" panose="020B0503020204020204" pitchFamily="34" charset="-122"/>
              </a:rPr>
              <a:t>项下主要纺织服装产品的原产地规则</a:t>
            </a:r>
            <a:endParaRPr lang="zh-CN" altLang="en-US" b="1" dirty="0">
              <a:latin typeface="微软雅黑" panose="020B0503020204020204" pitchFamily="34" charset="-122"/>
              <a:ea typeface="微软雅黑" panose="020B0503020204020204" pitchFamily="34" charset="-122"/>
            </a:endParaRPr>
          </a:p>
        </p:txBody>
      </p:sp>
      <p:graphicFrame>
        <p:nvGraphicFramePr>
          <p:cNvPr id="2" name="表格 1"/>
          <p:cNvGraphicFramePr>
            <a:graphicFrameLocks noGrp="1"/>
          </p:cNvGraphicFramePr>
          <p:nvPr/>
        </p:nvGraphicFramePr>
        <p:xfrm>
          <a:off x="1909092" y="1804437"/>
          <a:ext cx="5346504" cy="2227684"/>
        </p:xfrm>
        <a:graphic>
          <a:graphicData uri="http://schemas.openxmlformats.org/drawingml/2006/table">
            <a:tbl>
              <a:tblPr firstRow="1" bandRow="1">
                <a:tableStyleId>{5C22544A-7EE6-4342-B048-85BDC9FD1C3A}</a:tableStyleId>
              </a:tblPr>
              <a:tblGrid>
                <a:gridCol w="2673252"/>
                <a:gridCol w="2673252"/>
              </a:tblGrid>
              <a:tr h="370840">
                <a:tc>
                  <a:txBody>
                    <a:bodyPr/>
                    <a:lstStyle/>
                    <a:p>
                      <a:pPr algn="ctr"/>
                      <a:r>
                        <a:rPr lang="zh-CN" altLang="en-US" sz="1200" dirty="0" smtClean="0"/>
                        <a:t>产品</a:t>
                      </a:r>
                      <a:endParaRPr lang="zh-CN" altLang="en-US" sz="1200" dirty="0"/>
                    </a:p>
                  </a:txBody>
                  <a:tcPr/>
                </a:tc>
                <a:tc>
                  <a:txBody>
                    <a:bodyPr/>
                    <a:lstStyle/>
                    <a:p>
                      <a:pPr algn="ctr"/>
                      <a:r>
                        <a:rPr lang="zh-CN" altLang="en-US" sz="1200" dirty="0" smtClean="0"/>
                        <a:t>原产地规则</a:t>
                      </a:r>
                      <a:endParaRPr lang="zh-CN" altLang="en-US" sz="1200" dirty="0"/>
                    </a:p>
                  </a:txBody>
                  <a:tcPr/>
                </a:tc>
              </a:tr>
              <a:tr h="485244">
                <a:tc>
                  <a:txBody>
                    <a:bodyPr/>
                    <a:lstStyle/>
                    <a:p>
                      <a:r>
                        <a:rPr lang="zh-CN" altLang="en-US" sz="1200" dirty="0" smtClean="0"/>
                        <a:t>纤维：棉、毛、麻、长丝、短纤</a:t>
                      </a:r>
                      <a:endParaRPr lang="en-US" altLang="zh-CN" sz="1200" dirty="0" smtClean="0"/>
                    </a:p>
                    <a:p>
                      <a:r>
                        <a:rPr lang="zh-CN" altLang="en-US" sz="1200" baseline="0" dirty="0" smtClean="0"/>
                        <a:t>一些人造纤维纱线</a:t>
                      </a:r>
                      <a:endParaRPr lang="zh-CN" altLang="en-US" sz="1200" dirty="0"/>
                    </a:p>
                  </a:txBody>
                  <a:tcPr/>
                </a:tc>
                <a:tc>
                  <a:txBody>
                    <a:bodyPr/>
                    <a:lstStyle/>
                    <a:p>
                      <a:r>
                        <a:rPr lang="zh-CN" altLang="en-US" sz="1200" baseline="0" dirty="0" smtClean="0"/>
                        <a:t>章改变 （</a:t>
                      </a:r>
                      <a:r>
                        <a:rPr lang="en-US" altLang="zh-CN" sz="1200" baseline="0" dirty="0" smtClean="0"/>
                        <a:t>CC</a:t>
                      </a:r>
                      <a:r>
                        <a:rPr lang="zh-CN" altLang="en-US" sz="1200" baseline="0" dirty="0" smtClean="0"/>
                        <a:t>）</a:t>
                      </a:r>
                      <a:endParaRPr lang="en-US" altLang="zh-CN" sz="1200" baseline="0" dirty="0" smtClean="0"/>
                    </a:p>
                    <a:p>
                      <a:r>
                        <a:rPr lang="en-US" altLang="zh-CN" sz="1200" baseline="0" dirty="0" smtClean="0"/>
                        <a:t>(HS</a:t>
                      </a:r>
                      <a:r>
                        <a:rPr lang="zh-CN" altLang="en-US" sz="1200" baseline="0" dirty="0" smtClean="0"/>
                        <a:t>码前两位改变</a:t>
                      </a:r>
                      <a:r>
                        <a:rPr lang="en-US" altLang="zh-CN" sz="1200" baseline="0" dirty="0" smtClean="0"/>
                        <a:t>)</a:t>
                      </a:r>
                      <a:endParaRPr lang="zh-CN" altLang="en-US" sz="1200" dirty="0"/>
                    </a:p>
                  </a:txBody>
                  <a:tcPr/>
                </a:tc>
              </a:tr>
              <a:tr h="121620">
                <a:tc>
                  <a:txBody>
                    <a:bodyPr/>
                    <a:lstStyle/>
                    <a:p>
                      <a:r>
                        <a:rPr lang="zh-CN" altLang="en-US" sz="1200" dirty="0" smtClean="0"/>
                        <a:t>大多数纱线和面料</a:t>
                      </a:r>
                      <a:endParaRPr lang="zh-CN" altLang="en-US" sz="1200" dirty="0"/>
                    </a:p>
                  </a:txBody>
                  <a:tcPr/>
                </a:tc>
                <a:tc>
                  <a:txBody>
                    <a:bodyPr/>
                    <a:lstStyle/>
                    <a:p>
                      <a:r>
                        <a:rPr lang="zh-CN" altLang="en-US" sz="1200" baseline="0" dirty="0" smtClean="0"/>
                        <a:t>品目改变 （</a:t>
                      </a:r>
                      <a:r>
                        <a:rPr lang="en-US" altLang="zh-CN" sz="1200" baseline="0" dirty="0" smtClean="0"/>
                        <a:t>CTH</a:t>
                      </a:r>
                      <a:r>
                        <a:rPr lang="zh-CN" altLang="en-US" sz="1200" baseline="0" dirty="0" smtClean="0"/>
                        <a:t>）</a:t>
                      </a:r>
                      <a:endParaRPr lang="en-US" altLang="zh-CN" sz="1200" baseline="0" dirty="0" smtClean="0"/>
                    </a:p>
                    <a:p>
                      <a:r>
                        <a:rPr lang="en-US" altLang="zh-CN" sz="1200" baseline="0" dirty="0" smtClean="0"/>
                        <a:t>(HS</a:t>
                      </a:r>
                      <a:r>
                        <a:rPr lang="zh-CN" altLang="en-US" sz="1200" baseline="0" dirty="0" smtClean="0"/>
                        <a:t>码前四位改变</a:t>
                      </a:r>
                      <a:r>
                        <a:rPr lang="en-US" altLang="zh-CN" sz="1200" baseline="0" dirty="0" smtClean="0"/>
                        <a:t>)</a:t>
                      </a:r>
                      <a:endParaRPr lang="zh-CN" altLang="en-US" sz="1200" dirty="0" smtClean="0"/>
                    </a:p>
                  </a:txBody>
                  <a:tcPr/>
                </a:tc>
              </a:tr>
              <a:tr h="203150">
                <a:tc>
                  <a:txBody>
                    <a:bodyPr/>
                    <a:lstStyle/>
                    <a:p>
                      <a:r>
                        <a:rPr lang="zh-CN" altLang="en-US" sz="1200" dirty="0" smtClean="0"/>
                        <a:t>制成品</a:t>
                      </a:r>
                      <a:endParaRPr lang="zh-CN" altLang="en-US" sz="1200" dirty="0"/>
                    </a:p>
                  </a:txBody>
                  <a:tcPr/>
                </a:tc>
                <a:tc>
                  <a:txBody>
                    <a:bodyPr/>
                    <a:lstStyle/>
                    <a:p>
                      <a:r>
                        <a:rPr lang="zh-CN" altLang="en-US" sz="1200" baseline="0" dirty="0" smtClean="0"/>
                        <a:t>章改变（</a:t>
                      </a:r>
                      <a:r>
                        <a:rPr lang="en-US" altLang="zh-CN" sz="1200" baseline="0" dirty="0" smtClean="0"/>
                        <a:t>CC</a:t>
                      </a:r>
                      <a:r>
                        <a:rPr lang="zh-CN" altLang="en-US" sz="1200" baseline="0" dirty="0" smtClean="0"/>
                        <a:t>）</a:t>
                      </a:r>
                      <a:endParaRPr lang="en-US" altLang="zh-CN" sz="1200" baseline="0" dirty="0" smtClean="0"/>
                    </a:p>
                    <a:p>
                      <a:r>
                        <a:rPr lang="en-US" altLang="zh-CN" sz="1200" baseline="0" dirty="0" smtClean="0"/>
                        <a:t>(HS</a:t>
                      </a:r>
                      <a:r>
                        <a:rPr lang="zh-CN" altLang="en-US" sz="1200" baseline="0" dirty="0" smtClean="0"/>
                        <a:t>码前两位改变</a:t>
                      </a:r>
                      <a:r>
                        <a:rPr lang="en-US" altLang="zh-CN" sz="1200" baseline="0" dirty="0" smtClean="0"/>
                        <a:t>)</a:t>
                      </a:r>
                      <a:endParaRPr lang="zh-CN" altLang="en-US" sz="1200" dirty="0"/>
                    </a:p>
                  </a:txBody>
                  <a:tcPr/>
                </a:tc>
              </a:tr>
              <a:tr h="299996">
                <a:tc>
                  <a:txBody>
                    <a:bodyPr/>
                    <a:lstStyle/>
                    <a:p>
                      <a:r>
                        <a:rPr lang="zh-CN" altLang="en-US" sz="1200" dirty="0" smtClean="0"/>
                        <a:t>服装</a:t>
                      </a:r>
                      <a:endParaRPr lang="zh-CN" altLang="en-US" sz="1200" dirty="0"/>
                    </a:p>
                  </a:txBody>
                  <a:tcPr/>
                </a:tc>
                <a:tc>
                  <a:txBody>
                    <a:bodyPr/>
                    <a:lstStyle/>
                    <a:p>
                      <a:r>
                        <a:rPr lang="zh-CN" altLang="en-US" sz="1200" baseline="0" dirty="0" smtClean="0"/>
                        <a:t>章改变（</a:t>
                      </a:r>
                      <a:r>
                        <a:rPr lang="en-US" altLang="zh-CN" sz="1200" baseline="0" dirty="0" smtClean="0"/>
                        <a:t>CC</a:t>
                      </a:r>
                      <a:r>
                        <a:rPr lang="zh-CN" altLang="en-US" sz="1200" baseline="0" dirty="0" smtClean="0"/>
                        <a:t>）</a:t>
                      </a:r>
                      <a:endParaRPr lang="en-US" altLang="zh-CN" sz="1200" baseline="0" dirty="0" smtClean="0"/>
                    </a:p>
                    <a:p>
                      <a:r>
                        <a:rPr lang="en-US" altLang="zh-CN" sz="1200" baseline="0" dirty="0" smtClean="0"/>
                        <a:t>(HS</a:t>
                      </a:r>
                      <a:r>
                        <a:rPr lang="zh-CN" altLang="en-US" sz="1200" baseline="0" dirty="0" smtClean="0"/>
                        <a:t>码前两位改变</a:t>
                      </a:r>
                      <a:r>
                        <a:rPr lang="en-US" altLang="zh-CN" sz="1200" baseline="0" dirty="0" smtClean="0"/>
                        <a:t>)</a:t>
                      </a:r>
                      <a:endParaRPr lang="zh-CN" altLang="en-US" sz="1200" dirty="0"/>
                    </a:p>
                  </a:txBody>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标题 1"/>
          <p:cNvSpPr txBox="1"/>
          <p:nvPr/>
        </p:nvSpPr>
        <p:spPr>
          <a:xfrm>
            <a:off x="463211" y="53663"/>
            <a:ext cx="8229600" cy="800066"/>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ts val="3000"/>
              </a:lnSpc>
            </a:pPr>
            <a:r>
              <a:rPr lang="zh-CN" altLang="en-US" sz="1800" b="1" dirty="0" smtClean="0">
                <a:solidFill>
                  <a:schemeClr val="accent1">
                    <a:lumMod val="75000"/>
                  </a:schemeClr>
                </a:solidFill>
                <a:latin typeface="微软雅黑" panose="020B0503020204020204" pitchFamily="34" charset="-122"/>
                <a:ea typeface="微软雅黑" panose="020B0503020204020204" pitchFamily="34" charset="-122"/>
              </a:rPr>
              <a:t>四个自贸协定的不同：以越南向日本出口服装为例</a:t>
            </a:r>
            <a:endParaRPr lang="en-US" altLang="zh-CN" sz="1800" b="1"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931734" y="2658266"/>
            <a:ext cx="7202525" cy="2123658"/>
          </a:xfrm>
          <a:prstGeom prst="rect">
            <a:avLst/>
          </a:prstGeom>
          <a:noFill/>
        </p:spPr>
        <p:txBody>
          <a:bodyPr wrap="square" rtlCol="0">
            <a:spAutoFit/>
          </a:bodyPr>
          <a:lstStyle/>
          <a:p>
            <a:endParaRPr lang="en-US" altLang="zh-CN" sz="1200" dirty="0" smtClean="0">
              <a:solidFill>
                <a:schemeClr val="accent1">
                  <a:lumMod val="75000"/>
                </a:schemeClr>
              </a:solidFill>
              <a:latin typeface="微软雅黑" panose="020B0503020204020204" pitchFamily="34" charset="-122"/>
              <a:ea typeface="微软雅黑" panose="020B0503020204020204" pitchFamily="34" charset="-122"/>
            </a:endParaRPr>
          </a:p>
          <a:p>
            <a:endParaRPr lang="en-US" altLang="zh-CN" sz="1200" dirty="0">
              <a:solidFill>
                <a:schemeClr val="accent1">
                  <a:lumMod val="75000"/>
                </a:schemeClr>
              </a:solidFill>
              <a:latin typeface="微软雅黑" panose="020B0503020204020204" pitchFamily="34" charset="-122"/>
              <a:ea typeface="微软雅黑" panose="020B0503020204020204" pitchFamily="34" charset="-122"/>
            </a:endParaRPr>
          </a:p>
          <a:p>
            <a:endParaRPr lang="en-US" altLang="zh-CN" sz="1200" dirty="0" smtClean="0">
              <a:solidFill>
                <a:schemeClr val="accent1">
                  <a:lumMod val="75000"/>
                </a:schemeClr>
              </a:solidFill>
              <a:latin typeface="微软雅黑" panose="020B0503020204020204" pitchFamily="34" charset="-122"/>
              <a:ea typeface="微软雅黑" panose="020B0503020204020204" pitchFamily="34" charset="-122"/>
            </a:endParaRPr>
          </a:p>
          <a:p>
            <a:endParaRPr lang="en-US" altLang="zh-CN" sz="1200" dirty="0">
              <a:solidFill>
                <a:schemeClr val="accent1">
                  <a:lumMod val="75000"/>
                </a:schemeClr>
              </a:solidFill>
              <a:latin typeface="微软雅黑" panose="020B0503020204020204" pitchFamily="34" charset="-122"/>
              <a:ea typeface="微软雅黑" panose="020B0503020204020204" pitchFamily="34" charset="-122"/>
            </a:endParaRPr>
          </a:p>
          <a:p>
            <a:endParaRPr lang="en-US" altLang="zh-CN" sz="1200" dirty="0" smtClean="0">
              <a:solidFill>
                <a:schemeClr val="accent1">
                  <a:lumMod val="75000"/>
                </a:schemeClr>
              </a:solidFill>
              <a:latin typeface="微软雅黑" panose="020B0503020204020204" pitchFamily="34" charset="-122"/>
              <a:ea typeface="微软雅黑" panose="020B0503020204020204" pitchFamily="34" charset="-122"/>
            </a:endParaRPr>
          </a:p>
          <a:p>
            <a:endParaRPr lang="en-US" altLang="zh-CN" sz="1200" dirty="0">
              <a:solidFill>
                <a:schemeClr val="accent1">
                  <a:lumMod val="75000"/>
                </a:schemeClr>
              </a:solidFill>
              <a:latin typeface="微软雅黑" panose="020B0503020204020204" pitchFamily="34" charset="-122"/>
              <a:ea typeface="微软雅黑" panose="020B0503020204020204" pitchFamily="34" charset="-122"/>
            </a:endParaRPr>
          </a:p>
          <a:p>
            <a:endParaRPr lang="en-US" altLang="zh-CN" sz="1200" dirty="0" smtClean="0">
              <a:solidFill>
                <a:schemeClr val="accent1">
                  <a:lumMod val="75000"/>
                </a:schemeClr>
              </a:solidFill>
              <a:latin typeface="微软雅黑" panose="020B0503020204020204" pitchFamily="34" charset="-122"/>
              <a:ea typeface="微软雅黑" panose="020B0503020204020204" pitchFamily="34" charset="-122"/>
            </a:endParaRPr>
          </a:p>
          <a:p>
            <a:endParaRPr lang="en-US" altLang="zh-CN" sz="1200" dirty="0">
              <a:solidFill>
                <a:schemeClr val="accent1">
                  <a:lumMod val="75000"/>
                </a:schemeClr>
              </a:solidFill>
              <a:latin typeface="微软雅黑" panose="020B0503020204020204" pitchFamily="34" charset="-122"/>
              <a:ea typeface="微软雅黑" panose="020B0503020204020204" pitchFamily="34" charset="-122"/>
            </a:endParaRPr>
          </a:p>
          <a:p>
            <a:r>
              <a:rPr lang="zh-CN" altLang="zh-CN" sz="1200" dirty="0" smtClean="0">
                <a:solidFill>
                  <a:schemeClr val="accent1">
                    <a:lumMod val="75000"/>
                  </a:schemeClr>
                </a:solidFill>
                <a:latin typeface="微软雅黑" panose="020B0503020204020204" pitchFamily="34" charset="-122"/>
                <a:ea typeface="微软雅黑" panose="020B0503020204020204" pitchFamily="34" charset="-122"/>
              </a:rPr>
              <a:t>在</a:t>
            </a:r>
            <a:r>
              <a:rPr lang="zh-CN" altLang="zh-CN" sz="1200" dirty="0">
                <a:solidFill>
                  <a:schemeClr val="accent1">
                    <a:lumMod val="75000"/>
                  </a:schemeClr>
                </a:solidFill>
                <a:latin typeface="微软雅黑" panose="020B0503020204020204" pitchFamily="34" charset="-122"/>
                <a:ea typeface="微软雅黑" panose="020B0503020204020204" pitchFamily="34" charset="-122"/>
              </a:rPr>
              <a:t>东盟</a:t>
            </a:r>
            <a:r>
              <a:rPr lang="en-US" altLang="zh-CN" sz="1200" dirty="0">
                <a:solidFill>
                  <a:schemeClr val="accent1">
                    <a:lumMod val="75000"/>
                  </a:schemeClr>
                </a:solidFill>
                <a:latin typeface="微软雅黑" panose="020B0503020204020204" pitchFamily="34" charset="-122"/>
                <a:ea typeface="微软雅黑" panose="020B0503020204020204" pitchFamily="34" charset="-122"/>
              </a:rPr>
              <a:t>-</a:t>
            </a:r>
            <a:r>
              <a:rPr lang="zh-CN" altLang="zh-CN" sz="1200" dirty="0" smtClean="0">
                <a:solidFill>
                  <a:schemeClr val="accent1">
                    <a:lumMod val="75000"/>
                  </a:schemeClr>
                </a:solidFill>
                <a:latin typeface="微软雅黑" panose="020B0503020204020204" pitchFamily="34" charset="-122"/>
                <a:ea typeface="微软雅黑" panose="020B0503020204020204" pitchFamily="34" charset="-122"/>
              </a:rPr>
              <a:t>日本</a:t>
            </a:r>
            <a:r>
              <a:rPr lang="zh-CN" altLang="en-US" sz="1200" dirty="0" smtClean="0">
                <a:solidFill>
                  <a:schemeClr val="accent1">
                    <a:lumMod val="75000"/>
                  </a:schemeClr>
                </a:solidFill>
                <a:latin typeface="微软雅黑" panose="020B0503020204020204" pitchFamily="34" charset="-122"/>
                <a:ea typeface="微软雅黑" panose="020B0503020204020204" pitchFamily="34" charset="-122"/>
              </a:rPr>
              <a:t>、越南</a:t>
            </a:r>
            <a:r>
              <a:rPr lang="en-US" altLang="zh-CN" sz="1200" dirty="0" smtClean="0">
                <a:solidFill>
                  <a:schemeClr val="accent1">
                    <a:lumMod val="75000"/>
                  </a:schemeClr>
                </a:solidFill>
                <a:latin typeface="微软雅黑" panose="020B0503020204020204" pitchFamily="34" charset="-122"/>
                <a:ea typeface="微软雅黑" panose="020B0503020204020204" pitchFamily="34" charset="-122"/>
              </a:rPr>
              <a:t>-</a:t>
            </a:r>
            <a:r>
              <a:rPr lang="zh-CN" altLang="en-US" sz="1200" dirty="0" smtClean="0">
                <a:solidFill>
                  <a:schemeClr val="accent1">
                    <a:lumMod val="75000"/>
                  </a:schemeClr>
                </a:solidFill>
                <a:latin typeface="微软雅黑" panose="020B0503020204020204" pitchFamily="34" charset="-122"/>
                <a:ea typeface="微软雅黑" panose="020B0503020204020204" pitchFamily="34" charset="-122"/>
              </a:rPr>
              <a:t>日本</a:t>
            </a:r>
            <a:r>
              <a:rPr lang="zh-CN" altLang="zh-CN" sz="1200" dirty="0" smtClean="0">
                <a:solidFill>
                  <a:schemeClr val="accent1">
                    <a:lumMod val="75000"/>
                  </a:schemeClr>
                </a:solidFill>
                <a:latin typeface="微软雅黑" panose="020B0503020204020204" pitchFamily="34" charset="-122"/>
                <a:ea typeface="微软雅黑" panose="020B0503020204020204" pitchFamily="34" charset="-122"/>
              </a:rPr>
              <a:t>自</a:t>
            </a:r>
            <a:r>
              <a:rPr lang="zh-CN" altLang="zh-CN" sz="1200" dirty="0">
                <a:solidFill>
                  <a:schemeClr val="accent1">
                    <a:lumMod val="75000"/>
                  </a:schemeClr>
                </a:solidFill>
                <a:latin typeface="微软雅黑" panose="020B0503020204020204" pitchFamily="34" charset="-122"/>
                <a:ea typeface="微软雅黑" panose="020B0503020204020204" pitchFamily="34" charset="-122"/>
              </a:rPr>
              <a:t>贸协定项下</a:t>
            </a:r>
            <a:r>
              <a:rPr lang="zh-CN" altLang="zh-CN" sz="1200" dirty="0" smtClean="0">
                <a:solidFill>
                  <a:schemeClr val="accent1">
                    <a:lumMod val="75000"/>
                  </a:schemeClr>
                </a:solidFill>
                <a:latin typeface="微软雅黑" panose="020B0503020204020204" pitchFamily="34" charset="-122"/>
                <a:ea typeface="微软雅黑" panose="020B0503020204020204" pitchFamily="34" charset="-122"/>
              </a:rPr>
              <a:t>，</a:t>
            </a:r>
            <a:r>
              <a:rPr lang="zh-CN" altLang="en-US" sz="1200" dirty="0">
                <a:solidFill>
                  <a:schemeClr val="accent1">
                    <a:lumMod val="75000"/>
                  </a:schemeClr>
                </a:solidFill>
                <a:latin typeface="微软雅黑" panose="020B0503020204020204" pitchFamily="34" charset="-122"/>
                <a:ea typeface="微软雅黑" panose="020B0503020204020204" pitchFamily="34" charset="-122"/>
              </a:rPr>
              <a:t>越南</a:t>
            </a:r>
            <a:r>
              <a:rPr lang="zh-CN" altLang="zh-CN" sz="1200" dirty="0" smtClean="0">
                <a:solidFill>
                  <a:schemeClr val="accent1">
                    <a:lumMod val="75000"/>
                  </a:schemeClr>
                </a:solidFill>
                <a:latin typeface="微软雅黑" panose="020B0503020204020204" pitchFamily="34" charset="-122"/>
                <a:ea typeface="微软雅黑" panose="020B0503020204020204" pitchFamily="34" charset="-122"/>
              </a:rPr>
              <a:t>向</a:t>
            </a:r>
            <a:r>
              <a:rPr lang="zh-CN" altLang="zh-CN" sz="1200" dirty="0">
                <a:solidFill>
                  <a:schemeClr val="accent1">
                    <a:lumMod val="75000"/>
                  </a:schemeClr>
                </a:solidFill>
                <a:latin typeface="微软雅黑" panose="020B0503020204020204" pitchFamily="34" charset="-122"/>
                <a:ea typeface="微软雅黑" panose="020B0503020204020204" pitchFamily="34" charset="-122"/>
              </a:rPr>
              <a:t>日本出口服装产品时，一些特定的面料必须在自贸区内生产，才可以享受免税待遇</a:t>
            </a:r>
            <a:r>
              <a:rPr lang="zh-CN" altLang="zh-CN" sz="1200" dirty="0" smtClean="0">
                <a:solidFill>
                  <a:schemeClr val="accent1">
                    <a:lumMod val="75000"/>
                  </a:schemeClr>
                </a:solidFill>
                <a:latin typeface="微软雅黑" panose="020B0503020204020204" pitchFamily="34" charset="-122"/>
                <a:ea typeface="微软雅黑" panose="020B0503020204020204" pitchFamily="34" charset="-122"/>
              </a:rPr>
              <a:t>。</a:t>
            </a:r>
            <a:r>
              <a:rPr lang="en-US" altLang="zh-CN" sz="1200" dirty="0" smtClean="0">
                <a:solidFill>
                  <a:schemeClr val="accent1">
                    <a:lumMod val="75000"/>
                  </a:schemeClr>
                </a:solidFill>
                <a:latin typeface="微软雅黑" panose="020B0503020204020204" pitchFamily="34" charset="-122"/>
                <a:ea typeface="微软雅黑" panose="020B0503020204020204" pitchFamily="34" charset="-122"/>
              </a:rPr>
              <a:t>CPTPP</a:t>
            </a:r>
            <a:r>
              <a:rPr lang="zh-CN" altLang="en-US" sz="1200" dirty="0" smtClean="0">
                <a:solidFill>
                  <a:schemeClr val="accent1">
                    <a:lumMod val="75000"/>
                  </a:schemeClr>
                </a:solidFill>
                <a:latin typeface="微软雅黑" panose="020B0503020204020204" pitchFamily="34" charset="-122"/>
                <a:ea typeface="微软雅黑" panose="020B0503020204020204" pitchFamily="34" charset="-122"/>
              </a:rPr>
              <a:t>则更加复杂、限制更多。</a:t>
            </a:r>
            <a:r>
              <a:rPr lang="zh-CN" altLang="zh-CN" sz="1200" dirty="0" smtClean="0">
                <a:solidFill>
                  <a:schemeClr val="accent1">
                    <a:lumMod val="75000"/>
                  </a:schemeClr>
                </a:solidFill>
                <a:latin typeface="微软雅黑" panose="020B0503020204020204" pitchFamily="34" charset="-122"/>
                <a:ea typeface="微软雅黑" panose="020B0503020204020204" pitchFamily="34" charset="-122"/>
              </a:rPr>
              <a:t>而</a:t>
            </a:r>
            <a:r>
              <a:rPr lang="en-US" altLang="zh-CN" sz="1200" dirty="0">
                <a:solidFill>
                  <a:schemeClr val="accent1">
                    <a:lumMod val="75000"/>
                  </a:schemeClr>
                </a:solidFill>
                <a:latin typeface="微软雅黑" panose="020B0503020204020204" pitchFamily="34" charset="-122"/>
                <a:ea typeface="微软雅黑" panose="020B0503020204020204" pitchFamily="34" charset="-122"/>
              </a:rPr>
              <a:t>RCEP</a:t>
            </a:r>
            <a:r>
              <a:rPr lang="zh-CN" altLang="zh-CN" sz="1200" dirty="0">
                <a:solidFill>
                  <a:schemeClr val="accent1">
                    <a:lumMod val="75000"/>
                  </a:schemeClr>
                </a:solidFill>
                <a:latin typeface="微软雅黑" panose="020B0503020204020204" pitchFamily="34" charset="-122"/>
                <a:ea typeface="微软雅黑" panose="020B0503020204020204" pitchFamily="34" charset="-122"/>
              </a:rPr>
              <a:t>实施后，</a:t>
            </a:r>
            <a:r>
              <a:rPr lang="zh-CN" altLang="zh-CN" sz="1200" dirty="0" smtClean="0">
                <a:solidFill>
                  <a:schemeClr val="accent1">
                    <a:lumMod val="75000"/>
                  </a:schemeClr>
                </a:solidFill>
                <a:latin typeface="微软雅黑" panose="020B0503020204020204" pitchFamily="34" charset="-122"/>
                <a:ea typeface="微软雅黑" panose="020B0503020204020204" pitchFamily="34" charset="-122"/>
              </a:rPr>
              <a:t>从</a:t>
            </a:r>
            <a:r>
              <a:rPr lang="zh-CN" altLang="en-US" sz="1200" dirty="0" smtClean="0">
                <a:solidFill>
                  <a:schemeClr val="accent1">
                    <a:lumMod val="75000"/>
                  </a:schemeClr>
                </a:solidFill>
                <a:latin typeface="微软雅黑" panose="020B0503020204020204" pitchFamily="34" charset="-122"/>
                <a:ea typeface="微软雅黑" panose="020B0503020204020204" pitchFamily="34" charset="-122"/>
              </a:rPr>
              <a:t>任何国家（包括区域外）</a:t>
            </a:r>
            <a:r>
              <a:rPr lang="zh-CN" altLang="zh-CN" sz="1200" dirty="0" smtClean="0">
                <a:solidFill>
                  <a:schemeClr val="accent1">
                    <a:lumMod val="75000"/>
                  </a:schemeClr>
                </a:solidFill>
                <a:latin typeface="微软雅黑" panose="020B0503020204020204" pitchFamily="34" charset="-122"/>
                <a:ea typeface="微软雅黑" panose="020B0503020204020204" pitchFamily="34" charset="-122"/>
              </a:rPr>
              <a:t>进口</a:t>
            </a:r>
            <a:r>
              <a:rPr lang="zh-CN" altLang="zh-CN" sz="1200" dirty="0">
                <a:solidFill>
                  <a:schemeClr val="accent1">
                    <a:lumMod val="75000"/>
                  </a:schemeClr>
                </a:solidFill>
                <a:latin typeface="微软雅黑" panose="020B0503020204020204" pitchFamily="34" charset="-122"/>
                <a:ea typeface="微软雅黑" panose="020B0503020204020204" pitchFamily="34" charset="-122"/>
              </a:rPr>
              <a:t>面料，在东盟加工成服装，再出口到日本，都可以享受免税待遇，没有例外。</a:t>
            </a:r>
            <a:endParaRPr lang="zh-CN" altLang="zh-CN" sz="1200" dirty="0">
              <a:solidFill>
                <a:schemeClr val="accent1">
                  <a:lumMod val="75000"/>
                </a:schemeClr>
              </a:solidFill>
              <a:latin typeface="微软雅黑" panose="020B0503020204020204" pitchFamily="34" charset="-122"/>
              <a:ea typeface="微软雅黑" panose="020B0503020204020204" pitchFamily="34" charset="-122"/>
            </a:endParaRPr>
          </a:p>
        </p:txBody>
      </p:sp>
      <p:graphicFrame>
        <p:nvGraphicFramePr>
          <p:cNvPr id="2" name="表格 1"/>
          <p:cNvGraphicFramePr>
            <a:graphicFrameLocks noGrp="1"/>
          </p:cNvGraphicFramePr>
          <p:nvPr/>
        </p:nvGraphicFramePr>
        <p:xfrm>
          <a:off x="978446" y="731699"/>
          <a:ext cx="7255620" cy="3291840"/>
        </p:xfrm>
        <a:graphic>
          <a:graphicData uri="http://schemas.openxmlformats.org/drawingml/2006/table">
            <a:tbl>
              <a:tblPr firstRow="1" bandRow="1">
                <a:tableStyleId>{5C22544A-7EE6-4342-B048-85BDC9FD1C3A}</a:tableStyleId>
              </a:tblPr>
              <a:tblGrid>
                <a:gridCol w="1813905"/>
                <a:gridCol w="1813905"/>
                <a:gridCol w="1813905"/>
                <a:gridCol w="1813905"/>
              </a:tblGrid>
              <a:tr h="370840">
                <a:tc>
                  <a:txBody>
                    <a:bodyPr/>
                    <a:lstStyle/>
                    <a:p>
                      <a:pPr algn="ctr"/>
                      <a:r>
                        <a:rPr lang="en-US" altLang="zh-CN" sz="1200" b="0" i="0" kern="1200" dirty="0" smtClean="0">
                          <a:solidFill>
                            <a:schemeClr val="lt1"/>
                          </a:solidFill>
                          <a:effectLst/>
                          <a:latin typeface="微软雅黑" panose="020B0503020204020204" pitchFamily="34" charset="-122"/>
                          <a:ea typeface="微软雅黑" panose="020B0503020204020204" pitchFamily="34" charset="-122"/>
                          <a:cs typeface="+mn-cs"/>
                        </a:rPr>
                        <a:t>ASEAN-Japan Comprehensive Economic Partnership (AJCEP) </a:t>
                      </a:r>
                      <a:endParaRPr lang="en-US" altLang="zh-CN" sz="1200" b="0" i="0" kern="1200" dirty="0" smtClean="0">
                        <a:solidFill>
                          <a:schemeClr val="lt1"/>
                        </a:solidFill>
                        <a:effectLst/>
                        <a:latin typeface="微软雅黑" panose="020B0503020204020204" pitchFamily="34" charset="-122"/>
                        <a:ea typeface="微软雅黑" panose="020B0503020204020204" pitchFamily="34" charset="-122"/>
                        <a:cs typeface="+mn-cs"/>
                      </a:endParaRPr>
                    </a:p>
                    <a:p>
                      <a:pPr algn="ctr"/>
                      <a:r>
                        <a:rPr lang="zh-CN" altLang="en-US" sz="1200" b="0" i="0" kern="1200" dirty="0" smtClean="0">
                          <a:solidFill>
                            <a:schemeClr val="lt1"/>
                          </a:solidFill>
                          <a:effectLst/>
                          <a:latin typeface="微软雅黑" panose="020B0503020204020204" pitchFamily="34" charset="-122"/>
                          <a:ea typeface="微软雅黑" panose="020B0503020204020204" pitchFamily="34" charset="-122"/>
                          <a:cs typeface="+mn-cs"/>
                        </a:rPr>
                        <a:t>东盟</a:t>
                      </a:r>
                      <a:r>
                        <a:rPr lang="en-US" altLang="zh-CN" sz="1200" b="0" i="0" kern="1200" dirty="0" smtClean="0">
                          <a:solidFill>
                            <a:schemeClr val="lt1"/>
                          </a:solidFill>
                          <a:effectLst/>
                          <a:latin typeface="微软雅黑" panose="020B0503020204020204" pitchFamily="34" charset="-122"/>
                          <a:ea typeface="微软雅黑" panose="020B0503020204020204" pitchFamily="34" charset="-122"/>
                          <a:cs typeface="+mn-cs"/>
                        </a:rPr>
                        <a:t>-</a:t>
                      </a:r>
                      <a:r>
                        <a:rPr lang="zh-CN" altLang="en-US" sz="1200" b="0" i="0" kern="1200" dirty="0" smtClean="0">
                          <a:solidFill>
                            <a:schemeClr val="lt1"/>
                          </a:solidFill>
                          <a:effectLst/>
                          <a:latin typeface="微软雅黑" panose="020B0503020204020204" pitchFamily="34" charset="-122"/>
                          <a:ea typeface="微软雅黑" panose="020B0503020204020204" pitchFamily="34" charset="-122"/>
                          <a:cs typeface="+mn-cs"/>
                        </a:rPr>
                        <a:t>日本自贸协定</a:t>
                      </a:r>
                      <a:endParaRPr lang="zh-CN" altLang="en-US" sz="1200" b="0" i="0" kern="1200" dirty="0">
                        <a:solidFill>
                          <a:schemeClr val="lt1"/>
                        </a:solidFill>
                        <a:effectLst/>
                        <a:latin typeface="微软雅黑" panose="020B0503020204020204" pitchFamily="34" charset="-122"/>
                        <a:ea typeface="微软雅黑" panose="020B0503020204020204" pitchFamily="34" charset="-122"/>
                        <a:cs typeface="+mn-cs"/>
                      </a:endParaRPr>
                    </a:p>
                  </a:txBody>
                  <a:tcPr anchor="ctr"/>
                </a:tc>
                <a:tc>
                  <a:txBody>
                    <a:bodyPr/>
                    <a:lstStyle/>
                    <a:p>
                      <a:pPr algn="ctr"/>
                      <a:r>
                        <a:rPr lang="en-US" altLang="zh-CN" sz="1200" b="0" i="0" kern="1200" dirty="0" smtClean="0">
                          <a:solidFill>
                            <a:schemeClr val="lt1"/>
                          </a:solidFill>
                          <a:effectLst/>
                          <a:latin typeface="微软雅黑" panose="020B0503020204020204" pitchFamily="34" charset="-122"/>
                          <a:ea typeface="微软雅黑" panose="020B0503020204020204" pitchFamily="34" charset="-122"/>
                          <a:cs typeface="+mn-cs"/>
                        </a:rPr>
                        <a:t>Vietnam Japan Economic Partnership Agreement (VJEPA)</a:t>
                      </a:r>
                      <a:endParaRPr lang="en-US" altLang="zh-CN" sz="1200" b="0" i="0" kern="1200" dirty="0" smtClean="0">
                        <a:solidFill>
                          <a:schemeClr val="lt1"/>
                        </a:solidFill>
                        <a:effectLst/>
                        <a:latin typeface="微软雅黑" panose="020B0503020204020204" pitchFamily="34" charset="-122"/>
                        <a:ea typeface="微软雅黑" panose="020B0503020204020204" pitchFamily="34" charset="-122"/>
                        <a:cs typeface="+mn-cs"/>
                      </a:endParaRPr>
                    </a:p>
                    <a:p>
                      <a:pPr algn="ctr"/>
                      <a:r>
                        <a:rPr lang="zh-CN" altLang="en-US" sz="1200" b="0" dirty="0" smtClean="0">
                          <a:latin typeface="微软雅黑" panose="020B0503020204020204" pitchFamily="34" charset="-122"/>
                          <a:ea typeface="微软雅黑" panose="020B0503020204020204" pitchFamily="34" charset="-122"/>
                        </a:rPr>
                        <a:t>越南</a:t>
                      </a:r>
                      <a:r>
                        <a:rPr lang="en-US" altLang="zh-CN" sz="1200" b="0" dirty="0" smtClean="0">
                          <a:latin typeface="微软雅黑" panose="020B0503020204020204" pitchFamily="34" charset="-122"/>
                          <a:ea typeface="微软雅黑" panose="020B0503020204020204" pitchFamily="34" charset="-122"/>
                        </a:rPr>
                        <a:t>-</a:t>
                      </a:r>
                      <a:r>
                        <a:rPr lang="zh-CN" altLang="en-US" sz="1200" b="0" dirty="0" smtClean="0">
                          <a:latin typeface="微软雅黑" panose="020B0503020204020204" pitchFamily="34" charset="-122"/>
                          <a:ea typeface="微软雅黑" panose="020B0503020204020204" pitchFamily="34" charset="-122"/>
                        </a:rPr>
                        <a:t>日本自贸协定</a:t>
                      </a:r>
                      <a:endParaRPr lang="zh-CN" altLang="en-US" sz="1200" b="0" dirty="0">
                        <a:latin typeface="微软雅黑" panose="020B0503020204020204" pitchFamily="34" charset="-122"/>
                        <a:ea typeface="微软雅黑" panose="020B0503020204020204" pitchFamily="34" charset="-122"/>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lang="en-US" altLang="zh-CN" sz="1200" b="0" i="0" kern="1200" dirty="0" smtClean="0">
                        <a:solidFill>
                          <a:schemeClr val="lt1"/>
                        </a:solidFill>
                        <a:effectLst/>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200" b="0" i="0" kern="1200" dirty="0" smtClean="0">
                          <a:solidFill>
                            <a:schemeClr val="lt1"/>
                          </a:solidFill>
                          <a:effectLst/>
                          <a:latin typeface="微软雅黑" panose="020B0503020204020204" pitchFamily="34" charset="-122"/>
                          <a:ea typeface="微软雅黑" panose="020B0503020204020204" pitchFamily="34" charset="-122"/>
                          <a:cs typeface="+mn-cs"/>
                        </a:rPr>
                        <a:t>区域全面经济伙伴</a:t>
                      </a:r>
                      <a:endParaRPr lang="en-US" altLang="zh-CN" sz="1200" b="0" i="0" kern="1200" dirty="0" smtClean="0">
                        <a:solidFill>
                          <a:schemeClr val="lt1"/>
                        </a:solidFill>
                        <a:effectLst/>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200" b="0" i="0" kern="1200" dirty="0" smtClean="0">
                          <a:solidFill>
                            <a:schemeClr val="lt1"/>
                          </a:solidFill>
                          <a:effectLst/>
                          <a:latin typeface="微软雅黑" panose="020B0503020204020204" pitchFamily="34" charset="-122"/>
                          <a:ea typeface="微软雅黑" panose="020B0503020204020204" pitchFamily="34" charset="-122"/>
                          <a:cs typeface="+mn-cs"/>
                        </a:rPr>
                        <a:t>关系协定</a:t>
                      </a:r>
                      <a:endParaRPr lang="en-US" altLang="zh-CN" sz="1200" b="0" i="0" kern="1200" dirty="0" smtClean="0">
                        <a:solidFill>
                          <a:schemeClr val="lt1"/>
                        </a:solidFill>
                        <a:effectLst/>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200" b="0" i="0" kern="1200" dirty="0" smtClean="0">
                          <a:solidFill>
                            <a:schemeClr val="lt1"/>
                          </a:solidFill>
                          <a:effectLst/>
                          <a:latin typeface="微软雅黑" panose="020B0503020204020204" pitchFamily="34" charset="-122"/>
                          <a:ea typeface="微软雅黑" panose="020B0503020204020204" pitchFamily="34" charset="-122"/>
                          <a:cs typeface="+mn-cs"/>
                        </a:rPr>
                        <a:t>（</a:t>
                      </a:r>
                      <a:r>
                        <a:rPr lang="en-US" altLang="zh-CN" sz="1200" b="0" i="0" kern="1200" dirty="0" smtClean="0">
                          <a:solidFill>
                            <a:schemeClr val="lt1"/>
                          </a:solidFill>
                          <a:effectLst/>
                          <a:latin typeface="微软雅黑" panose="020B0503020204020204" pitchFamily="34" charset="-122"/>
                          <a:ea typeface="微软雅黑" panose="020B0503020204020204" pitchFamily="34" charset="-122"/>
                          <a:cs typeface="+mn-cs"/>
                        </a:rPr>
                        <a:t>RCEP</a:t>
                      </a:r>
                      <a:r>
                        <a:rPr lang="zh-CN" altLang="en-US" sz="1200" b="0" i="0" kern="1200" dirty="0" smtClean="0">
                          <a:solidFill>
                            <a:schemeClr val="lt1"/>
                          </a:solidFill>
                          <a:effectLst/>
                          <a:latin typeface="微软雅黑" panose="020B0503020204020204" pitchFamily="34" charset="-122"/>
                          <a:ea typeface="微软雅黑" panose="020B0503020204020204" pitchFamily="34" charset="-122"/>
                          <a:cs typeface="+mn-cs"/>
                        </a:rPr>
                        <a:t>）</a:t>
                      </a:r>
                      <a:endParaRPr lang="zh-CN" altLang="en-US" sz="1200" b="0" i="0" kern="1200" dirty="0" smtClean="0">
                        <a:solidFill>
                          <a:schemeClr val="lt1"/>
                        </a:solidFill>
                        <a:effectLst/>
                        <a:latin typeface="微软雅黑" panose="020B0503020204020204" pitchFamily="34" charset="-122"/>
                        <a:ea typeface="微软雅黑" panose="020B0503020204020204" pitchFamily="34" charset="-122"/>
                        <a:cs typeface="+mn-cs"/>
                      </a:endParaRPr>
                    </a:p>
                    <a:p>
                      <a:pPr algn="ctr"/>
                      <a:endParaRPr lang="zh-CN" altLang="en-US" sz="1200" b="0" dirty="0">
                        <a:latin typeface="微软雅黑" panose="020B0503020204020204" pitchFamily="34" charset="-122"/>
                        <a:ea typeface="微软雅黑" panose="020B0503020204020204" pitchFamily="34" charset="-122"/>
                      </a:endParaRPr>
                    </a:p>
                  </a:txBody>
                  <a:tcPr anchor="ctr"/>
                </a:tc>
                <a:tc>
                  <a:txBody>
                    <a:bodyPr/>
                    <a:lstStyle/>
                    <a:p>
                      <a:pPr algn="ctr"/>
                      <a:r>
                        <a:rPr lang="en-US" altLang="zh-CN" sz="1200" b="0" i="0" kern="1200" dirty="0" smtClean="0">
                          <a:solidFill>
                            <a:schemeClr val="lt1"/>
                          </a:solidFill>
                          <a:effectLst/>
                          <a:latin typeface="微软雅黑" panose="020B0503020204020204" pitchFamily="34" charset="-122"/>
                          <a:ea typeface="微软雅黑" panose="020B0503020204020204" pitchFamily="34" charset="-122"/>
                          <a:cs typeface="+mn-cs"/>
                        </a:rPr>
                        <a:t>CPTPP</a:t>
                      </a:r>
                      <a:endParaRPr lang="zh-CN" altLang="en-US" sz="1200" b="0" dirty="0">
                        <a:latin typeface="微软雅黑" panose="020B0503020204020204" pitchFamily="34" charset="-122"/>
                        <a:ea typeface="微软雅黑" panose="020B0503020204020204" pitchFamily="34" charset="-122"/>
                      </a:endParaRPr>
                    </a:p>
                  </a:txBody>
                  <a:tcPr anchor="ctr"/>
                </a:tc>
              </a:tr>
              <a:tr h="370840">
                <a:tc>
                  <a:txBody>
                    <a:bodyPr/>
                    <a:lstStyle/>
                    <a:p>
                      <a:endParaRPr lang="en-US" altLang="zh-CN" sz="1200" dirty="0" smtClean="0"/>
                    </a:p>
                    <a:p>
                      <a:endParaRPr lang="en-US" altLang="zh-CN" sz="1200" dirty="0" smtClean="0"/>
                    </a:p>
                    <a:p>
                      <a:endParaRPr lang="en-US" altLang="zh-CN" sz="1200" dirty="0" smtClean="0"/>
                    </a:p>
                    <a:p>
                      <a:endParaRPr lang="en-US" altLang="zh-CN" sz="1200" dirty="0" smtClean="0"/>
                    </a:p>
                    <a:p>
                      <a:endParaRPr lang="en-US" altLang="zh-CN" sz="1200" dirty="0" smtClean="0"/>
                    </a:p>
                    <a:p>
                      <a:endParaRPr lang="en-US" altLang="zh-CN" sz="1200" dirty="0" smtClean="0"/>
                    </a:p>
                    <a:p>
                      <a:endParaRPr lang="en-US" altLang="zh-CN" sz="1200" dirty="0" smtClean="0"/>
                    </a:p>
                    <a:p>
                      <a:r>
                        <a:rPr lang="zh-CN" altLang="en-US" sz="1200" dirty="0" smtClean="0"/>
                        <a:t>章改变，以</a:t>
                      </a:r>
                      <a:r>
                        <a:rPr lang="en-US" altLang="zh-CN" sz="1200" dirty="0" smtClean="0"/>
                        <a:t>5007-5111</a:t>
                      </a:r>
                      <a:r>
                        <a:rPr lang="zh-CN" altLang="en-US" sz="1200" dirty="0" smtClean="0"/>
                        <a:t>，</a:t>
                      </a:r>
                      <a:r>
                        <a:rPr lang="en-US" altLang="zh-CN" sz="1200" dirty="0" smtClean="0"/>
                        <a:t>5111-5113</a:t>
                      </a:r>
                      <a:r>
                        <a:rPr lang="zh-CN" altLang="en-US" sz="1200" dirty="0" smtClean="0"/>
                        <a:t>，</a:t>
                      </a:r>
                      <a:r>
                        <a:rPr lang="en-US" altLang="zh-CN" sz="1200" dirty="0" smtClean="0"/>
                        <a:t>5208-5212</a:t>
                      </a:r>
                      <a:r>
                        <a:rPr lang="zh-CN" altLang="en-US" sz="1200" dirty="0" smtClean="0"/>
                        <a:t>，</a:t>
                      </a:r>
                      <a:r>
                        <a:rPr lang="en-US" altLang="zh-CN" sz="1200" dirty="0" smtClean="0"/>
                        <a:t>5309-5311</a:t>
                      </a:r>
                      <a:r>
                        <a:rPr lang="zh-CN" altLang="en-US" sz="1200" dirty="0" smtClean="0"/>
                        <a:t>，</a:t>
                      </a:r>
                      <a:r>
                        <a:rPr lang="en-US" altLang="zh-CN" sz="1200" dirty="0" smtClean="0"/>
                        <a:t>5407-5408</a:t>
                      </a:r>
                      <a:r>
                        <a:rPr lang="zh-CN" altLang="en-US" sz="1200" dirty="0" smtClean="0"/>
                        <a:t>，</a:t>
                      </a:r>
                      <a:r>
                        <a:rPr lang="en-US" altLang="zh-CN" sz="1200" dirty="0" smtClean="0"/>
                        <a:t>5512-5516</a:t>
                      </a:r>
                      <a:r>
                        <a:rPr lang="zh-CN" altLang="en-US" sz="1200" dirty="0" smtClean="0"/>
                        <a:t>，</a:t>
                      </a:r>
                      <a:r>
                        <a:rPr lang="en-US" altLang="zh-CN" sz="1200" dirty="0" smtClean="0"/>
                        <a:t>60</a:t>
                      </a:r>
                      <a:r>
                        <a:rPr lang="zh-CN" altLang="en-US" sz="1200" dirty="0" smtClean="0"/>
                        <a:t>章项下产品为原材料的除外</a:t>
                      </a:r>
                      <a:endParaRPr lang="zh-CN" altLang="en-US" sz="1200" dirty="0"/>
                    </a:p>
                  </a:txBody>
                  <a:tcPr/>
                </a:tc>
                <a:tc>
                  <a:txBody>
                    <a:bodyPr/>
                    <a:lstStyle/>
                    <a:p>
                      <a:endParaRPr lang="en-US" altLang="zh-CN" sz="1200" dirty="0" smtClean="0"/>
                    </a:p>
                    <a:p>
                      <a:endParaRPr lang="en-US" altLang="zh-CN" sz="1200" dirty="0" smtClean="0"/>
                    </a:p>
                    <a:p>
                      <a:endParaRPr lang="en-US" altLang="zh-CN" sz="1200" dirty="0" smtClean="0"/>
                    </a:p>
                    <a:p>
                      <a:endParaRPr lang="en-US" altLang="zh-CN" sz="1200" dirty="0" smtClean="0"/>
                    </a:p>
                    <a:p>
                      <a:endParaRPr lang="en-US" altLang="zh-CN" sz="1200" dirty="0" smtClean="0"/>
                    </a:p>
                    <a:p>
                      <a:endParaRPr lang="en-US" altLang="zh-CN" sz="1200" dirty="0" smtClean="0"/>
                    </a:p>
                    <a:p>
                      <a:pPr marL="0" marR="0" lvl="0" indent="0" algn="l" defTabSz="914400" rtl="0" eaLnBrk="1" fontAlgn="auto" latinLnBrk="0" hangingPunct="1">
                        <a:lnSpc>
                          <a:spcPct val="100000"/>
                        </a:lnSpc>
                        <a:spcBef>
                          <a:spcPts val="0"/>
                        </a:spcBef>
                        <a:spcAft>
                          <a:spcPts val="0"/>
                        </a:spcAft>
                        <a:buClrTx/>
                        <a:buSzTx/>
                        <a:buFontTx/>
                        <a:buNone/>
                        <a:defRPr/>
                      </a:pPr>
                      <a:endParaRPr lang="en-US" altLang="zh-CN" sz="1200" dirty="0" smtClean="0"/>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dirty="0" smtClean="0"/>
                        <a:t>章改变，以</a:t>
                      </a:r>
                      <a:r>
                        <a:rPr lang="en-US" altLang="zh-CN" sz="1200" dirty="0" smtClean="0"/>
                        <a:t>5007-5111</a:t>
                      </a:r>
                      <a:r>
                        <a:rPr lang="zh-CN" altLang="en-US" sz="1200" dirty="0" smtClean="0"/>
                        <a:t>，</a:t>
                      </a:r>
                      <a:r>
                        <a:rPr lang="en-US" altLang="zh-CN" sz="1200" dirty="0" smtClean="0"/>
                        <a:t>5111-5113</a:t>
                      </a:r>
                      <a:r>
                        <a:rPr lang="zh-CN" altLang="en-US" sz="1200" dirty="0" smtClean="0"/>
                        <a:t>，</a:t>
                      </a:r>
                      <a:r>
                        <a:rPr lang="en-US" altLang="zh-CN" sz="1200" dirty="0" smtClean="0"/>
                        <a:t>5208-5212</a:t>
                      </a:r>
                      <a:r>
                        <a:rPr lang="zh-CN" altLang="en-US" sz="1200" dirty="0" smtClean="0"/>
                        <a:t>，</a:t>
                      </a:r>
                      <a:r>
                        <a:rPr lang="en-US" altLang="zh-CN" sz="1200" dirty="0" smtClean="0"/>
                        <a:t>5309-5311</a:t>
                      </a:r>
                      <a:r>
                        <a:rPr lang="zh-CN" altLang="en-US" sz="1200" dirty="0" smtClean="0"/>
                        <a:t>，</a:t>
                      </a:r>
                      <a:r>
                        <a:rPr lang="en-US" altLang="zh-CN" sz="1200" dirty="0" smtClean="0"/>
                        <a:t>5407-5408</a:t>
                      </a:r>
                      <a:r>
                        <a:rPr lang="zh-CN" altLang="en-US" sz="1200" dirty="0" smtClean="0"/>
                        <a:t>，</a:t>
                      </a:r>
                      <a:r>
                        <a:rPr lang="en-US" altLang="zh-CN" sz="1200" dirty="0" smtClean="0"/>
                        <a:t>5512-5516</a:t>
                      </a:r>
                      <a:r>
                        <a:rPr lang="zh-CN" altLang="en-US" sz="1200" dirty="0" smtClean="0"/>
                        <a:t>，</a:t>
                      </a:r>
                      <a:r>
                        <a:rPr lang="en-US" altLang="zh-CN" sz="1200" dirty="0" smtClean="0"/>
                        <a:t>60</a:t>
                      </a:r>
                      <a:r>
                        <a:rPr lang="zh-CN" altLang="en-US" sz="1200" dirty="0" smtClean="0"/>
                        <a:t>章项下产品为原材料的除外</a:t>
                      </a:r>
                      <a:endParaRPr lang="zh-CN" altLang="en-US" sz="1200" dirty="0" smtClean="0"/>
                    </a:p>
                  </a:txBody>
                  <a:tcPr/>
                </a:tc>
                <a:tc>
                  <a:txBody>
                    <a:bodyPr/>
                    <a:lstStyle/>
                    <a:p>
                      <a:endParaRPr lang="en-US" altLang="zh-CN" sz="1200" dirty="0" smtClean="0"/>
                    </a:p>
                    <a:p>
                      <a:endParaRPr lang="en-US" altLang="zh-CN" sz="1200" dirty="0" smtClean="0"/>
                    </a:p>
                    <a:p>
                      <a:r>
                        <a:rPr lang="zh-CN" altLang="en-US" sz="1200" dirty="0" smtClean="0"/>
                        <a:t>章改变</a:t>
                      </a:r>
                      <a:endParaRPr lang="zh-CN" altLang="en-US" sz="1200" dirty="0"/>
                    </a:p>
                  </a:txBody>
                  <a:tcPr/>
                </a:tc>
                <a:tc>
                  <a:txBody>
                    <a:bodyPr/>
                    <a:lstStyle/>
                    <a:p>
                      <a:endParaRPr lang="zh-CN" altLang="en-US" sz="1200" dirty="0"/>
                    </a:p>
                  </a:txBody>
                  <a:tcPr/>
                </a:tc>
              </a:tr>
            </a:tbl>
          </a:graphicData>
        </a:graphic>
      </p:graphicFrame>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21012" y="1777884"/>
            <a:ext cx="1741817" cy="973332"/>
          </a:xfrm>
          <a:prstGeom prst="rect">
            <a:avLst/>
          </a:prstGeom>
        </p:spPr>
      </p:pic>
      <p:pic>
        <p:nvPicPr>
          <p:cNvPr id="7" name="图片 6"/>
          <p:cNvPicPr>
            <a:picLocks noChangeAspect="1"/>
          </p:cNvPicPr>
          <p:nvPr/>
        </p:nvPicPr>
        <p:blipFill>
          <a:blip r:embed="rId2"/>
          <a:stretch>
            <a:fillRect/>
          </a:stretch>
        </p:blipFill>
        <p:spPr>
          <a:xfrm>
            <a:off x="4634139" y="1798603"/>
            <a:ext cx="1556170" cy="218768"/>
          </a:xfrm>
          <a:prstGeom prst="rect">
            <a:avLst/>
          </a:prstGeom>
        </p:spPr>
      </p:pic>
      <p:pic>
        <p:nvPicPr>
          <p:cNvPr id="9" name="图片 8"/>
          <p:cNvPicPr>
            <a:picLocks noChangeAspect="1"/>
          </p:cNvPicPr>
          <p:nvPr/>
        </p:nvPicPr>
        <p:blipFill>
          <a:blip r:embed="rId3"/>
          <a:stretch>
            <a:fillRect/>
          </a:stretch>
        </p:blipFill>
        <p:spPr>
          <a:xfrm>
            <a:off x="2820062" y="1798603"/>
            <a:ext cx="1756844" cy="296025"/>
          </a:xfrm>
          <a:prstGeom prst="rect">
            <a:avLst/>
          </a:prstGeom>
        </p:spPr>
      </p:pic>
      <p:pic>
        <p:nvPicPr>
          <p:cNvPr id="10" name="图片 9"/>
          <p:cNvPicPr>
            <a:picLocks noChangeAspect="1"/>
          </p:cNvPicPr>
          <p:nvPr/>
        </p:nvPicPr>
        <p:blipFill>
          <a:blip r:embed="rId4"/>
          <a:stretch>
            <a:fillRect/>
          </a:stretch>
        </p:blipFill>
        <p:spPr>
          <a:xfrm>
            <a:off x="2820062" y="2094628"/>
            <a:ext cx="1739844" cy="752296"/>
          </a:xfrm>
          <a:prstGeom prst="rect">
            <a:avLst/>
          </a:prstGeom>
        </p:spPr>
      </p:pic>
      <p:pic>
        <p:nvPicPr>
          <p:cNvPr id="11" name="图片 10"/>
          <p:cNvPicPr>
            <a:picLocks noChangeAspect="1"/>
          </p:cNvPicPr>
          <p:nvPr/>
        </p:nvPicPr>
        <p:blipFill>
          <a:blip r:embed="rId5"/>
          <a:stretch>
            <a:fillRect/>
          </a:stretch>
        </p:blipFill>
        <p:spPr>
          <a:xfrm>
            <a:off x="6401522" y="1777884"/>
            <a:ext cx="1732737" cy="1734361"/>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标题 1"/>
          <p:cNvSpPr txBox="1"/>
          <p:nvPr/>
        </p:nvSpPr>
        <p:spPr>
          <a:xfrm>
            <a:off x="467544" y="326683"/>
            <a:ext cx="8229600" cy="147671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ts val="3000"/>
              </a:lnSpc>
            </a:pPr>
            <a:r>
              <a:rPr lang="zh-CN" altLang="en-US" sz="1800" b="1" dirty="0" smtClean="0">
                <a:solidFill>
                  <a:schemeClr val="accent1">
                    <a:lumMod val="75000"/>
                  </a:schemeClr>
                </a:solidFill>
                <a:latin typeface="微软雅黑" panose="020B0503020204020204" pitchFamily="34" charset="-122"/>
                <a:ea typeface="微软雅黑" panose="020B0503020204020204" pitchFamily="34" charset="-122"/>
              </a:rPr>
              <a:t>机遇四：整合亚洲供应链、确立中国的核心地位</a:t>
            </a:r>
            <a:endParaRPr lang="en-US" altLang="zh-CN" sz="1800" b="1" dirty="0" smtClean="0">
              <a:solidFill>
                <a:schemeClr val="accent1">
                  <a:lumMod val="75000"/>
                </a:schemeClr>
              </a:solidFill>
              <a:latin typeface="微软雅黑" panose="020B0503020204020204" pitchFamily="34" charset="-122"/>
              <a:ea typeface="微软雅黑" panose="020B0503020204020204" pitchFamily="34" charset="-122"/>
            </a:endParaRPr>
          </a:p>
          <a:p>
            <a:pPr algn="ctr">
              <a:lnSpc>
                <a:spcPts val="3000"/>
              </a:lnSpc>
            </a:pPr>
            <a:endParaRPr lang="en-US" altLang="zh-CN" sz="1800" b="1" dirty="0">
              <a:solidFill>
                <a:schemeClr val="accent1">
                  <a:lumMod val="75000"/>
                </a:schemeClr>
              </a:solidFill>
              <a:latin typeface="微软雅黑" panose="020B0503020204020204" pitchFamily="34" charset="-122"/>
              <a:ea typeface="微软雅黑" panose="020B0503020204020204" pitchFamily="34" charset="-122"/>
            </a:endParaRPr>
          </a:p>
          <a:p>
            <a:pPr marL="285750" indent="-285750">
              <a:lnSpc>
                <a:spcPct val="100000"/>
              </a:lnSpc>
              <a:buFont typeface="Arial" panose="020B0604020202020204" pitchFamily="34" charset="0"/>
              <a:buChar char="•"/>
            </a:pPr>
            <a:r>
              <a:rPr lang="zh-CN" altLang="en-US" sz="1600" b="1" dirty="0" smtClean="0">
                <a:solidFill>
                  <a:schemeClr val="accent1">
                    <a:lumMod val="50000"/>
                  </a:schemeClr>
                </a:solidFill>
                <a:latin typeface="微软雅黑" panose="020B0503020204020204" pitchFamily="34" charset="-122"/>
                <a:ea typeface="微软雅黑" panose="020B0503020204020204" pitchFamily="34" charset="-122"/>
                <a:cs typeface="+mn-cs"/>
              </a:rPr>
              <a:t>巩固和整合亚洲区域供应链</a:t>
            </a:r>
            <a:endParaRPr lang="en-US" altLang="zh-CN" sz="1600" b="1" dirty="0" smtClean="0">
              <a:solidFill>
                <a:schemeClr val="accent1">
                  <a:lumMod val="50000"/>
                </a:schemeClr>
              </a:solidFill>
              <a:latin typeface="微软雅黑" panose="020B0503020204020204" pitchFamily="34" charset="-122"/>
              <a:ea typeface="微软雅黑" panose="020B0503020204020204" pitchFamily="34" charset="-122"/>
              <a:cs typeface="+mn-cs"/>
            </a:endParaRPr>
          </a:p>
          <a:p>
            <a:pPr marL="285750" indent="-285750">
              <a:lnSpc>
                <a:spcPct val="100000"/>
              </a:lnSpc>
              <a:buFont typeface="Arial" panose="020B0604020202020204" pitchFamily="34" charset="0"/>
              <a:buChar char="•"/>
            </a:pPr>
            <a:r>
              <a:rPr lang="zh-CN" altLang="en-US" sz="1600" b="1" dirty="0" smtClean="0">
                <a:solidFill>
                  <a:schemeClr val="accent1">
                    <a:lumMod val="50000"/>
                  </a:schemeClr>
                </a:solidFill>
                <a:latin typeface="微软雅黑" panose="020B0503020204020204" pitchFamily="34" charset="-122"/>
                <a:ea typeface="微软雅黑" panose="020B0503020204020204" pitchFamily="34" charset="-122"/>
                <a:cs typeface="+mn-cs"/>
              </a:rPr>
              <a:t>促进区域内投资</a:t>
            </a:r>
            <a:endParaRPr lang="en-US" altLang="zh-CN" sz="1600" b="1" dirty="0" smtClean="0">
              <a:solidFill>
                <a:schemeClr val="accent1">
                  <a:lumMod val="50000"/>
                </a:schemeClr>
              </a:solidFill>
              <a:latin typeface="微软雅黑" panose="020B0503020204020204" pitchFamily="34" charset="-122"/>
              <a:ea typeface="微软雅黑" panose="020B0503020204020204" pitchFamily="34" charset="-122"/>
              <a:cs typeface="+mn-cs"/>
            </a:endParaRPr>
          </a:p>
          <a:p>
            <a:pPr marL="285750" indent="-285750">
              <a:lnSpc>
                <a:spcPct val="100000"/>
              </a:lnSpc>
              <a:buFont typeface="Arial" panose="020B0604020202020204" pitchFamily="34" charset="0"/>
              <a:buChar char="•"/>
            </a:pPr>
            <a:r>
              <a:rPr lang="zh-CN" altLang="en-US" sz="1600" b="1" dirty="0" smtClean="0">
                <a:solidFill>
                  <a:schemeClr val="accent1">
                    <a:lumMod val="50000"/>
                  </a:schemeClr>
                </a:solidFill>
                <a:latin typeface="微软雅黑" panose="020B0503020204020204" pitchFamily="34" charset="-122"/>
                <a:ea typeface="微软雅黑" panose="020B0503020204020204" pitchFamily="34" charset="-122"/>
                <a:cs typeface="+mn-cs"/>
              </a:rPr>
              <a:t>原产地规则和海关程序的统一</a:t>
            </a:r>
            <a:endParaRPr lang="en-US" altLang="zh-CN" sz="1600" b="1" dirty="0" smtClean="0">
              <a:solidFill>
                <a:schemeClr val="accent1">
                  <a:lumMod val="50000"/>
                </a:schemeClr>
              </a:solidFill>
              <a:latin typeface="微软雅黑" panose="020B0503020204020204" pitchFamily="34" charset="-122"/>
              <a:ea typeface="微软雅黑" panose="020B0503020204020204" pitchFamily="34" charset="-122"/>
              <a:cs typeface="+mn-cs"/>
            </a:endParaRPr>
          </a:p>
        </p:txBody>
      </p:sp>
      <p:graphicFrame>
        <p:nvGraphicFramePr>
          <p:cNvPr id="4" name="图示 3"/>
          <p:cNvGraphicFramePr/>
          <p:nvPr/>
        </p:nvGraphicFramePr>
        <p:xfrm>
          <a:off x="953773" y="1537267"/>
          <a:ext cx="6910387" cy="2855912"/>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标题 1"/>
          <p:cNvSpPr>
            <a:spLocks noGrp="1" noChangeArrowheads="1"/>
          </p:cNvSpPr>
          <p:nvPr>
            <p:ph type="title"/>
          </p:nvPr>
        </p:nvSpPr>
        <p:spPr>
          <a:xfrm>
            <a:off x="412750" y="136526"/>
            <a:ext cx="7823200" cy="809625"/>
          </a:xfrm>
        </p:spPr>
        <p:txBody>
          <a:bodyPr>
            <a:normAutofit fontScale="90000"/>
          </a:bodyPr>
          <a:lstStyle/>
          <a:p>
            <a:pPr algn="ctr"/>
            <a:br>
              <a:rPr lang="en-US" altLang="zh-CN" sz="2000" b="1" i="1" u="sng" dirty="0">
                <a:solidFill>
                  <a:schemeClr val="accent1">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br>
            <a:r>
              <a:rPr lang="zh-CN" altLang="zh-CN" sz="2000" b="1" dirty="0">
                <a:solidFill>
                  <a:schemeClr val="accent1">
                    <a:lumMod val="75000"/>
                  </a:schemeClr>
                </a:solidFill>
                <a:latin typeface="微软雅黑" panose="020B0503020204020204" pitchFamily="34" charset="-122"/>
                <a:ea typeface="微软雅黑" panose="020B0503020204020204" pitchFamily="34" charset="-122"/>
              </a:rPr>
              <a:t>中国纺织产能的“溢出”带动亚洲供应链的崛起</a:t>
            </a:r>
            <a:br>
              <a:rPr lang="zh-CN" altLang="zh-CN" sz="2000" b="1" dirty="0">
                <a:solidFill>
                  <a:schemeClr val="accent1">
                    <a:lumMod val="75000"/>
                  </a:schemeClr>
                </a:solidFill>
                <a:latin typeface="微软雅黑" panose="020B0503020204020204" pitchFamily="34" charset="-122"/>
                <a:ea typeface="微软雅黑" panose="020B0503020204020204" pitchFamily="34" charset="-122"/>
              </a:rPr>
            </a:br>
            <a:endParaRPr lang="zh-CN" altLang="zh-CN" sz="2000" b="1"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4" name="内容占位符 2"/>
          <p:cNvSpPr txBox="1"/>
          <p:nvPr/>
        </p:nvSpPr>
        <p:spPr>
          <a:xfrm>
            <a:off x="665335" y="1183809"/>
            <a:ext cx="7217424" cy="236568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700"/>
              </a:spcBef>
              <a:buNone/>
            </a:pPr>
            <a:r>
              <a:rPr lang="zh-CN" altLang="zh-CN" sz="1400" dirty="0">
                <a:solidFill>
                  <a:schemeClr val="accent1">
                    <a:lumMod val="75000"/>
                  </a:schemeClr>
                </a:solidFill>
                <a:latin typeface="微软雅黑" panose="020B0503020204020204" pitchFamily="34" charset="-122"/>
                <a:ea typeface="微软雅黑" panose="020B0503020204020204" pitchFamily="34" charset="-122"/>
              </a:rPr>
              <a:t>近年来，随着中国与周边国家尤其是东盟国家产能合作的深化，</a:t>
            </a:r>
            <a:r>
              <a:rPr lang="en-US" altLang="zh-CN" sz="1400" dirty="0">
                <a:solidFill>
                  <a:schemeClr val="accent1">
                    <a:lumMod val="75000"/>
                  </a:schemeClr>
                </a:solidFill>
                <a:latin typeface="微软雅黑" panose="020B0503020204020204" pitchFamily="34" charset="-122"/>
                <a:ea typeface="微软雅黑" panose="020B0503020204020204" pitchFamily="34" charset="-122"/>
              </a:rPr>
              <a:t>RCEP</a:t>
            </a:r>
            <a:r>
              <a:rPr lang="zh-CN" altLang="zh-CN" sz="1400" dirty="0">
                <a:solidFill>
                  <a:schemeClr val="accent1">
                    <a:lumMod val="75000"/>
                  </a:schemeClr>
                </a:solidFill>
                <a:latin typeface="微软雅黑" panose="020B0503020204020204" pitchFamily="34" charset="-122"/>
                <a:ea typeface="微软雅黑" panose="020B0503020204020204" pitchFamily="34" charset="-122"/>
              </a:rPr>
              <a:t>成员方以中国为中心形成了优势明显的区域产业合作模式。一方面，中国以其强大的综合竞争实力和稳定完整的产业链优势，保持着近</a:t>
            </a:r>
            <a:r>
              <a:rPr lang="en-US" altLang="zh-CN" sz="1400" dirty="0">
                <a:solidFill>
                  <a:schemeClr val="accent1">
                    <a:lumMod val="75000"/>
                  </a:schemeClr>
                </a:solidFill>
                <a:latin typeface="微软雅黑" panose="020B0503020204020204" pitchFamily="34" charset="-122"/>
                <a:ea typeface="微软雅黑" panose="020B0503020204020204" pitchFamily="34" charset="-122"/>
              </a:rPr>
              <a:t>2800</a:t>
            </a:r>
            <a:r>
              <a:rPr lang="zh-CN" altLang="zh-CN" sz="1400" dirty="0">
                <a:solidFill>
                  <a:schemeClr val="accent1">
                    <a:lumMod val="75000"/>
                  </a:schemeClr>
                </a:solidFill>
                <a:latin typeface="微软雅黑" panose="020B0503020204020204" pitchFamily="34" charset="-122"/>
                <a:ea typeface="微软雅黑" panose="020B0503020204020204" pitchFamily="34" charset="-122"/>
              </a:rPr>
              <a:t>亿美元规模的纺织服装直接出口；另一方面，中国企业利用东盟国家低成本和劳动力资源优势，将部分原有产能和新增产能“溢出”到这些国家，为促进东盟国家的纺织服装就业和出口做出了重要贡献，同时也带动了中国纱线、面料等中间产品对东盟的出口增长，区域内纺织服装贸易流动性、活跃度和相互依存度显著提升。</a:t>
            </a:r>
            <a:endParaRPr lang="zh-CN" altLang="zh-CN" sz="1400" dirty="0">
              <a:solidFill>
                <a:schemeClr val="accent1">
                  <a:lumMod val="75000"/>
                </a:schemeClr>
              </a:solidFill>
              <a:latin typeface="微软雅黑" panose="020B0503020204020204" pitchFamily="34" charset="-122"/>
              <a:ea typeface="微软雅黑" panose="020B0503020204020204" pitchFamily="34" charset="-122"/>
            </a:endParaRPr>
          </a:p>
          <a:p>
            <a:pPr marL="0" indent="0">
              <a:lnSpc>
                <a:spcPct val="100000"/>
              </a:lnSpc>
              <a:spcBef>
                <a:spcPts val="700"/>
              </a:spcBef>
              <a:buNone/>
            </a:pPr>
            <a:r>
              <a:rPr lang="zh-CN" altLang="zh-CN" sz="1400" dirty="0">
                <a:solidFill>
                  <a:schemeClr val="accent1">
                    <a:lumMod val="75000"/>
                  </a:schemeClr>
                </a:solidFill>
                <a:latin typeface="微软雅黑" panose="020B0503020204020204" pitchFamily="34" charset="-122"/>
                <a:ea typeface="微软雅黑" panose="020B0503020204020204" pitchFamily="34" charset="-122"/>
              </a:rPr>
              <a:t>据麦肯锡时尚研究中心估算，</a:t>
            </a:r>
            <a:r>
              <a:rPr lang="en-US" altLang="zh-CN" sz="1400" dirty="0">
                <a:solidFill>
                  <a:schemeClr val="accent1">
                    <a:lumMod val="75000"/>
                  </a:schemeClr>
                </a:solidFill>
                <a:latin typeface="微软雅黑" panose="020B0503020204020204" pitchFamily="34" charset="-122"/>
                <a:ea typeface="微软雅黑" panose="020B0503020204020204" pitchFamily="34" charset="-122"/>
              </a:rPr>
              <a:t>2018</a:t>
            </a:r>
            <a:r>
              <a:rPr lang="zh-CN" altLang="zh-CN" sz="1400" dirty="0">
                <a:solidFill>
                  <a:schemeClr val="accent1">
                    <a:lumMod val="75000"/>
                  </a:schemeClr>
                </a:solidFill>
                <a:latin typeface="微软雅黑" panose="020B0503020204020204" pitchFamily="34" charset="-122"/>
                <a:ea typeface="微软雅黑" panose="020B0503020204020204" pitchFamily="34" charset="-122"/>
              </a:rPr>
              <a:t>年，亚太地区市场占全球服装和鞋类销售额的近</a:t>
            </a:r>
            <a:r>
              <a:rPr lang="en-US" altLang="zh-CN" sz="1400" dirty="0">
                <a:solidFill>
                  <a:schemeClr val="accent1">
                    <a:lumMod val="75000"/>
                  </a:schemeClr>
                </a:solidFill>
                <a:latin typeface="微软雅黑" panose="020B0503020204020204" pitchFamily="34" charset="-122"/>
                <a:ea typeface="微软雅黑" panose="020B0503020204020204" pitchFamily="34" charset="-122"/>
              </a:rPr>
              <a:t>40</a:t>
            </a:r>
            <a:r>
              <a:rPr lang="zh-CN" altLang="zh-CN" sz="1400" dirty="0">
                <a:solidFill>
                  <a:schemeClr val="accent1">
                    <a:lumMod val="75000"/>
                  </a:schemeClr>
                </a:solidFill>
                <a:latin typeface="微软雅黑" panose="020B0503020204020204" pitchFamily="34" charset="-122"/>
                <a:ea typeface="微软雅黑" panose="020B0503020204020204" pitchFamily="34" charset="-122"/>
              </a:rPr>
              <a:t>％。以日韩澳新为基础、中国为增长引擎的</a:t>
            </a:r>
            <a:r>
              <a:rPr lang="en-US" altLang="zh-CN" sz="1400" dirty="0">
                <a:solidFill>
                  <a:schemeClr val="accent1">
                    <a:lumMod val="75000"/>
                  </a:schemeClr>
                </a:solidFill>
                <a:latin typeface="微软雅黑" panose="020B0503020204020204" pitchFamily="34" charset="-122"/>
                <a:ea typeface="微软雅黑" panose="020B0503020204020204" pitchFamily="34" charset="-122"/>
              </a:rPr>
              <a:t>RCEP</a:t>
            </a:r>
            <a:r>
              <a:rPr lang="zh-CN" altLang="zh-CN" sz="1400" dirty="0">
                <a:solidFill>
                  <a:schemeClr val="accent1">
                    <a:lumMod val="75000"/>
                  </a:schemeClr>
                </a:solidFill>
                <a:latin typeface="微软雅黑" panose="020B0503020204020204" pitchFamily="34" charset="-122"/>
                <a:ea typeface="微软雅黑" panose="020B0503020204020204" pitchFamily="34" charset="-122"/>
              </a:rPr>
              <a:t>区域大市场，在全球时尚业的地位也越来越重要。</a:t>
            </a:r>
            <a:endParaRPr lang="zh-CN" altLang="zh-CN" sz="1400" dirty="0">
              <a:solidFill>
                <a:schemeClr val="accent1">
                  <a:lumMod val="7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标题 1"/>
          <p:cNvSpPr txBox="1"/>
          <p:nvPr/>
        </p:nvSpPr>
        <p:spPr>
          <a:xfrm>
            <a:off x="467543" y="216928"/>
            <a:ext cx="8229600" cy="800066"/>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00000"/>
              </a:lnSpc>
            </a:pPr>
            <a:endParaRPr lang="en-US" altLang="zh-CN" sz="1800" b="1" dirty="0">
              <a:solidFill>
                <a:schemeClr val="accent1">
                  <a:lumMod val="50000"/>
                </a:schemeClr>
              </a:solidFill>
              <a:latin typeface="微软雅黑" panose="020B0503020204020204" pitchFamily="34" charset="-122"/>
              <a:ea typeface="微软雅黑" panose="020B0503020204020204" pitchFamily="34" charset="-122"/>
            </a:endParaRPr>
          </a:p>
        </p:txBody>
      </p:sp>
      <p:sp>
        <p:nvSpPr>
          <p:cNvPr id="8" name="标题 1"/>
          <p:cNvSpPr txBox="1"/>
          <p:nvPr/>
        </p:nvSpPr>
        <p:spPr>
          <a:xfrm>
            <a:off x="467543" y="379678"/>
            <a:ext cx="8229600" cy="800066"/>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en-US" altLang="zh-CN" sz="2000" dirty="0"/>
              <a:t> </a:t>
            </a:r>
            <a:r>
              <a:rPr lang="en-US" altLang="zh-CN" sz="1800" b="1" dirty="0">
                <a:solidFill>
                  <a:schemeClr val="accent1">
                    <a:lumMod val="75000"/>
                  </a:schemeClr>
                </a:solidFill>
                <a:latin typeface="微软雅黑" panose="020B0503020204020204" pitchFamily="34" charset="-122"/>
                <a:ea typeface="微软雅黑" panose="020B0503020204020204" pitchFamily="34" charset="-122"/>
              </a:rPr>
              <a:t>RCEP</a:t>
            </a:r>
            <a:r>
              <a:rPr lang="zh-CN" altLang="zh-CN" sz="1800" b="1" dirty="0">
                <a:solidFill>
                  <a:schemeClr val="accent1">
                    <a:lumMod val="75000"/>
                  </a:schemeClr>
                </a:solidFill>
                <a:latin typeface="微软雅黑" panose="020B0503020204020204" pitchFamily="34" charset="-122"/>
                <a:ea typeface="微软雅黑" panose="020B0503020204020204" pitchFamily="34" charset="-122"/>
              </a:rPr>
              <a:t>将有助于减缓我国纺织服装</a:t>
            </a:r>
            <a:r>
              <a:rPr lang="zh-CN" altLang="zh-CN" sz="1800" b="1" dirty="0">
                <a:solidFill>
                  <a:srgbClr val="C00000"/>
                </a:solidFill>
                <a:latin typeface="微软雅黑" panose="020B0503020204020204" pitchFamily="34" charset="-122"/>
                <a:ea typeface="微软雅黑" panose="020B0503020204020204" pitchFamily="34" charset="-122"/>
              </a:rPr>
              <a:t>全产业链</a:t>
            </a:r>
            <a:r>
              <a:rPr lang="zh-CN" altLang="zh-CN" sz="1800" b="1" dirty="0">
                <a:solidFill>
                  <a:schemeClr val="accent1">
                    <a:lumMod val="75000"/>
                  </a:schemeClr>
                </a:solidFill>
                <a:latin typeface="微软雅黑" panose="020B0503020204020204" pitchFamily="34" charset="-122"/>
                <a:ea typeface="微软雅黑" panose="020B0503020204020204" pitchFamily="34" charset="-122"/>
              </a:rPr>
              <a:t>的对外转移</a:t>
            </a:r>
            <a:endParaRPr lang="zh-CN" altLang="zh-CN" sz="1800" b="1"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2" name="矩形 1"/>
          <p:cNvSpPr/>
          <p:nvPr/>
        </p:nvSpPr>
        <p:spPr>
          <a:xfrm>
            <a:off x="1031517" y="1340644"/>
            <a:ext cx="3517963" cy="1938992"/>
          </a:xfrm>
          <a:prstGeom prst="rect">
            <a:avLst/>
          </a:prstGeom>
        </p:spPr>
        <p:txBody>
          <a:bodyPr wrap="square">
            <a:spAutoFit/>
          </a:bodyPr>
          <a:lstStyle/>
          <a:p>
            <a:r>
              <a:rPr lang="en-US" altLang="zh-CN" sz="1200" dirty="0">
                <a:solidFill>
                  <a:schemeClr val="accent1">
                    <a:lumMod val="75000"/>
                  </a:schemeClr>
                </a:solidFill>
                <a:latin typeface="微软雅黑" panose="020B0503020204020204" pitchFamily="34" charset="-122"/>
                <a:ea typeface="微软雅黑" panose="020B0503020204020204" pitchFamily="34" charset="-122"/>
              </a:rPr>
              <a:t>RCEP</a:t>
            </a:r>
            <a:r>
              <a:rPr lang="zh-CN" altLang="zh-CN" sz="1200" dirty="0">
                <a:solidFill>
                  <a:schemeClr val="accent1">
                    <a:lumMod val="75000"/>
                  </a:schemeClr>
                </a:solidFill>
                <a:latin typeface="微软雅黑" panose="020B0503020204020204" pitchFamily="34" charset="-122"/>
                <a:ea typeface="微软雅黑" panose="020B0503020204020204" pitchFamily="34" charset="-122"/>
              </a:rPr>
              <a:t>的实施，将有助于中国和东盟这两个全球最重要的纺织服装生产中心实现生产的一体化和进一步整合，尤其是对日本的出口贸易中，无需再为了规避原产地规则方面的限制而进行不必要的资源浪费和低效配置，从而更能发挥中国纺织服装产业、尤其是中间产品的高端制造优势，减缓全产业链转移，保持我国在全球供应链中的中心地位，从而保持和大幅提升我国纺织服装优势产业和优秀企业的全球竞争力，通过区域经济一体化推动更多有实力的中资企业</a:t>
            </a:r>
            <a:r>
              <a:rPr lang="en-US" altLang="zh-CN" sz="1200" dirty="0">
                <a:solidFill>
                  <a:schemeClr val="accent1">
                    <a:lumMod val="75000"/>
                  </a:schemeClr>
                </a:solidFill>
                <a:latin typeface="微软雅黑" panose="020B0503020204020204" pitchFamily="34" charset="-122"/>
                <a:ea typeface="微软雅黑" panose="020B0503020204020204" pitchFamily="34" charset="-122"/>
              </a:rPr>
              <a:t>“</a:t>
            </a:r>
            <a:r>
              <a:rPr lang="zh-CN" altLang="zh-CN" sz="1200" dirty="0">
                <a:solidFill>
                  <a:schemeClr val="accent1">
                    <a:lumMod val="75000"/>
                  </a:schemeClr>
                </a:solidFill>
                <a:latin typeface="微软雅黑" panose="020B0503020204020204" pitchFamily="34" charset="-122"/>
                <a:ea typeface="微软雅黑" panose="020B0503020204020204" pitchFamily="34" charset="-122"/>
              </a:rPr>
              <a:t>走出去</a:t>
            </a:r>
            <a:r>
              <a:rPr lang="en-US" altLang="zh-CN" sz="1200" dirty="0">
                <a:solidFill>
                  <a:schemeClr val="accent1">
                    <a:lumMod val="75000"/>
                  </a:schemeClr>
                </a:solidFill>
                <a:latin typeface="微软雅黑" panose="020B0503020204020204" pitchFamily="34" charset="-122"/>
                <a:ea typeface="微软雅黑" panose="020B0503020204020204" pitchFamily="34" charset="-122"/>
              </a:rPr>
              <a:t>”</a:t>
            </a:r>
            <a:r>
              <a:rPr lang="zh-CN" altLang="zh-CN" sz="1200" dirty="0">
                <a:solidFill>
                  <a:schemeClr val="accent1">
                    <a:lumMod val="75000"/>
                  </a:schemeClr>
                </a:solidFill>
                <a:latin typeface="微软雅黑" panose="020B0503020204020204" pitchFamily="34" charset="-122"/>
                <a:ea typeface="微软雅黑" panose="020B0503020204020204" pitchFamily="34" charset="-122"/>
              </a:rPr>
              <a:t>。</a:t>
            </a:r>
            <a:endParaRPr lang="zh-CN" altLang="zh-CN" sz="1200" dirty="0">
              <a:solidFill>
                <a:schemeClr val="accent1">
                  <a:lumMod val="75000"/>
                </a:schemeClr>
              </a:solidFill>
              <a:latin typeface="微软雅黑" panose="020B0503020204020204" pitchFamily="34" charset="-122"/>
              <a:ea typeface="微软雅黑" panose="020B0503020204020204" pitchFamily="34" charset="-122"/>
            </a:endParaRPr>
          </a:p>
        </p:txBody>
      </p:sp>
      <p:pic>
        <p:nvPicPr>
          <p:cNvPr id="5" name="图片 4" descr="C:\Users\maying\AppData\Local\Temp\WeChat Files\458999965508860948.jpg"/>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582343" y="1340645"/>
            <a:ext cx="3563036" cy="1884226"/>
          </a:xfrm>
          <a:prstGeom prst="rect">
            <a:avLst/>
          </a:prstGeom>
          <a:noFill/>
          <a:ln>
            <a:noFill/>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标题 1"/>
          <p:cNvSpPr txBox="1"/>
          <p:nvPr/>
        </p:nvSpPr>
        <p:spPr>
          <a:xfrm>
            <a:off x="467543" y="216928"/>
            <a:ext cx="8229600" cy="800066"/>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ct val="100000"/>
              </a:lnSpc>
            </a:pPr>
            <a:endParaRPr lang="en-US" altLang="zh-CN" sz="1800" b="1" dirty="0">
              <a:solidFill>
                <a:schemeClr val="accent1">
                  <a:lumMod val="50000"/>
                </a:schemeClr>
              </a:solidFill>
              <a:latin typeface="微软雅黑" panose="020B0503020204020204" pitchFamily="34" charset="-122"/>
              <a:ea typeface="微软雅黑" panose="020B0503020204020204" pitchFamily="34" charset="-122"/>
            </a:endParaRPr>
          </a:p>
        </p:txBody>
      </p:sp>
      <p:sp>
        <p:nvSpPr>
          <p:cNvPr id="8" name="标题 1"/>
          <p:cNvSpPr txBox="1"/>
          <p:nvPr/>
        </p:nvSpPr>
        <p:spPr>
          <a:xfrm>
            <a:off x="467543" y="379678"/>
            <a:ext cx="8229600" cy="800066"/>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en-US" altLang="zh-CN" sz="1800" b="1" dirty="0">
                <a:solidFill>
                  <a:schemeClr val="accent1">
                    <a:lumMod val="75000"/>
                  </a:schemeClr>
                </a:solidFill>
                <a:latin typeface="微软雅黑" panose="020B0503020204020204" pitchFamily="34" charset="-122"/>
                <a:ea typeface="微软雅黑" panose="020B0503020204020204" pitchFamily="34" charset="-122"/>
              </a:rPr>
              <a:t>RCEP</a:t>
            </a:r>
            <a:r>
              <a:rPr lang="zh-CN" altLang="zh-CN" sz="1800" b="1" dirty="0">
                <a:solidFill>
                  <a:schemeClr val="accent1">
                    <a:lumMod val="75000"/>
                  </a:schemeClr>
                </a:solidFill>
                <a:latin typeface="微软雅黑" panose="020B0503020204020204" pitchFamily="34" charset="-122"/>
                <a:ea typeface="微软雅黑" panose="020B0503020204020204" pitchFamily="34" charset="-122"/>
              </a:rPr>
              <a:t>打造的统一透明的投资环境，有利于增强贸易投资和产业协同。</a:t>
            </a:r>
            <a:endParaRPr lang="zh-CN" altLang="zh-CN" sz="1800" b="1"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2" name="矩形 1"/>
          <p:cNvSpPr/>
          <p:nvPr/>
        </p:nvSpPr>
        <p:spPr>
          <a:xfrm>
            <a:off x="778349" y="1110919"/>
            <a:ext cx="7607988" cy="1384995"/>
          </a:xfrm>
          <a:prstGeom prst="rect">
            <a:avLst/>
          </a:prstGeom>
        </p:spPr>
        <p:txBody>
          <a:bodyPr wrap="square">
            <a:spAutoFit/>
          </a:bodyPr>
          <a:lstStyle/>
          <a:p>
            <a:pPr marL="171450" indent="-171450">
              <a:buFont typeface="Arial" panose="020B0604020202020204" pitchFamily="34" charset="0"/>
              <a:buChar char="•"/>
            </a:pPr>
            <a:r>
              <a:rPr lang="en-US" altLang="zh-CN" sz="1200" dirty="0">
                <a:solidFill>
                  <a:schemeClr val="accent1">
                    <a:lumMod val="75000"/>
                  </a:schemeClr>
                </a:solidFill>
                <a:latin typeface="微软雅黑" panose="020B0503020204020204" pitchFamily="34" charset="-122"/>
                <a:ea typeface="微软雅黑" panose="020B0503020204020204" pitchFamily="34" charset="-122"/>
              </a:rPr>
              <a:t>RCEP</a:t>
            </a:r>
            <a:r>
              <a:rPr lang="zh-CN" altLang="zh-CN" sz="1200" dirty="0">
                <a:solidFill>
                  <a:schemeClr val="accent1">
                    <a:lumMod val="75000"/>
                  </a:schemeClr>
                </a:solidFill>
                <a:latin typeface="微软雅黑" panose="020B0503020204020204" pitchFamily="34" charset="-122"/>
                <a:ea typeface="微软雅黑" panose="020B0503020204020204" pitchFamily="34" charset="-122"/>
              </a:rPr>
              <a:t>降低贸易和投资壁垒，打造统一的大市场，有利于中国纺织服装企业在区域内进行资源最优配置，实现国际化布局。通过强化成员伙伴间的产业分工合作，推动形成更加合理并惠及域内各方的区域产业链、供应链和价值链闭环，整体提升东亚在全球纺织服装产业竞争中的地位</a:t>
            </a:r>
            <a:r>
              <a:rPr lang="zh-CN" altLang="zh-CN" sz="1200" dirty="0" smtClean="0">
                <a:solidFill>
                  <a:schemeClr val="accent1">
                    <a:lumMod val="75000"/>
                  </a:schemeClr>
                </a:solidFill>
                <a:latin typeface="微软雅黑" panose="020B0503020204020204" pitchFamily="34" charset="-122"/>
                <a:ea typeface="微软雅黑" panose="020B0503020204020204" pitchFamily="34" charset="-122"/>
              </a:rPr>
              <a:t>。</a:t>
            </a:r>
            <a:endParaRPr lang="en-US" altLang="zh-CN" sz="1200" dirty="0" smtClean="0">
              <a:solidFill>
                <a:schemeClr val="accent1">
                  <a:lumMod val="75000"/>
                </a:schemeClr>
              </a:solidFill>
              <a:latin typeface="微软雅黑" panose="020B0503020204020204" pitchFamily="34" charset="-122"/>
              <a:ea typeface="微软雅黑" panose="020B0503020204020204" pitchFamily="34" charset="-122"/>
            </a:endParaRPr>
          </a:p>
          <a:p>
            <a:pPr marL="171450" indent="-171450">
              <a:buFont typeface="Arial" panose="020B0604020202020204" pitchFamily="34" charset="0"/>
              <a:buChar char="•"/>
            </a:pPr>
            <a:endParaRPr lang="en-US" altLang="zh-CN" sz="1200" dirty="0">
              <a:solidFill>
                <a:schemeClr val="accent1">
                  <a:lumMod val="75000"/>
                </a:schemeClr>
              </a:solidFill>
              <a:latin typeface="微软雅黑" panose="020B0503020204020204" pitchFamily="34" charset="-122"/>
              <a:ea typeface="微软雅黑" panose="020B0503020204020204" pitchFamily="34" charset="-122"/>
            </a:endParaRPr>
          </a:p>
          <a:p>
            <a:pPr marL="171450" indent="-171450">
              <a:buFont typeface="Arial" panose="020B0604020202020204" pitchFamily="34" charset="0"/>
              <a:buChar char="•"/>
            </a:pPr>
            <a:r>
              <a:rPr lang="zh-CN" altLang="zh-CN" sz="1200" dirty="0" smtClean="0">
                <a:solidFill>
                  <a:schemeClr val="accent1">
                    <a:lumMod val="75000"/>
                  </a:schemeClr>
                </a:solidFill>
                <a:latin typeface="微软雅黑" panose="020B0503020204020204" pitchFamily="34" charset="-122"/>
                <a:ea typeface="微软雅黑" panose="020B0503020204020204" pitchFamily="34" charset="-122"/>
              </a:rPr>
              <a:t>在</a:t>
            </a:r>
            <a:r>
              <a:rPr lang="zh-CN" altLang="zh-CN" sz="1200" dirty="0">
                <a:solidFill>
                  <a:schemeClr val="accent1">
                    <a:lumMod val="75000"/>
                  </a:schemeClr>
                </a:solidFill>
                <a:latin typeface="微软雅黑" panose="020B0503020204020204" pitchFamily="34" charset="-122"/>
                <a:ea typeface="微软雅黑" panose="020B0503020204020204" pitchFamily="34" charset="-122"/>
              </a:rPr>
              <a:t>制造和贸易方面，中国纺织服装企业将更有效地利用东盟国家的低成本优势，实现优势互补，构建稳定的产业链和高效的供应链。在产品设计研发、国际营销网络、品牌出海和跨境电商等方面，中国纺织服装企业将有机会发挥自身优势，充分发掘区域市场潜力，实现价值链的提升。</a:t>
            </a:r>
            <a:endParaRPr lang="zh-CN" altLang="zh-CN" sz="1200" dirty="0">
              <a:solidFill>
                <a:schemeClr val="accent1">
                  <a:lumMod val="75000"/>
                </a:schemeClr>
              </a:solidFill>
              <a:latin typeface="微软雅黑" panose="020B0503020204020204" pitchFamily="34" charset="-122"/>
              <a:ea typeface="微软雅黑" panose="020B0503020204020204" pitchFamily="34" charset="-122"/>
            </a:endParaRPr>
          </a:p>
        </p:txBody>
      </p:sp>
      <p:pic>
        <p:nvPicPr>
          <p:cNvPr id="6" name="图片 5" descr="\\192.168.1.12\办公室\商会工作影音库\2019年商会工作照片集\20190625-0704张锡安副会长率企业考察团赴越南、缅甸和东南亚考察—外联服装部、办公室\微信图片_20190711143855.jpg"/>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736650" y="2553471"/>
            <a:ext cx="5274310" cy="2126615"/>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200128"/>
            <a:ext cx="9144000" cy="566928"/>
          </a:xfrm>
        </p:spPr>
        <p:txBody>
          <a:bodyPr>
            <a:normAutofit/>
          </a:bodyPr>
          <a:lstStyle/>
          <a:p>
            <a:pPr algn="ctr"/>
            <a:r>
              <a:rPr lang="zh-CN" altLang="zh-CN" sz="1800" b="1" dirty="0">
                <a:solidFill>
                  <a:schemeClr val="accent1">
                    <a:lumMod val="75000"/>
                  </a:schemeClr>
                </a:solidFill>
                <a:latin typeface="微软雅黑" panose="020B0503020204020204" pitchFamily="34" charset="-122"/>
                <a:ea typeface="微软雅黑" panose="020B0503020204020204" pitchFamily="34" charset="-122"/>
              </a:rPr>
              <a:t>纺织服装</a:t>
            </a:r>
            <a:r>
              <a:rPr lang="zh-CN" altLang="en-US" sz="1800" b="1" dirty="0" smtClean="0">
                <a:solidFill>
                  <a:schemeClr val="accent1">
                    <a:lumMod val="75000"/>
                  </a:schemeClr>
                </a:solidFill>
                <a:latin typeface="微软雅黑" panose="020B0503020204020204" pitchFamily="34" charset="-122"/>
                <a:ea typeface="微软雅黑" panose="020B0503020204020204" pitchFamily="34" charset="-122"/>
              </a:rPr>
              <a:t>产业链和价值链</a:t>
            </a:r>
            <a:endParaRPr lang="zh-CN" altLang="en-US" sz="1800" b="1" dirty="0">
              <a:solidFill>
                <a:schemeClr val="accent1">
                  <a:lumMod val="75000"/>
                </a:schemeClr>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65005" y="1026617"/>
            <a:ext cx="5126707" cy="2531308"/>
          </a:xfrm>
          <a:prstGeom prst="rect">
            <a:avLst/>
          </a:prstGeom>
        </p:spPr>
      </p:pic>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2374" y="1130735"/>
            <a:ext cx="3776120" cy="2063511"/>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5496" y="374020"/>
            <a:ext cx="8402129" cy="1015663"/>
          </a:xfrm>
          <a:prstGeom prst="rect">
            <a:avLst/>
          </a:prstGeom>
          <a:noFill/>
        </p:spPr>
        <p:txBody>
          <a:bodyPr wrap="square" rtlCol="0">
            <a:spAutoFit/>
          </a:bodyPr>
          <a:lstStyle/>
          <a:p>
            <a:pPr algn="ctr"/>
            <a:r>
              <a:rPr lang="zh-CN" altLang="en-US" sz="2000" b="1" i="1" u="sng" dirty="0" smtClean="0">
                <a:solidFill>
                  <a:schemeClr val="accent1">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机遇五：亚洲</a:t>
            </a:r>
            <a:r>
              <a:rPr lang="zh-CN" altLang="en-US" sz="2000" b="1" i="1" u="sng" dirty="0">
                <a:solidFill>
                  <a:schemeClr val="accent1">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制造</a:t>
            </a:r>
            <a:r>
              <a:rPr lang="en-US" altLang="zh-CN" sz="2000" b="1" i="1" u="sng" dirty="0">
                <a:solidFill>
                  <a:schemeClr val="accent1">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      </a:t>
            </a:r>
            <a:r>
              <a:rPr lang="en-US" altLang="zh-CN" sz="2000" b="1" i="1" u="sng" dirty="0" smtClean="0">
                <a:solidFill>
                  <a:schemeClr val="accent1">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      </a:t>
            </a:r>
            <a:r>
              <a:rPr lang="zh-CN" altLang="en-US" sz="2000" b="1" i="1" u="sng" dirty="0" smtClean="0">
                <a:solidFill>
                  <a:schemeClr val="accent1">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亚洲</a:t>
            </a:r>
            <a:r>
              <a:rPr lang="zh-CN" altLang="en-US" sz="2000" b="1" i="1" u="sng" dirty="0">
                <a:solidFill>
                  <a:schemeClr val="accent1">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品牌</a:t>
            </a:r>
            <a:r>
              <a:rPr lang="en-US" altLang="zh-CN" sz="2000" b="1" i="1" u="sng" dirty="0">
                <a:solidFill>
                  <a:schemeClr val="accent1">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 </a:t>
            </a:r>
            <a:r>
              <a:rPr lang="en-US" altLang="zh-CN" sz="2000" b="1" i="1" u="sng" dirty="0" smtClean="0">
                <a:solidFill>
                  <a:schemeClr val="accent1">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             </a:t>
            </a:r>
            <a:r>
              <a:rPr lang="zh-CN" altLang="en-US" sz="2000" b="1" i="1" u="sng" dirty="0" smtClean="0">
                <a:solidFill>
                  <a:schemeClr val="accent1">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亚洲</a:t>
            </a:r>
            <a:r>
              <a:rPr lang="zh-CN" altLang="en-US" sz="2000" b="1" i="1" u="sng" dirty="0">
                <a:solidFill>
                  <a:schemeClr val="accent1">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消费</a:t>
            </a:r>
            <a:endParaRPr lang="en-US" altLang="zh-CN" sz="2000" b="1" i="1" u="sng" dirty="0">
              <a:solidFill>
                <a:schemeClr val="accent1">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endParaRPr>
          </a:p>
          <a:p>
            <a:pPr algn="ctr"/>
            <a:r>
              <a:rPr lang="zh-CN" altLang="en-US" sz="2000" b="1" i="1" u="sng" dirty="0">
                <a:solidFill>
                  <a:schemeClr val="accent1">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a:t>
            </a:r>
            <a:r>
              <a:rPr lang="en-US" altLang="zh-CN" sz="2000" b="1" i="1" u="sng" dirty="0">
                <a:solidFill>
                  <a:schemeClr val="accent1">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Asia for </a:t>
            </a:r>
            <a:r>
              <a:rPr lang="en-US" altLang="zh-CN" sz="2000" b="1" i="1" u="sng" dirty="0" smtClean="0">
                <a:solidFill>
                  <a:schemeClr val="accent1">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Asia</a:t>
            </a:r>
            <a:r>
              <a:rPr lang="zh-CN" altLang="en-US" sz="2000" b="1" i="1" u="sng" dirty="0" smtClean="0">
                <a:solidFill>
                  <a:schemeClr val="accent1">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a:t>
            </a:r>
            <a:r>
              <a:rPr lang="en-US" altLang="zh-CN" sz="2000" b="1" i="1" u="sng" dirty="0" smtClean="0">
                <a:solidFill>
                  <a:schemeClr val="accent1">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RCEP for RCEP</a:t>
            </a:r>
            <a:r>
              <a:rPr lang="zh-CN" altLang="en-US" sz="2000" b="1" i="1" u="sng" dirty="0" smtClean="0">
                <a:solidFill>
                  <a:schemeClr val="accent1">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t>）</a:t>
            </a:r>
            <a:br>
              <a:rPr lang="en-US" altLang="zh-CN" sz="2000" b="1" i="1" u="sng" dirty="0">
                <a:solidFill>
                  <a:schemeClr val="accent1">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rPr>
            </a:br>
            <a:endParaRPr lang="en-US" altLang="zh-CN" sz="2000" b="1" i="1" u="sng" dirty="0">
              <a:solidFill>
                <a:schemeClr val="accent1">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j-cs"/>
            </a:endParaRPr>
          </a:p>
        </p:txBody>
      </p:sp>
      <p:sp>
        <p:nvSpPr>
          <p:cNvPr id="7" name="文本框 6"/>
          <p:cNvSpPr txBox="1"/>
          <p:nvPr/>
        </p:nvSpPr>
        <p:spPr>
          <a:xfrm>
            <a:off x="629729" y="3313100"/>
            <a:ext cx="3226279" cy="1200329"/>
          </a:xfrm>
          <a:prstGeom prst="rect">
            <a:avLst/>
          </a:prstGeom>
          <a:noFill/>
        </p:spPr>
        <p:txBody>
          <a:bodyPr wrap="square" rtlCol="0">
            <a:spAutoFit/>
          </a:bodyPr>
          <a:lstStyle/>
          <a:p>
            <a:endParaRPr lang="en-US" altLang="zh-CN" dirty="0"/>
          </a:p>
          <a:p>
            <a:endParaRPr lang="en-US" altLang="zh-CN" sz="1350" dirty="0"/>
          </a:p>
          <a:p>
            <a:endParaRPr lang="en-US" altLang="zh-CN" sz="1350" dirty="0"/>
          </a:p>
          <a:p>
            <a:endParaRPr lang="en-US" altLang="zh-CN" sz="1350" dirty="0"/>
          </a:p>
          <a:p>
            <a:endParaRPr lang="zh-CN" altLang="en-US" sz="1350" dirty="0"/>
          </a:p>
        </p:txBody>
      </p:sp>
      <p:sp>
        <p:nvSpPr>
          <p:cNvPr id="6" name="右箭头 5"/>
          <p:cNvSpPr/>
          <p:nvPr/>
        </p:nvSpPr>
        <p:spPr>
          <a:xfrm>
            <a:off x="3387526" y="499748"/>
            <a:ext cx="54227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右箭头 8"/>
          <p:cNvSpPr/>
          <p:nvPr/>
        </p:nvSpPr>
        <p:spPr>
          <a:xfrm>
            <a:off x="5426641" y="479128"/>
            <a:ext cx="54227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0" name="图示 9"/>
          <p:cNvGraphicFramePr/>
          <p:nvPr/>
        </p:nvGraphicFramePr>
        <p:xfrm>
          <a:off x="345872" y="1057524"/>
          <a:ext cx="5112568" cy="345590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2052" name="Picture 4" descr="查看源图像"/>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66675" y="1215730"/>
            <a:ext cx="2362714" cy="1701155"/>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图片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66675" y="2988607"/>
            <a:ext cx="2411360" cy="1446816"/>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5422" y="174552"/>
            <a:ext cx="8785878" cy="658768"/>
          </a:xfrm>
        </p:spPr>
        <p:txBody>
          <a:bodyPr>
            <a:noAutofit/>
          </a:bodyPr>
          <a:lstStyle/>
          <a:p>
            <a:r>
              <a:rPr lang="zh-CN" altLang="en-US" sz="2000" b="1" i="1" u="sng" dirty="0" smtClean="0">
                <a:solidFill>
                  <a:schemeClr val="accent1">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案例一：</a:t>
            </a:r>
            <a:r>
              <a:rPr lang="en-US" altLang="zh-CN" sz="2000" b="1" i="1" u="sng" dirty="0" smtClean="0">
                <a:solidFill>
                  <a:schemeClr val="accent1">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RCEP</a:t>
            </a:r>
            <a:r>
              <a:rPr lang="zh-CN" altLang="en-US" sz="2000" b="1" i="1" u="sng" dirty="0">
                <a:solidFill>
                  <a:schemeClr val="accent1">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国家投资</a:t>
            </a:r>
            <a:r>
              <a:rPr lang="zh-CN" altLang="en-US" sz="2000" b="1" i="1" u="sng" dirty="0" smtClean="0">
                <a:solidFill>
                  <a:schemeClr val="accent1">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环境</a:t>
            </a:r>
            <a:r>
              <a:rPr lang="en-US" altLang="zh-CN" sz="2000" b="1" i="1" u="sng" dirty="0" smtClean="0">
                <a:solidFill>
                  <a:schemeClr val="accent1">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000" b="1" i="1" u="sng" dirty="0" smtClean="0">
                <a:solidFill>
                  <a:schemeClr val="accent1">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越南</a:t>
            </a:r>
            <a:endParaRPr lang="zh-CN" altLang="en-US" sz="2000" b="1" i="1" u="sng" dirty="0">
              <a:solidFill>
                <a:schemeClr val="accent1">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9" name="文本框 8"/>
          <p:cNvSpPr txBox="1"/>
          <p:nvPr/>
        </p:nvSpPr>
        <p:spPr>
          <a:xfrm>
            <a:off x="345552" y="1031803"/>
            <a:ext cx="3096344" cy="3193182"/>
          </a:xfrm>
          <a:prstGeom prst="rect">
            <a:avLst/>
          </a:prstGeom>
          <a:noFill/>
        </p:spPr>
        <p:txBody>
          <a:bodyPr wrap="square" rtlCol="0">
            <a:spAutoFit/>
          </a:bodyPr>
          <a:lstStyle/>
          <a:p>
            <a:pPr marL="171450" indent="-171450">
              <a:lnSpc>
                <a:spcPts val="1500"/>
              </a:lnSpc>
              <a:buFont typeface="Wingdings" panose="05000000000000000000" pitchFamily="2" charset="2"/>
              <a:buChar char="u"/>
            </a:pPr>
            <a:r>
              <a:rPr lang="zh-CN" altLang="zh-CN" sz="1050" b="1" dirty="0" smtClean="0">
                <a:solidFill>
                  <a:srgbClr val="C00000"/>
                </a:solidFill>
                <a:latin typeface="微软雅黑" panose="020B0503020204020204" pitchFamily="34" charset="-122"/>
                <a:ea typeface="微软雅黑" panose="020B0503020204020204" pitchFamily="34" charset="-122"/>
              </a:rPr>
              <a:t>人口</a:t>
            </a:r>
            <a:r>
              <a:rPr lang="zh-CN" altLang="en-US" sz="1050" b="1" dirty="0" smtClean="0">
                <a:solidFill>
                  <a:srgbClr val="C00000"/>
                </a:solidFill>
                <a:latin typeface="微软雅黑" panose="020B0503020204020204" pitchFamily="34" charset="-122"/>
                <a:ea typeface="微软雅黑" panose="020B0503020204020204" pitchFamily="34" charset="-122"/>
              </a:rPr>
              <a:t>：</a:t>
            </a:r>
            <a:r>
              <a:rPr lang="en-US" altLang="zh-CN" sz="1050" dirty="0" smtClean="0">
                <a:solidFill>
                  <a:schemeClr val="accent1">
                    <a:lumMod val="75000"/>
                  </a:schemeClr>
                </a:solidFill>
                <a:latin typeface="微软雅黑" panose="020B0503020204020204" pitchFamily="34" charset="-122"/>
                <a:ea typeface="微软雅黑" panose="020B0503020204020204" pitchFamily="34" charset="-122"/>
              </a:rPr>
              <a:t>9600</a:t>
            </a:r>
            <a:r>
              <a:rPr lang="zh-CN" altLang="zh-CN" sz="1050" dirty="0" smtClean="0">
                <a:solidFill>
                  <a:schemeClr val="accent1">
                    <a:lumMod val="75000"/>
                  </a:schemeClr>
                </a:solidFill>
                <a:latin typeface="微软雅黑" panose="020B0503020204020204" pitchFamily="34" charset="-122"/>
                <a:ea typeface="微软雅黑" panose="020B0503020204020204" pitchFamily="34" charset="-122"/>
              </a:rPr>
              <a:t>万</a:t>
            </a:r>
            <a:endParaRPr lang="en-US" altLang="zh-CN" sz="1050" dirty="0">
              <a:solidFill>
                <a:schemeClr val="accent1">
                  <a:lumMod val="75000"/>
                </a:schemeClr>
              </a:solidFill>
              <a:latin typeface="微软雅黑" panose="020B0503020204020204" pitchFamily="34" charset="-122"/>
              <a:ea typeface="微软雅黑" panose="020B0503020204020204" pitchFamily="34" charset="-122"/>
            </a:endParaRPr>
          </a:p>
          <a:p>
            <a:pPr marL="171450" indent="-171450">
              <a:lnSpc>
                <a:spcPts val="1500"/>
              </a:lnSpc>
              <a:buFont typeface="Wingdings" panose="05000000000000000000" pitchFamily="2" charset="2"/>
              <a:buChar char="u"/>
            </a:pPr>
            <a:r>
              <a:rPr lang="zh-CN" altLang="zh-CN" sz="1050" b="1" dirty="0">
                <a:solidFill>
                  <a:srgbClr val="C00000"/>
                </a:solidFill>
                <a:latin typeface="微软雅黑" panose="020B0503020204020204" pitchFamily="34" charset="-122"/>
                <a:ea typeface="微软雅黑" panose="020B0503020204020204" pitchFamily="34" charset="-122"/>
              </a:rPr>
              <a:t>纺织服装就业</a:t>
            </a:r>
            <a:r>
              <a:rPr lang="zh-CN" altLang="en-US" sz="1050" b="1" dirty="0">
                <a:solidFill>
                  <a:srgbClr val="C00000"/>
                </a:solidFill>
                <a:latin typeface="微软雅黑" panose="020B0503020204020204" pitchFamily="34" charset="-122"/>
                <a:ea typeface="微软雅黑" panose="020B0503020204020204" pitchFamily="34" charset="-122"/>
              </a:rPr>
              <a:t>：</a:t>
            </a:r>
            <a:r>
              <a:rPr lang="zh-CN" altLang="zh-CN" sz="1050" dirty="0" smtClean="0">
                <a:solidFill>
                  <a:schemeClr val="accent1">
                    <a:lumMod val="75000"/>
                  </a:schemeClr>
                </a:solidFill>
                <a:latin typeface="微软雅黑" panose="020B0503020204020204" pitchFamily="34" charset="-122"/>
                <a:ea typeface="微软雅黑" panose="020B0503020204020204" pitchFamily="34" charset="-122"/>
              </a:rPr>
              <a:t>人口</a:t>
            </a:r>
            <a:r>
              <a:rPr lang="en-US" altLang="zh-CN" sz="1050" dirty="0">
                <a:solidFill>
                  <a:schemeClr val="accent1">
                    <a:lumMod val="75000"/>
                  </a:schemeClr>
                </a:solidFill>
                <a:latin typeface="微软雅黑" panose="020B0503020204020204" pitchFamily="34" charset="-122"/>
                <a:ea typeface="微软雅黑" panose="020B0503020204020204" pitchFamily="34" charset="-122"/>
              </a:rPr>
              <a:t>280</a:t>
            </a:r>
            <a:r>
              <a:rPr lang="zh-CN" altLang="zh-CN" sz="1050" dirty="0" smtClean="0">
                <a:solidFill>
                  <a:schemeClr val="accent1">
                    <a:lumMod val="75000"/>
                  </a:schemeClr>
                </a:solidFill>
                <a:latin typeface="微软雅黑" panose="020B0503020204020204" pitchFamily="34" charset="-122"/>
                <a:ea typeface="微软雅黑" panose="020B0503020204020204" pitchFamily="34" charset="-122"/>
              </a:rPr>
              <a:t>万</a:t>
            </a:r>
            <a:endParaRPr lang="en-US" altLang="zh-CN" sz="1050" dirty="0" smtClean="0">
              <a:solidFill>
                <a:schemeClr val="accent1">
                  <a:lumMod val="75000"/>
                </a:schemeClr>
              </a:solidFill>
              <a:latin typeface="微软雅黑" panose="020B0503020204020204" pitchFamily="34" charset="-122"/>
              <a:ea typeface="微软雅黑" panose="020B0503020204020204" pitchFamily="34" charset="-122"/>
            </a:endParaRPr>
          </a:p>
          <a:p>
            <a:pPr marL="171450" indent="-171450">
              <a:lnSpc>
                <a:spcPts val="1500"/>
              </a:lnSpc>
              <a:buFont typeface="Wingdings" panose="05000000000000000000" pitchFamily="2" charset="2"/>
              <a:buChar char="u"/>
            </a:pPr>
            <a:r>
              <a:rPr lang="en-US" altLang="zh-CN" sz="1050" b="1" dirty="0">
                <a:solidFill>
                  <a:srgbClr val="C00000"/>
                </a:solidFill>
                <a:latin typeface="微软雅黑" panose="020B0503020204020204" pitchFamily="34" charset="-122"/>
                <a:ea typeface="微软雅黑" panose="020B0503020204020204" pitchFamily="34" charset="-122"/>
              </a:rPr>
              <a:t>2018</a:t>
            </a:r>
            <a:r>
              <a:rPr lang="zh-CN" altLang="zh-CN" sz="1050" b="1" dirty="0">
                <a:solidFill>
                  <a:srgbClr val="C00000"/>
                </a:solidFill>
                <a:latin typeface="微软雅黑" panose="020B0503020204020204" pitchFamily="34" charset="-122"/>
                <a:ea typeface="微软雅黑" panose="020B0503020204020204" pitchFamily="34" charset="-122"/>
              </a:rPr>
              <a:t>年纺织服装出口</a:t>
            </a:r>
            <a:r>
              <a:rPr lang="zh-CN" altLang="en-US" sz="1050" b="1" dirty="0">
                <a:solidFill>
                  <a:srgbClr val="C00000"/>
                </a:solidFill>
                <a:latin typeface="微软雅黑" panose="020B0503020204020204" pitchFamily="34" charset="-122"/>
                <a:ea typeface="微软雅黑" panose="020B0503020204020204" pitchFamily="34" charset="-122"/>
              </a:rPr>
              <a:t>：</a:t>
            </a:r>
            <a:r>
              <a:rPr lang="en-US" altLang="zh-CN" sz="1050" dirty="0" smtClean="0">
                <a:solidFill>
                  <a:schemeClr val="accent1">
                    <a:lumMod val="75000"/>
                  </a:schemeClr>
                </a:solidFill>
                <a:latin typeface="微软雅黑" panose="020B0503020204020204" pitchFamily="34" charset="-122"/>
                <a:ea typeface="微软雅黑" panose="020B0503020204020204" pitchFamily="34" charset="-122"/>
              </a:rPr>
              <a:t>362.6</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亿</a:t>
            </a:r>
            <a:r>
              <a:rPr lang="zh-CN" altLang="zh-CN" sz="1050" dirty="0" smtClean="0">
                <a:solidFill>
                  <a:schemeClr val="accent1">
                    <a:lumMod val="75000"/>
                  </a:schemeClr>
                </a:solidFill>
                <a:latin typeface="微软雅黑" panose="020B0503020204020204" pitchFamily="34" charset="-122"/>
                <a:ea typeface="微软雅黑" panose="020B0503020204020204" pitchFamily="34" charset="-122"/>
              </a:rPr>
              <a:t>美元</a:t>
            </a:r>
            <a:endParaRPr lang="en-US" altLang="zh-CN" sz="1050" dirty="0">
              <a:solidFill>
                <a:schemeClr val="accent1">
                  <a:lumMod val="75000"/>
                </a:schemeClr>
              </a:solidFill>
              <a:latin typeface="微软雅黑" panose="020B0503020204020204" pitchFamily="34" charset="-122"/>
              <a:ea typeface="微软雅黑" panose="020B0503020204020204" pitchFamily="34" charset="-122"/>
            </a:endParaRPr>
          </a:p>
          <a:p>
            <a:pPr marL="171450" indent="-171450">
              <a:lnSpc>
                <a:spcPts val="1500"/>
              </a:lnSpc>
              <a:buFont typeface="Wingdings" panose="05000000000000000000" pitchFamily="2" charset="2"/>
              <a:buChar char="u"/>
            </a:pPr>
            <a:r>
              <a:rPr lang="en-US" altLang="zh-CN" sz="1050" b="1" dirty="0">
                <a:solidFill>
                  <a:srgbClr val="C00000"/>
                </a:solidFill>
                <a:latin typeface="微软雅黑" panose="020B0503020204020204" pitchFamily="34" charset="-122"/>
                <a:ea typeface="微软雅黑" panose="020B0503020204020204" pitchFamily="34" charset="-122"/>
              </a:rPr>
              <a:t>16</a:t>
            </a:r>
            <a:r>
              <a:rPr lang="zh-CN" altLang="zh-CN" sz="1050" b="1" dirty="0">
                <a:solidFill>
                  <a:srgbClr val="C00000"/>
                </a:solidFill>
                <a:latin typeface="微软雅黑" panose="020B0503020204020204" pitchFamily="34" charset="-122"/>
                <a:ea typeface="微软雅黑" panose="020B0503020204020204" pitchFamily="34" charset="-122"/>
              </a:rPr>
              <a:t>个自贸协定</a:t>
            </a:r>
            <a:r>
              <a:rPr lang="zh-CN" altLang="en-US" sz="1050" b="1" dirty="0">
                <a:solidFill>
                  <a:srgbClr val="C00000"/>
                </a:solidFill>
                <a:latin typeface="微软雅黑" panose="020B0503020204020204" pitchFamily="34" charset="-122"/>
                <a:ea typeface="微软雅黑" panose="020B0503020204020204" pitchFamily="34" charset="-122"/>
              </a:rPr>
              <a:t>：</a:t>
            </a:r>
            <a:r>
              <a:rPr lang="zh-CN" altLang="zh-CN" sz="1050" dirty="0" smtClean="0">
                <a:solidFill>
                  <a:schemeClr val="accent1">
                    <a:lumMod val="75000"/>
                  </a:schemeClr>
                </a:solidFill>
                <a:latin typeface="微软雅黑" panose="020B0503020204020204" pitchFamily="34" charset="-122"/>
                <a:ea typeface="微软雅黑" panose="020B0503020204020204" pitchFamily="34" charset="-122"/>
              </a:rPr>
              <a:t>对</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欧盟、日本、加拿大、俄罗斯等市场享有或即将享有分阶段取消关税</a:t>
            </a:r>
            <a:r>
              <a:rPr lang="zh-CN" altLang="zh-CN" sz="1050" dirty="0" smtClean="0">
                <a:solidFill>
                  <a:schemeClr val="accent1">
                    <a:lumMod val="75000"/>
                  </a:schemeClr>
                </a:solidFill>
                <a:latin typeface="微软雅黑" panose="020B0503020204020204" pitchFamily="34" charset="-122"/>
                <a:ea typeface="微软雅黑" panose="020B0503020204020204" pitchFamily="34" charset="-122"/>
              </a:rPr>
              <a:t>的</a:t>
            </a:r>
            <a:r>
              <a:rPr lang="zh-CN" altLang="en-US" sz="1050" dirty="0" smtClean="0">
                <a:solidFill>
                  <a:schemeClr val="accent1">
                    <a:lumMod val="75000"/>
                  </a:schemeClr>
                </a:solidFill>
                <a:latin typeface="微软雅黑" panose="020B0503020204020204" pitchFamily="34" charset="-122"/>
                <a:ea typeface="微软雅黑" panose="020B0503020204020204" pitchFamily="34" charset="-122"/>
              </a:rPr>
              <a:t>待遇</a:t>
            </a:r>
            <a:endParaRPr lang="en-US" altLang="zh-CN" sz="1050" dirty="0" smtClean="0">
              <a:solidFill>
                <a:schemeClr val="accent1">
                  <a:lumMod val="75000"/>
                </a:schemeClr>
              </a:solidFill>
              <a:latin typeface="微软雅黑" panose="020B0503020204020204" pitchFamily="34" charset="-122"/>
              <a:ea typeface="微软雅黑" panose="020B0503020204020204" pitchFamily="34" charset="-122"/>
            </a:endParaRPr>
          </a:p>
          <a:p>
            <a:pPr marL="171450" indent="-171450">
              <a:lnSpc>
                <a:spcPts val="1500"/>
              </a:lnSpc>
              <a:buFont typeface="Wingdings" panose="05000000000000000000" pitchFamily="2" charset="2"/>
              <a:buChar char="u"/>
            </a:pPr>
            <a:r>
              <a:rPr lang="zh-CN" altLang="zh-CN" sz="1050" b="1" dirty="0">
                <a:solidFill>
                  <a:srgbClr val="C00000"/>
                </a:solidFill>
                <a:latin typeface="微软雅黑" panose="020B0503020204020204" pitchFamily="34" charset="-122"/>
                <a:ea typeface="微软雅黑" panose="020B0503020204020204" pitchFamily="34" charset="-122"/>
              </a:rPr>
              <a:t>到</a:t>
            </a:r>
            <a:r>
              <a:rPr lang="en-US" altLang="zh-CN" sz="1050" b="1" dirty="0">
                <a:solidFill>
                  <a:srgbClr val="C00000"/>
                </a:solidFill>
                <a:latin typeface="微软雅黑" panose="020B0503020204020204" pitchFamily="34" charset="-122"/>
                <a:ea typeface="微软雅黑" panose="020B0503020204020204" pitchFamily="34" charset="-122"/>
              </a:rPr>
              <a:t>2025</a:t>
            </a:r>
            <a:r>
              <a:rPr lang="zh-CN" altLang="zh-CN" sz="1050" b="1" dirty="0">
                <a:solidFill>
                  <a:srgbClr val="C00000"/>
                </a:solidFill>
                <a:latin typeface="微软雅黑" panose="020B0503020204020204" pitchFamily="34" charset="-122"/>
                <a:ea typeface="微软雅黑" panose="020B0503020204020204" pitchFamily="34" charset="-122"/>
              </a:rPr>
              <a:t>年</a:t>
            </a:r>
            <a:r>
              <a:rPr lang="zh-CN" altLang="en-US" sz="1050" b="1" dirty="0">
                <a:solidFill>
                  <a:srgbClr val="C00000"/>
                </a:solidFill>
                <a:latin typeface="微软雅黑" panose="020B0503020204020204" pitchFamily="34" charset="-122"/>
                <a:ea typeface="微软雅黑" panose="020B0503020204020204" pitchFamily="34" charset="-122"/>
              </a:rPr>
              <a:t>：</a:t>
            </a:r>
            <a:r>
              <a:rPr lang="zh-CN" altLang="zh-CN" sz="1050" dirty="0" smtClean="0">
                <a:solidFill>
                  <a:schemeClr val="accent1">
                    <a:lumMod val="75000"/>
                  </a:schemeClr>
                </a:solidFill>
                <a:latin typeface="微软雅黑" panose="020B0503020204020204" pitchFamily="34" charset="-122"/>
                <a:ea typeface="微软雅黑" panose="020B0503020204020204" pitchFamily="34" charset="-122"/>
              </a:rPr>
              <a:t>就业人口</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达</a:t>
            </a:r>
            <a:r>
              <a:rPr lang="en-US" altLang="zh-CN" sz="1050" dirty="0">
                <a:solidFill>
                  <a:schemeClr val="accent1">
                    <a:lumMod val="75000"/>
                  </a:schemeClr>
                </a:solidFill>
                <a:latin typeface="微软雅黑" panose="020B0503020204020204" pitchFamily="34" charset="-122"/>
                <a:ea typeface="微软雅黑" panose="020B0503020204020204" pitchFamily="34" charset="-122"/>
              </a:rPr>
              <a:t>350</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万人，出口额达</a:t>
            </a:r>
            <a:r>
              <a:rPr lang="en-US" altLang="zh-CN" sz="1050" dirty="0">
                <a:solidFill>
                  <a:schemeClr val="accent1">
                    <a:lumMod val="75000"/>
                  </a:schemeClr>
                </a:solidFill>
                <a:latin typeface="微软雅黑" panose="020B0503020204020204" pitchFamily="34" charset="-122"/>
                <a:ea typeface="微软雅黑" panose="020B0503020204020204" pitchFamily="34" charset="-122"/>
              </a:rPr>
              <a:t>600</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亿美元，面料自给率达</a:t>
            </a:r>
            <a:r>
              <a:rPr lang="en-US" altLang="zh-CN" sz="1050" dirty="0">
                <a:solidFill>
                  <a:schemeClr val="accent1">
                    <a:lumMod val="75000"/>
                  </a:schemeClr>
                </a:solidFill>
                <a:latin typeface="微软雅黑" panose="020B0503020204020204" pitchFamily="34" charset="-122"/>
                <a:ea typeface="微软雅黑" panose="020B0503020204020204" pitchFamily="34" charset="-122"/>
              </a:rPr>
              <a:t>65</a:t>
            </a:r>
            <a:r>
              <a:rPr lang="en-US" altLang="zh-CN" sz="1050" dirty="0" smtClean="0">
                <a:solidFill>
                  <a:schemeClr val="accent1">
                    <a:lumMod val="75000"/>
                  </a:schemeClr>
                </a:solidFill>
                <a:latin typeface="微软雅黑" panose="020B0503020204020204" pitchFamily="34" charset="-122"/>
                <a:ea typeface="微软雅黑" panose="020B0503020204020204" pitchFamily="34" charset="-122"/>
              </a:rPr>
              <a:t>%</a:t>
            </a:r>
            <a:endParaRPr lang="en-US" altLang="zh-CN" sz="1050" dirty="0">
              <a:solidFill>
                <a:schemeClr val="accent1">
                  <a:lumMod val="75000"/>
                </a:schemeClr>
              </a:solidFill>
              <a:latin typeface="微软雅黑" panose="020B0503020204020204" pitchFamily="34" charset="-122"/>
              <a:ea typeface="微软雅黑" panose="020B0503020204020204" pitchFamily="34" charset="-122"/>
            </a:endParaRPr>
          </a:p>
          <a:p>
            <a:pPr marL="171450" indent="-171450">
              <a:lnSpc>
                <a:spcPts val="1500"/>
              </a:lnSpc>
              <a:buFont typeface="Wingdings" panose="05000000000000000000" pitchFamily="2" charset="2"/>
              <a:buChar char="u"/>
            </a:pPr>
            <a:r>
              <a:rPr lang="zh-CN" altLang="zh-CN" sz="1050" b="1" dirty="0">
                <a:solidFill>
                  <a:srgbClr val="C00000"/>
                </a:solidFill>
                <a:latin typeface="微软雅黑" panose="020B0503020204020204" pitchFamily="34" charset="-122"/>
                <a:ea typeface="微软雅黑" panose="020B0503020204020204" pitchFamily="34" charset="-122"/>
              </a:rPr>
              <a:t>地价：</a:t>
            </a:r>
            <a:r>
              <a:rPr lang="en-US" altLang="zh-CN" sz="1050" dirty="0">
                <a:solidFill>
                  <a:schemeClr val="accent1">
                    <a:lumMod val="75000"/>
                  </a:schemeClr>
                </a:solidFill>
                <a:latin typeface="微软雅黑" panose="020B0503020204020204" pitchFamily="34" charset="-122"/>
                <a:ea typeface="微软雅黑" panose="020B0503020204020204" pitchFamily="34" charset="-122"/>
              </a:rPr>
              <a:t>70-90</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美元</a:t>
            </a:r>
            <a:r>
              <a:rPr lang="en-US" altLang="zh-CN" sz="1050" dirty="0">
                <a:solidFill>
                  <a:schemeClr val="accent1">
                    <a:lumMod val="75000"/>
                  </a:schemeClr>
                </a:solidFill>
                <a:latin typeface="微软雅黑" panose="020B0503020204020204" pitchFamily="34" charset="-122"/>
                <a:ea typeface="微软雅黑" panose="020B0503020204020204" pitchFamily="34" charset="-122"/>
              </a:rPr>
              <a:t>/</a:t>
            </a:r>
            <a:r>
              <a:rPr lang="en-US" altLang="zh-CN" sz="1050" dirty="0" smtClean="0">
                <a:solidFill>
                  <a:schemeClr val="accent1">
                    <a:lumMod val="75000"/>
                  </a:schemeClr>
                </a:solidFill>
                <a:latin typeface="微软雅黑" panose="020B0503020204020204" pitchFamily="34" charset="-122"/>
                <a:ea typeface="微软雅黑" panose="020B0503020204020204" pitchFamily="34" charset="-122"/>
              </a:rPr>
              <a:t>M2</a:t>
            </a:r>
            <a:endParaRPr lang="en-US" altLang="zh-CN" sz="1050" dirty="0">
              <a:solidFill>
                <a:schemeClr val="accent1">
                  <a:lumMod val="75000"/>
                </a:schemeClr>
              </a:solidFill>
              <a:latin typeface="微软雅黑" panose="020B0503020204020204" pitchFamily="34" charset="-122"/>
              <a:ea typeface="微软雅黑" panose="020B0503020204020204" pitchFamily="34" charset="-122"/>
            </a:endParaRPr>
          </a:p>
          <a:p>
            <a:pPr marL="171450" indent="-171450">
              <a:lnSpc>
                <a:spcPts val="1500"/>
              </a:lnSpc>
              <a:buFont typeface="Wingdings" panose="05000000000000000000" pitchFamily="2" charset="2"/>
              <a:buChar char="u"/>
            </a:pPr>
            <a:r>
              <a:rPr lang="zh-CN" altLang="zh-CN" sz="1050" b="1" dirty="0">
                <a:solidFill>
                  <a:srgbClr val="C00000"/>
                </a:solidFill>
                <a:latin typeface="微软雅黑" panose="020B0503020204020204" pitchFamily="34" charset="-122"/>
                <a:ea typeface="微软雅黑" panose="020B0503020204020204" pitchFamily="34" charset="-122"/>
              </a:rPr>
              <a:t>厂房租金：</a:t>
            </a:r>
            <a:r>
              <a:rPr lang="en-US" altLang="zh-CN" sz="1050" dirty="0">
                <a:solidFill>
                  <a:schemeClr val="accent1">
                    <a:lumMod val="75000"/>
                  </a:schemeClr>
                </a:solidFill>
                <a:latin typeface="微软雅黑" panose="020B0503020204020204" pitchFamily="34" charset="-122"/>
                <a:ea typeface="微软雅黑" panose="020B0503020204020204" pitchFamily="34" charset="-122"/>
              </a:rPr>
              <a:t>2-7</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美元</a:t>
            </a:r>
            <a:r>
              <a:rPr lang="en-US" altLang="zh-CN" sz="1050" dirty="0">
                <a:solidFill>
                  <a:schemeClr val="accent1">
                    <a:lumMod val="75000"/>
                  </a:schemeClr>
                </a:solidFill>
                <a:latin typeface="微软雅黑" panose="020B0503020204020204" pitchFamily="34" charset="-122"/>
                <a:ea typeface="微软雅黑" panose="020B0503020204020204" pitchFamily="34" charset="-122"/>
              </a:rPr>
              <a:t>/M2/</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月（视地域不同</a:t>
            </a:r>
            <a:r>
              <a:rPr lang="zh-CN" altLang="zh-CN" sz="1050" dirty="0" smtClean="0">
                <a:solidFill>
                  <a:schemeClr val="accent1">
                    <a:lumMod val="75000"/>
                  </a:schemeClr>
                </a:solidFill>
                <a:latin typeface="微软雅黑" panose="020B0503020204020204" pitchFamily="34" charset="-122"/>
                <a:ea typeface="微软雅黑" panose="020B0503020204020204" pitchFamily="34" charset="-122"/>
              </a:rPr>
              <a:t>）</a:t>
            </a:r>
            <a:endParaRPr lang="en-US" altLang="zh-CN" sz="1050" dirty="0" smtClean="0">
              <a:solidFill>
                <a:schemeClr val="accent1">
                  <a:lumMod val="75000"/>
                </a:schemeClr>
              </a:solidFill>
              <a:latin typeface="微软雅黑" panose="020B0503020204020204" pitchFamily="34" charset="-122"/>
              <a:ea typeface="微软雅黑" panose="020B0503020204020204" pitchFamily="34" charset="-122"/>
            </a:endParaRPr>
          </a:p>
          <a:p>
            <a:pPr marL="171450" indent="-171450">
              <a:lnSpc>
                <a:spcPts val="1500"/>
              </a:lnSpc>
              <a:buFont typeface="Wingdings" panose="05000000000000000000" pitchFamily="2" charset="2"/>
              <a:buChar char="u"/>
            </a:pPr>
            <a:r>
              <a:rPr lang="zh-CN" altLang="zh-CN" sz="1050" b="1" dirty="0">
                <a:solidFill>
                  <a:srgbClr val="C00000"/>
                </a:solidFill>
                <a:latin typeface="微软雅黑" panose="020B0503020204020204" pitchFamily="34" charset="-122"/>
                <a:ea typeface="微软雅黑" panose="020B0503020204020204" pitchFamily="34" charset="-122"/>
              </a:rPr>
              <a:t>最低工资：</a:t>
            </a:r>
            <a:r>
              <a:rPr lang="en-US" altLang="zh-CN" sz="1050" dirty="0">
                <a:solidFill>
                  <a:schemeClr val="accent1">
                    <a:lumMod val="75000"/>
                  </a:schemeClr>
                </a:solidFill>
                <a:latin typeface="微软雅黑" panose="020B0503020204020204" pitchFamily="34" charset="-122"/>
                <a:ea typeface="微软雅黑" panose="020B0503020204020204" pitchFamily="34" charset="-122"/>
              </a:rPr>
              <a:t>125-180</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美元</a:t>
            </a:r>
            <a:r>
              <a:rPr lang="en-US" altLang="zh-CN" sz="1050" dirty="0">
                <a:solidFill>
                  <a:schemeClr val="accent1">
                    <a:lumMod val="75000"/>
                  </a:schemeClr>
                </a:solidFill>
                <a:latin typeface="微软雅黑" panose="020B0503020204020204" pitchFamily="34" charset="-122"/>
                <a:ea typeface="微软雅黑" panose="020B0503020204020204" pitchFamily="34" charset="-122"/>
              </a:rPr>
              <a:t>/</a:t>
            </a:r>
            <a:r>
              <a:rPr lang="zh-CN" altLang="zh-CN" sz="1050" dirty="0" smtClean="0">
                <a:solidFill>
                  <a:schemeClr val="accent1">
                    <a:lumMod val="75000"/>
                  </a:schemeClr>
                </a:solidFill>
                <a:latin typeface="微软雅黑" panose="020B0503020204020204" pitchFamily="34" charset="-122"/>
                <a:ea typeface="微软雅黑" panose="020B0503020204020204" pitchFamily="34" charset="-122"/>
              </a:rPr>
              <a:t>月</a:t>
            </a:r>
            <a:endParaRPr lang="en-US" altLang="zh-CN" sz="1050" dirty="0" smtClean="0">
              <a:solidFill>
                <a:schemeClr val="accent1">
                  <a:lumMod val="75000"/>
                </a:schemeClr>
              </a:solidFill>
              <a:latin typeface="微软雅黑" panose="020B0503020204020204" pitchFamily="34" charset="-122"/>
              <a:ea typeface="微软雅黑" panose="020B0503020204020204" pitchFamily="34" charset="-122"/>
            </a:endParaRPr>
          </a:p>
          <a:p>
            <a:pPr marL="171450" indent="-171450">
              <a:lnSpc>
                <a:spcPts val="1500"/>
              </a:lnSpc>
              <a:buFont typeface="Wingdings" panose="05000000000000000000" pitchFamily="2" charset="2"/>
              <a:buChar char="u"/>
            </a:pPr>
            <a:r>
              <a:rPr lang="zh-CN" altLang="zh-CN" sz="1050" b="1" dirty="0">
                <a:solidFill>
                  <a:srgbClr val="C00000"/>
                </a:solidFill>
                <a:latin typeface="微软雅黑" panose="020B0503020204020204" pitchFamily="34" charset="-122"/>
                <a:ea typeface="微软雅黑" panose="020B0503020204020204" pitchFamily="34" charset="-122"/>
              </a:rPr>
              <a:t>平均工资：</a:t>
            </a:r>
            <a:r>
              <a:rPr lang="en-US" altLang="zh-CN" sz="1050" dirty="0">
                <a:solidFill>
                  <a:schemeClr val="accent1">
                    <a:lumMod val="75000"/>
                  </a:schemeClr>
                </a:solidFill>
                <a:latin typeface="微软雅黑" panose="020B0503020204020204" pitchFamily="34" charset="-122"/>
                <a:ea typeface="微软雅黑" panose="020B0503020204020204" pitchFamily="34" charset="-122"/>
              </a:rPr>
              <a:t>350</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美元</a:t>
            </a:r>
            <a:r>
              <a:rPr lang="en-US" altLang="zh-CN" sz="1050" dirty="0">
                <a:solidFill>
                  <a:schemeClr val="accent1">
                    <a:lumMod val="75000"/>
                  </a:schemeClr>
                </a:solidFill>
                <a:latin typeface="微软雅黑" panose="020B0503020204020204" pitchFamily="34" charset="-122"/>
                <a:ea typeface="微软雅黑" panose="020B0503020204020204" pitchFamily="34" charset="-122"/>
              </a:rPr>
              <a:t>/</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月，年均增幅</a:t>
            </a:r>
            <a:r>
              <a:rPr lang="en-US" altLang="zh-CN" sz="1050" dirty="0">
                <a:solidFill>
                  <a:schemeClr val="accent1">
                    <a:lumMod val="75000"/>
                  </a:schemeClr>
                </a:solidFill>
                <a:latin typeface="微软雅黑" panose="020B0503020204020204" pitchFamily="34" charset="-122"/>
                <a:ea typeface="微软雅黑" panose="020B0503020204020204" pitchFamily="34" charset="-122"/>
              </a:rPr>
              <a:t>8-16</a:t>
            </a:r>
            <a:r>
              <a:rPr lang="en-US" altLang="zh-CN" sz="1050" dirty="0" smtClean="0">
                <a:solidFill>
                  <a:schemeClr val="accent1">
                    <a:lumMod val="75000"/>
                  </a:schemeClr>
                </a:solidFill>
                <a:latin typeface="微软雅黑" panose="020B0503020204020204" pitchFamily="34" charset="-122"/>
                <a:ea typeface="微软雅黑" panose="020B0503020204020204" pitchFamily="34" charset="-122"/>
              </a:rPr>
              <a:t>%</a:t>
            </a:r>
            <a:endParaRPr lang="en-US" altLang="zh-CN" sz="1050" dirty="0">
              <a:solidFill>
                <a:schemeClr val="accent1">
                  <a:lumMod val="75000"/>
                </a:schemeClr>
              </a:solidFill>
              <a:latin typeface="微软雅黑" panose="020B0503020204020204" pitchFamily="34" charset="-122"/>
              <a:ea typeface="微软雅黑" panose="020B0503020204020204" pitchFamily="34" charset="-122"/>
            </a:endParaRPr>
          </a:p>
          <a:p>
            <a:pPr marL="171450" indent="-171450">
              <a:lnSpc>
                <a:spcPts val="1500"/>
              </a:lnSpc>
              <a:buFont typeface="Wingdings" panose="05000000000000000000" pitchFamily="2" charset="2"/>
              <a:buChar char="u"/>
            </a:pPr>
            <a:r>
              <a:rPr lang="zh-CN" altLang="zh-CN" sz="1050" b="1" dirty="0">
                <a:solidFill>
                  <a:srgbClr val="C00000"/>
                </a:solidFill>
                <a:latin typeface="微软雅黑" panose="020B0503020204020204" pitchFamily="34" charset="-122"/>
                <a:ea typeface="微软雅黑" panose="020B0503020204020204" pitchFamily="34" charset="-122"/>
              </a:rPr>
              <a:t>工人效率：</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平均为中国的</a:t>
            </a:r>
            <a:r>
              <a:rPr lang="en-US" altLang="zh-CN" sz="1050" dirty="0">
                <a:solidFill>
                  <a:schemeClr val="accent1">
                    <a:lumMod val="75000"/>
                  </a:schemeClr>
                </a:solidFill>
                <a:latin typeface="微软雅黑" panose="020B0503020204020204" pitchFamily="34" charset="-122"/>
                <a:ea typeface="微软雅黑" panose="020B0503020204020204" pitchFamily="34" charset="-122"/>
              </a:rPr>
              <a:t>80</a:t>
            </a:r>
            <a:r>
              <a:rPr lang="en-US" altLang="zh-CN" sz="1050" dirty="0" smtClean="0">
                <a:solidFill>
                  <a:schemeClr val="accent1">
                    <a:lumMod val="75000"/>
                  </a:schemeClr>
                </a:solidFill>
                <a:latin typeface="微软雅黑" panose="020B0503020204020204" pitchFamily="34" charset="-122"/>
                <a:ea typeface="微软雅黑" panose="020B0503020204020204" pitchFamily="34" charset="-122"/>
              </a:rPr>
              <a:t>%</a:t>
            </a:r>
            <a:endParaRPr lang="en-US" altLang="zh-CN" sz="1050" dirty="0">
              <a:solidFill>
                <a:schemeClr val="accent1">
                  <a:lumMod val="75000"/>
                </a:schemeClr>
              </a:solidFill>
              <a:latin typeface="微软雅黑" panose="020B0503020204020204" pitchFamily="34" charset="-122"/>
              <a:ea typeface="微软雅黑" panose="020B0503020204020204" pitchFamily="34" charset="-122"/>
            </a:endParaRPr>
          </a:p>
          <a:p>
            <a:pPr marL="171450" indent="-171450">
              <a:lnSpc>
                <a:spcPts val="1500"/>
              </a:lnSpc>
              <a:buFont typeface="Wingdings" panose="05000000000000000000" pitchFamily="2" charset="2"/>
              <a:buChar char="u"/>
            </a:pPr>
            <a:r>
              <a:rPr lang="zh-CN" altLang="zh-CN" sz="1050" b="1" dirty="0">
                <a:solidFill>
                  <a:srgbClr val="C00000"/>
                </a:solidFill>
                <a:latin typeface="微软雅黑" panose="020B0503020204020204" pitchFamily="34" charset="-122"/>
                <a:ea typeface="微软雅黑" panose="020B0503020204020204" pitchFamily="34" charset="-122"/>
              </a:rPr>
              <a:t>电价：</a:t>
            </a:r>
            <a:r>
              <a:rPr lang="en-US" altLang="zh-CN" sz="1050" dirty="0">
                <a:solidFill>
                  <a:schemeClr val="accent1">
                    <a:lumMod val="75000"/>
                  </a:schemeClr>
                </a:solidFill>
                <a:latin typeface="微软雅黑" panose="020B0503020204020204" pitchFamily="34" charset="-122"/>
                <a:ea typeface="微软雅黑" panose="020B0503020204020204" pitchFamily="34" charset="-122"/>
              </a:rPr>
              <a:t>0.5</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元人民币</a:t>
            </a:r>
            <a:r>
              <a:rPr lang="en-US" altLang="zh-CN" sz="1050" dirty="0">
                <a:solidFill>
                  <a:schemeClr val="accent1">
                    <a:lumMod val="75000"/>
                  </a:schemeClr>
                </a:solidFill>
                <a:latin typeface="微软雅黑" panose="020B0503020204020204" pitchFamily="34" charset="-122"/>
                <a:ea typeface="微软雅黑" panose="020B0503020204020204" pitchFamily="34" charset="-122"/>
              </a:rPr>
              <a:t>/</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度</a:t>
            </a:r>
            <a:endParaRPr lang="zh-CN" altLang="zh-CN" sz="1050" dirty="0">
              <a:solidFill>
                <a:schemeClr val="accent1">
                  <a:lumMod val="75000"/>
                </a:schemeClr>
              </a:solidFill>
              <a:latin typeface="微软雅黑" panose="020B0503020204020204" pitchFamily="34" charset="-122"/>
              <a:ea typeface="微软雅黑" panose="020B0503020204020204" pitchFamily="34" charset="-122"/>
            </a:endParaRPr>
          </a:p>
          <a:p>
            <a:pPr marL="171450" indent="-171450">
              <a:lnSpc>
                <a:spcPts val="1500"/>
              </a:lnSpc>
              <a:buFont typeface="Wingdings" panose="05000000000000000000" pitchFamily="2" charset="2"/>
              <a:buChar char="u"/>
            </a:pPr>
            <a:endParaRPr lang="zh-CN" altLang="zh-CN" sz="1050" dirty="0">
              <a:latin typeface="微软雅黑" panose="020B0503020204020204" pitchFamily="34" charset="-122"/>
              <a:ea typeface="微软雅黑" panose="020B0503020204020204" pitchFamily="34" charset="-122"/>
            </a:endParaRPr>
          </a:p>
          <a:p>
            <a:endParaRPr lang="zh-CN" altLang="en-US" dirty="0"/>
          </a:p>
        </p:txBody>
      </p:sp>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252681" y="976745"/>
            <a:ext cx="2646732" cy="1985999"/>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38564" y="2962743"/>
            <a:ext cx="2675324" cy="2005536"/>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7359" y="976745"/>
            <a:ext cx="2636531" cy="1985999"/>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33286" y="3011973"/>
            <a:ext cx="2666129" cy="1956307"/>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345552" y="959758"/>
            <a:ext cx="3096344" cy="4116512"/>
          </a:xfrm>
          <a:prstGeom prst="rect">
            <a:avLst/>
          </a:prstGeom>
          <a:noFill/>
        </p:spPr>
        <p:txBody>
          <a:bodyPr wrap="square" rtlCol="0">
            <a:spAutoFit/>
          </a:bodyPr>
          <a:lstStyle/>
          <a:p>
            <a:pPr marL="171450" lvl="0" indent="-171450">
              <a:lnSpc>
                <a:spcPts val="1500"/>
              </a:lnSpc>
              <a:buFont typeface="Wingdings" panose="05000000000000000000" pitchFamily="2" charset="2"/>
              <a:buChar char="u"/>
            </a:pPr>
            <a:r>
              <a:rPr lang="zh-CN" altLang="en-US" sz="1050" b="1" dirty="0">
                <a:solidFill>
                  <a:srgbClr val="C00000"/>
                </a:solidFill>
                <a:latin typeface="微软雅黑" panose="020B0503020204020204" pitchFamily="34" charset="-122"/>
                <a:ea typeface="微软雅黑" panose="020B0503020204020204" pitchFamily="34" charset="-122"/>
              </a:rPr>
              <a:t>贸易</a:t>
            </a:r>
            <a:r>
              <a:rPr lang="zh-CN" altLang="en-US" sz="1050" b="1" dirty="0" smtClean="0">
                <a:solidFill>
                  <a:srgbClr val="C00000"/>
                </a:solidFill>
                <a:latin typeface="微软雅黑" panose="020B0503020204020204" pitchFamily="34" charset="-122"/>
                <a:ea typeface="微软雅黑" panose="020B0503020204020204" pitchFamily="34" charset="-122"/>
              </a:rPr>
              <a:t>优惠：</a:t>
            </a:r>
            <a:r>
              <a:rPr lang="zh-CN" altLang="zh-CN" sz="1050" dirty="0" smtClean="0">
                <a:solidFill>
                  <a:schemeClr val="accent1">
                    <a:lumMod val="75000"/>
                  </a:schemeClr>
                </a:solidFill>
                <a:latin typeface="微软雅黑" panose="020B0503020204020204" pitchFamily="34" charset="-122"/>
                <a:ea typeface="微软雅黑" panose="020B0503020204020204" pitchFamily="34" charset="-122"/>
              </a:rPr>
              <a:t>缅甸享有欧盟</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、日本及部分发达国家关税优惠</a:t>
            </a:r>
            <a:r>
              <a:rPr lang="zh-CN" altLang="zh-CN" sz="1050" dirty="0" smtClean="0">
                <a:solidFill>
                  <a:schemeClr val="accent1">
                    <a:lumMod val="75000"/>
                  </a:schemeClr>
                </a:solidFill>
                <a:latin typeface="微软雅黑" panose="020B0503020204020204" pitchFamily="34" charset="-122"/>
                <a:ea typeface="微软雅黑" panose="020B0503020204020204" pitchFamily="34" charset="-122"/>
              </a:rPr>
              <a:t>政策</a:t>
            </a:r>
            <a:r>
              <a:rPr lang="zh-CN" altLang="en-US" sz="1050" dirty="0" smtClean="0">
                <a:solidFill>
                  <a:schemeClr val="accent1">
                    <a:lumMod val="75000"/>
                  </a:schemeClr>
                </a:solidFill>
                <a:latin typeface="微软雅黑" panose="020B0503020204020204" pitchFamily="34" charset="-122"/>
                <a:ea typeface="微软雅黑" panose="020B0503020204020204" pitchFamily="34" charset="-122"/>
              </a:rPr>
              <a:t>。</a:t>
            </a:r>
            <a:endParaRPr lang="zh-CN" altLang="zh-CN" sz="1050" dirty="0">
              <a:solidFill>
                <a:schemeClr val="accent1">
                  <a:lumMod val="75000"/>
                </a:schemeClr>
              </a:solidFill>
              <a:latin typeface="微软雅黑" panose="020B0503020204020204" pitchFamily="34" charset="-122"/>
              <a:ea typeface="微软雅黑" panose="020B0503020204020204" pitchFamily="34" charset="-122"/>
            </a:endParaRPr>
          </a:p>
          <a:p>
            <a:pPr marL="171450" lvl="0" indent="-171450">
              <a:lnSpc>
                <a:spcPts val="1500"/>
              </a:lnSpc>
              <a:buFont typeface="Wingdings" panose="05000000000000000000" pitchFamily="2" charset="2"/>
              <a:buChar char="u"/>
            </a:pPr>
            <a:r>
              <a:rPr lang="zh-CN" altLang="en-US" sz="1050" b="1" dirty="0">
                <a:solidFill>
                  <a:srgbClr val="C00000"/>
                </a:solidFill>
                <a:latin typeface="微软雅黑" panose="020B0503020204020204" pitchFamily="34" charset="-122"/>
                <a:ea typeface="微软雅黑" panose="020B0503020204020204" pitchFamily="34" charset="-122"/>
              </a:rPr>
              <a:t>免税：</a:t>
            </a:r>
            <a:r>
              <a:rPr lang="zh-CN" altLang="zh-CN" sz="1050" dirty="0" smtClean="0">
                <a:solidFill>
                  <a:schemeClr val="accent1">
                    <a:lumMod val="75000"/>
                  </a:schemeClr>
                </a:solidFill>
                <a:latin typeface="微软雅黑" panose="020B0503020204020204" pitchFamily="34" charset="-122"/>
                <a:ea typeface="微软雅黑" panose="020B0503020204020204" pitchFamily="34" charset="-122"/>
              </a:rPr>
              <a:t>外商</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投资可以获得</a:t>
            </a:r>
            <a:r>
              <a:rPr lang="en-US" altLang="zh-CN" sz="1050" dirty="0">
                <a:solidFill>
                  <a:schemeClr val="accent1">
                    <a:lumMod val="75000"/>
                  </a:schemeClr>
                </a:solidFill>
                <a:latin typeface="微软雅黑" panose="020B0503020204020204" pitchFamily="34" charset="-122"/>
                <a:ea typeface="微软雅黑" panose="020B0503020204020204" pitchFamily="34" charset="-122"/>
              </a:rPr>
              <a:t>3-7</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年免税</a:t>
            </a:r>
            <a:r>
              <a:rPr lang="zh-CN" altLang="zh-CN" sz="1050" dirty="0" smtClean="0">
                <a:solidFill>
                  <a:schemeClr val="accent1">
                    <a:lumMod val="75000"/>
                  </a:schemeClr>
                </a:solidFill>
                <a:latin typeface="微软雅黑" panose="020B0503020204020204" pitchFamily="34" charset="-122"/>
                <a:ea typeface="微软雅黑" panose="020B0503020204020204" pitchFamily="34" charset="-122"/>
              </a:rPr>
              <a:t>待遇</a:t>
            </a:r>
            <a:r>
              <a:rPr lang="zh-CN" altLang="en-US" sz="1050" dirty="0" smtClean="0">
                <a:solidFill>
                  <a:schemeClr val="accent1">
                    <a:lumMod val="75000"/>
                  </a:schemeClr>
                </a:solidFill>
                <a:latin typeface="微软雅黑" panose="020B0503020204020204" pitchFamily="34" charset="-122"/>
                <a:ea typeface="微软雅黑" panose="020B0503020204020204" pitchFamily="34" charset="-122"/>
              </a:rPr>
              <a:t>。</a:t>
            </a:r>
            <a:endParaRPr lang="zh-CN" altLang="zh-CN" sz="1050" dirty="0">
              <a:solidFill>
                <a:schemeClr val="accent1">
                  <a:lumMod val="75000"/>
                </a:schemeClr>
              </a:solidFill>
              <a:latin typeface="微软雅黑" panose="020B0503020204020204" pitchFamily="34" charset="-122"/>
              <a:ea typeface="微软雅黑" panose="020B0503020204020204" pitchFamily="34" charset="-122"/>
            </a:endParaRPr>
          </a:p>
          <a:p>
            <a:pPr marL="171450" lvl="0" indent="-171450">
              <a:lnSpc>
                <a:spcPts val="1500"/>
              </a:lnSpc>
              <a:buFont typeface="Wingdings" panose="05000000000000000000" pitchFamily="2" charset="2"/>
              <a:buChar char="u"/>
            </a:pPr>
            <a:r>
              <a:rPr lang="zh-CN" altLang="en-US" sz="1050" b="1" dirty="0">
                <a:solidFill>
                  <a:srgbClr val="C00000"/>
                </a:solidFill>
                <a:latin typeface="微软雅黑" panose="020B0503020204020204" pitchFamily="34" charset="-122"/>
                <a:ea typeface="微软雅黑" panose="020B0503020204020204" pitchFamily="34" charset="-122"/>
              </a:rPr>
              <a:t>人口：</a:t>
            </a:r>
            <a:r>
              <a:rPr lang="zh-CN" altLang="zh-CN" sz="1050" dirty="0" smtClean="0">
                <a:solidFill>
                  <a:schemeClr val="accent1">
                    <a:lumMod val="75000"/>
                  </a:schemeClr>
                </a:solidFill>
                <a:latin typeface="微软雅黑" panose="020B0503020204020204" pitchFamily="34" charset="-122"/>
                <a:ea typeface="微软雅黑" panose="020B0503020204020204" pitchFamily="34" charset="-122"/>
              </a:rPr>
              <a:t>全国</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约</a:t>
            </a:r>
            <a:r>
              <a:rPr lang="en-US" altLang="zh-CN" sz="1050" dirty="0">
                <a:solidFill>
                  <a:schemeClr val="accent1">
                    <a:lumMod val="75000"/>
                  </a:schemeClr>
                </a:solidFill>
                <a:latin typeface="微软雅黑" panose="020B0503020204020204" pitchFamily="34" charset="-122"/>
                <a:ea typeface="微软雅黑" panose="020B0503020204020204" pitchFamily="34" charset="-122"/>
              </a:rPr>
              <a:t>6000</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万人口，</a:t>
            </a:r>
            <a:r>
              <a:rPr lang="en-US" altLang="zh-CN" sz="1050" dirty="0">
                <a:solidFill>
                  <a:schemeClr val="accent1">
                    <a:lumMod val="75000"/>
                  </a:schemeClr>
                </a:solidFill>
                <a:latin typeface="微软雅黑" panose="020B0503020204020204" pitchFamily="34" charset="-122"/>
                <a:ea typeface="微软雅黑" panose="020B0503020204020204" pitchFamily="34" charset="-122"/>
              </a:rPr>
              <a:t>18-35</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岁人口占</a:t>
            </a:r>
            <a:r>
              <a:rPr lang="en-US" altLang="zh-CN" sz="1050" dirty="0">
                <a:solidFill>
                  <a:schemeClr val="accent1">
                    <a:lumMod val="75000"/>
                  </a:schemeClr>
                </a:solidFill>
                <a:latin typeface="微软雅黑" panose="020B0503020204020204" pitchFamily="34" charset="-122"/>
                <a:ea typeface="微软雅黑" panose="020B0503020204020204" pitchFamily="34" charset="-122"/>
              </a:rPr>
              <a:t>60</a:t>
            </a:r>
            <a:r>
              <a:rPr lang="en-US" altLang="zh-CN" sz="1050" dirty="0" smtClean="0">
                <a:solidFill>
                  <a:schemeClr val="accent1">
                    <a:lumMod val="75000"/>
                  </a:schemeClr>
                </a:solidFill>
                <a:latin typeface="微软雅黑" panose="020B0503020204020204" pitchFamily="34" charset="-122"/>
                <a:ea typeface="微软雅黑" panose="020B0503020204020204" pitchFamily="34" charset="-122"/>
              </a:rPr>
              <a:t>%</a:t>
            </a:r>
            <a:r>
              <a:rPr lang="zh-CN" altLang="en-US" sz="1050" dirty="0">
                <a:solidFill>
                  <a:schemeClr val="accent1">
                    <a:lumMod val="75000"/>
                  </a:schemeClr>
                </a:solidFill>
                <a:latin typeface="微软雅黑" panose="020B0503020204020204" pitchFamily="34" charset="-122"/>
                <a:ea typeface="微软雅黑" panose="020B0503020204020204" pitchFamily="34" charset="-122"/>
              </a:rPr>
              <a:t>。</a:t>
            </a:r>
            <a:endParaRPr lang="en-US" altLang="zh-CN" sz="1050" dirty="0" smtClean="0">
              <a:solidFill>
                <a:schemeClr val="accent1">
                  <a:lumMod val="75000"/>
                </a:schemeClr>
              </a:solidFill>
              <a:latin typeface="微软雅黑" panose="020B0503020204020204" pitchFamily="34" charset="-122"/>
              <a:ea typeface="微软雅黑" panose="020B0503020204020204" pitchFamily="34" charset="-122"/>
            </a:endParaRPr>
          </a:p>
          <a:p>
            <a:pPr marL="171450" lvl="0" indent="-171450">
              <a:lnSpc>
                <a:spcPts val="1500"/>
              </a:lnSpc>
              <a:buFont typeface="Wingdings" panose="05000000000000000000" pitchFamily="2" charset="2"/>
              <a:buChar char="u"/>
            </a:pPr>
            <a:r>
              <a:rPr lang="zh-CN" altLang="en-US" sz="1050" b="1" dirty="0">
                <a:solidFill>
                  <a:srgbClr val="C00000"/>
                </a:solidFill>
                <a:latin typeface="微软雅黑" panose="020B0503020204020204" pitchFamily="34" charset="-122"/>
                <a:ea typeface="微软雅黑" panose="020B0503020204020204" pitchFamily="34" charset="-122"/>
              </a:rPr>
              <a:t>就业：</a:t>
            </a:r>
            <a:r>
              <a:rPr lang="zh-CN" altLang="en-US" sz="1050" dirty="0" smtClean="0">
                <a:solidFill>
                  <a:schemeClr val="accent1">
                    <a:lumMod val="75000"/>
                  </a:schemeClr>
                </a:solidFill>
                <a:latin typeface="微软雅黑" panose="020B0503020204020204" pitchFamily="34" charset="-122"/>
                <a:ea typeface="微软雅黑" panose="020B0503020204020204" pitchFamily="34" charset="-122"/>
              </a:rPr>
              <a:t>纺织服装</a:t>
            </a:r>
            <a:r>
              <a:rPr lang="zh-CN" altLang="zh-CN" sz="1050" dirty="0" smtClean="0">
                <a:solidFill>
                  <a:schemeClr val="accent1">
                    <a:lumMod val="75000"/>
                  </a:schemeClr>
                </a:solidFill>
                <a:latin typeface="微软雅黑" panose="020B0503020204020204" pitchFamily="34" charset="-122"/>
                <a:ea typeface="微软雅黑" panose="020B0503020204020204" pitchFamily="34" charset="-122"/>
              </a:rPr>
              <a:t>就业</a:t>
            </a:r>
            <a:r>
              <a:rPr lang="en-US" altLang="zh-CN" sz="1050" dirty="0">
                <a:solidFill>
                  <a:schemeClr val="accent1">
                    <a:lumMod val="75000"/>
                  </a:schemeClr>
                </a:solidFill>
                <a:latin typeface="微软雅黑" panose="020B0503020204020204" pitchFamily="34" charset="-122"/>
                <a:ea typeface="微软雅黑" panose="020B0503020204020204" pitchFamily="34" charset="-122"/>
              </a:rPr>
              <a:t>50</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万人，</a:t>
            </a:r>
            <a:r>
              <a:rPr lang="en-US" altLang="zh-CN" sz="1050" dirty="0">
                <a:solidFill>
                  <a:schemeClr val="accent1">
                    <a:lumMod val="75000"/>
                  </a:schemeClr>
                </a:solidFill>
                <a:latin typeface="微软雅黑" panose="020B0503020204020204" pitchFamily="34" charset="-122"/>
                <a:ea typeface="微软雅黑" panose="020B0503020204020204" pitchFamily="34" charset="-122"/>
              </a:rPr>
              <a:t>600</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家</a:t>
            </a:r>
            <a:r>
              <a:rPr lang="zh-CN" altLang="zh-CN" sz="1050" dirty="0" smtClean="0">
                <a:solidFill>
                  <a:schemeClr val="accent1">
                    <a:lumMod val="75000"/>
                  </a:schemeClr>
                </a:solidFill>
                <a:latin typeface="微软雅黑" panose="020B0503020204020204" pitchFamily="34" charset="-122"/>
                <a:ea typeface="微软雅黑" panose="020B0503020204020204" pitchFamily="34" charset="-122"/>
              </a:rPr>
              <a:t>企业</a:t>
            </a:r>
            <a:r>
              <a:rPr lang="zh-CN" altLang="en-US" sz="1050" dirty="0" smtClean="0">
                <a:solidFill>
                  <a:schemeClr val="accent1">
                    <a:lumMod val="75000"/>
                  </a:schemeClr>
                </a:solidFill>
                <a:latin typeface="微软雅黑" panose="020B0503020204020204" pitchFamily="34" charset="-122"/>
                <a:ea typeface="微软雅黑" panose="020B0503020204020204" pitchFamily="34" charset="-122"/>
              </a:rPr>
              <a:t>。</a:t>
            </a:r>
            <a:endParaRPr lang="en-US" altLang="zh-CN" sz="1050" dirty="0" smtClean="0">
              <a:solidFill>
                <a:schemeClr val="accent1">
                  <a:lumMod val="75000"/>
                </a:schemeClr>
              </a:solidFill>
              <a:latin typeface="微软雅黑" panose="020B0503020204020204" pitchFamily="34" charset="-122"/>
              <a:ea typeface="微软雅黑" panose="020B0503020204020204" pitchFamily="34" charset="-122"/>
            </a:endParaRPr>
          </a:p>
          <a:p>
            <a:pPr marL="171450" lvl="0" indent="-171450">
              <a:lnSpc>
                <a:spcPts val="1500"/>
              </a:lnSpc>
              <a:buFont typeface="Wingdings" panose="05000000000000000000" pitchFamily="2" charset="2"/>
              <a:buChar char="u"/>
            </a:pPr>
            <a:r>
              <a:rPr lang="zh-CN" altLang="en-US" sz="1050" b="1" dirty="0">
                <a:solidFill>
                  <a:srgbClr val="C00000"/>
                </a:solidFill>
                <a:latin typeface="微软雅黑" panose="020B0503020204020204" pitchFamily="34" charset="-122"/>
                <a:ea typeface="微软雅黑" panose="020B0503020204020204" pitchFamily="34" charset="-122"/>
              </a:rPr>
              <a:t>出口：</a:t>
            </a:r>
            <a:r>
              <a:rPr lang="en-US" altLang="zh-CN" sz="1050" dirty="0" smtClean="0">
                <a:solidFill>
                  <a:schemeClr val="accent1">
                    <a:lumMod val="75000"/>
                  </a:schemeClr>
                </a:solidFill>
                <a:latin typeface="微软雅黑" panose="020B0503020204020204" pitchFamily="34" charset="-122"/>
                <a:ea typeface="微软雅黑" panose="020B0503020204020204" pitchFamily="34" charset="-122"/>
              </a:rPr>
              <a:t>2018</a:t>
            </a:r>
            <a:r>
              <a:rPr lang="zh-CN" altLang="zh-CN" sz="1050" dirty="0" smtClean="0">
                <a:solidFill>
                  <a:schemeClr val="accent1">
                    <a:lumMod val="75000"/>
                  </a:schemeClr>
                </a:solidFill>
                <a:latin typeface="微软雅黑" panose="020B0503020204020204" pitchFamily="34" charset="-122"/>
                <a:ea typeface="微软雅黑" panose="020B0503020204020204" pitchFamily="34" charset="-122"/>
              </a:rPr>
              <a:t>年</a:t>
            </a:r>
            <a:r>
              <a:rPr lang="zh-CN" altLang="en-US" sz="1050" dirty="0" smtClean="0">
                <a:solidFill>
                  <a:schemeClr val="accent1">
                    <a:lumMod val="75000"/>
                  </a:schemeClr>
                </a:solidFill>
                <a:latin typeface="微软雅黑" panose="020B0503020204020204" pitchFamily="34" charset="-122"/>
                <a:ea typeface="微软雅黑" panose="020B0503020204020204" pitchFamily="34" charset="-122"/>
              </a:rPr>
              <a:t>出口</a:t>
            </a:r>
            <a:r>
              <a:rPr lang="en-US" altLang="zh-CN" sz="1050" dirty="0" smtClean="0">
                <a:solidFill>
                  <a:schemeClr val="accent1">
                    <a:lumMod val="75000"/>
                  </a:schemeClr>
                </a:solidFill>
                <a:latin typeface="微软雅黑" panose="020B0503020204020204" pitchFamily="34" charset="-122"/>
                <a:ea typeface="微软雅黑" panose="020B0503020204020204" pitchFamily="34" charset="-122"/>
              </a:rPr>
              <a:t>46</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亿</a:t>
            </a:r>
            <a:r>
              <a:rPr lang="zh-CN" altLang="zh-CN" sz="1050" dirty="0" smtClean="0">
                <a:solidFill>
                  <a:schemeClr val="accent1">
                    <a:lumMod val="75000"/>
                  </a:schemeClr>
                </a:solidFill>
                <a:latin typeface="微软雅黑" panose="020B0503020204020204" pitchFamily="34" charset="-122"/>
                <a:ea typeface="微软雅黑" panose="020B0503020204020204" pitchFamily="34" charset="-122"/>
              </a:rPr>
              <a:t>美元</a:t>
            </a:r>
            <a:r>
              <a:rPr lang="zh-CN" altLang="en-US" sz="1050" dirty="0">
                <a:solidFill>
                  <a:schemeClr val="accent1">
                    <a:lumMod val="75000"/>
                  </a:schemeClr>
                </a:solidFill>
                <a:latin typeface="微软雅黑" panose="020B0503020204020204" pitchFamily="34" charset="-122"/>
                <a:ea typeface="微软雅黑" panose="020B0503020204020204" pitchFamily="34" charset="-122"/>
              </a:rPr>
              <a:t>。</a:t>
            </a:r>
            <a:endParaRPr lang="zh-CN" altLang="zh-CN" sz="1050" dirty="0">
              <a:solidFill>
                <a:schemeClr val="accent1">
                  <a:lumMod val="75000"/>
                </a:schemeClr>
              </a:solidFill>
              <a:latin typeface="微软雅黑" panose="020B0503020204020204" pitchFamily="34" charset="-122"/>
              <a:ea typeface="微软雅黑" panose="020B0503020204020204" pitchFamily="34" charset="-122"/>
            </a:endParaRPr>
          </a:p>
          <a:p>
            <a:pPr marL="171450" lvl="0" indent="-171450">
              <a:lnSpc>
                <a:spcPts val="1500"/>
              </a:lnSpc>
              <a:buFont typeface="Wingdings" panose="05000000000000000000" pitchFamily="2" charset="2"/>
              <a:buChar char="u"/>
            </a:pPr>
            <a:r>
              <a:rPr lang="zh-CN" altLang="zh-CN" sz="1050" b="1" dirty="0">
                <a:solidFill>
                  <a:srgbClr val="C00000"/>
                </a:solidFill>
                <a:latin typeface="微软雅黑" panose="020B0503020204020204" pitchFamily="34" charset="-122"/>
                <a:ea typeface="微软雅黑" panose="020B0503020204020204" pitchFamily="34" charset="-122"/>
              </a:rPr>
              <a:t>最低工资</a:t>
            </a:r>
            <a:r>
              <a:rPr lang="zh-CN" altLang="en-US" sz="1050" b="1" dirty="0">
                <a:solidFill>
                  <a:srgbClr val="C00000"/>
                </a:solidFill>
                <a:latin typeface="微软雅黑" panose="020B0503020204020204" pitchFamily="34" charset="-122"/>
                <a:ea typeface="微软雅黑" panose="020B0503020204020204" pitchFamily="34" charset="-122"/>
              </a:rPr>
              <a:t>：</a:t>
            </a:r>
            <a:r>
              <a:rPr lang="en-US" altLang="zh-CN" sz="1050" dirty="0" smtClean="0">
                <a:solidFill>
                  <a:schemeClr val="accent1">
                    <a:lumMod val="75000"/>
                  </a:schemeClr>
                </a:solidFill>
                <a:latin typeface="微软雅黑" panose="020B0503020204020204" pitchFamily="34" charset="-122"/>
                <a:ea typeface="微软雅黑" panose="020B0503020204020204" pitchFamily="34" charset="-122"/>
              </a:rPr>
              <a:t>95</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美元</a:t>
            </a:r>
            <a:r>
              <a:rPr lang="en-US" altLang="zh-CN" sz="1050" dirty="0">
                <a:solidFill>
                  <a:schemeClr val="accent1">
                    <a:lumMod val="75000"/>
                  </a:schemeClr>
                </a:solidFill>
                <a:latin typeface="微软雅黑" panose="020B0503020204020204" pitchFamily="34" charset="-122"/>
                <a:ea typeface="微软雅黑" panose="020B0503020204020204" pitchFamily="34" charset="-122"/>
              </a:rPr>
              <a:t>/</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月，平均工资为</a:t>
            </a:r>
            <a:r>
              <a:rPr lang="en-US" altLang="zh-CN" sz="1050" dirty="0">
                <a:solidFill>
                  <a:schemeClr val="accent1">
                    <a:lumMod val="75000"/>
                  </a:schemeClr>
                </a:solidFill>
                <a:latin typeface="微软雅黑" panose="020B0503020204020204" pitchFamily="34" charset="-122"/>
                <a:ea typeface="微软雅黑" panose="020B0503020204020204" pitchFamily="34" charset="-122"/>
              </a:rPr>
              <a:t>1200—1500</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元人民币</a:t>
            </a:r>
            <a:r>
              <a:rPr lang="en-US" altLang="zh-CN" sz="1050" dirty="0">
                <a:solidFill>
                  <a:schemeClr val="accent1">
                    <a:lumMod val="75000"/>
                  </a:schemeClr>
                </a:solidFill>
                <a:latin typeface="微软雅黑" panose="020B0503020204020204" pitchFamily="34" charset="-122"/>
                <a:ea typeface="微软雅黑" panose="020B0503020204020204" pitchFamily="34" charset="-122"/>
              </a:rPr>
              <a:t>/</a:t>
            </a:r>
            <a:r>
              <a:rPr lang="zh-CN" altLang="zh-CN" sz="1050" dirty="0" smtClean="0">
                <a:solidFill>
                  <a:schemeClr val="accent1">
                    <a:lumMod val="75000"/>
                  </a:schemeClr>
                </a:solidFill>
                <a:latin typeface="微软雅黑" panose="020B0503020204020204" pitchFamily="34" charset="-122"/>
                <a:ea typeface="微软雅黑" panose="020B0503020204020204" pitchFamily="34" charset="-122"/>
              </a:rPr>
              <a:t>月</a:t>
            </a:r>
            <a:r>
              <a:rPr lang="zh-CN" altLang="en-US" sz="1050" dirty="0" smtClean="0">
                <a:solidFill>
                  <a:schemeClr val="accent1">
                    <a:lumMod val="75000"/>
                  </a:schemeClr>
                </a:solidFill>
                <a:latin typeface="微软雅黑" panose="020B0503020204020204" pitchFamily="34" charset="-122"/>
                <a:ea typeface="微软雅黑" panose="020B0503020204020204" pitchFamily="34" charset="-122"/>
              </a:rPr>
              <a:t>。</a:t>
            </a:r>
            <a:endParaRPr lang="zh-CN" altLang="zh-CN" sz="1050" dirty="0">
              <a:solidFill>
                <a:schemeClr val="accent1">
                  <a:lumMod val="75000"/>
                </a:schemeClr>
              </a:solidFill>
              <a:latin typeface="微软雅黑" panose="020B0503020204020204" pitchFamily="34" charset="-122"/>
              <a:ea typeface="微软雅黑" panose="020B0503020204020204" pitchFamily="34" charset="-122"/>
            </a:endParaRPr>
          </a:p>
          <a:p>
            <a:pPr marL="171450" lvl="0" indent="-171450">
              <a:lnSpc>
                <a:spcPts val="1500"/>
              </a:lnSpc>
              <a:buFont typeface="Wingdings" panose="05000000000000000000" pitchFamily="2" charset="2"/>
              <a:buChar char="u"/>
            </a:pPr>
            <a:r>
              <a:rPr lang="zh-CN" altLang="zh-CN" sz="1050" b="1" dirty="0">
                <a:solidFill>
                  <a:srgbClr val="C00000"/>
                </a:solidFill>
                <a:latin typeface="微软雅黑" panose="020B0503020204020204" pitchFamily="34" charset="-122"/>
                <a:ea typeface="微软雅黑" panose="020B0503020204020204" pitchFamily="34" charset="-122"/>
              </a:rPr>
              <a:t>电力</a:t>
            </a:r>
            <a:r>
              <a:rPr lang="zh-CN" altLang="en-US" sz="1050" b="1" dirty="0">
                <a:solidFill>
                  <a:srgbClr val="C00000"/>
                </a:solidFill>
                <a:latin typeface="微软雅黑" panose="020B0503020204020204" pitchFamily="34" charset="-122"/>
                <a:ea typeface="微软雅黑" panose="020B0503020204020204" pitchFamily="34" charset="-122"/>
              </a:rPr>
              <a:t>：</a:t>
            </a:r>
            <a:r>
              <a:rPr lang="zh-CN" altLang="zh-CN" sz="1050" dirty="0" smtClean="0">
                <a:solidFill>
                  <a:schemeClr val="accent1">
                    <a:lumMod val="75000"/>
                  </a:schemeClr>
                </a:solidFill>
                <a:latin typeface="微软雅黑" panose="020B0503020204020204" pitchFamily="34" charset="-122"/>
                <a:ea typeface="微软雅黑" panose="020B0503020204020204" pitchFamily="34" charset="-122"/>
              </a:rPr>
              <a:t>相对</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便宜，电费原为</a:t>
            </a:r>
            <a:r>
              <a:rPr lang="en-US" altLang="zh-CN" sz="1050" dirty="0">
                <a:solidFill>
                  <a:schemeClr val="accent1">
                    <a:lumMod val="75000"/>
                  </a:schemeClr>
                </a:solidFill>
                <a:latin typeface="微软雅黑" panose="020B0503020204020204" pitchFamily="34" charset="-122"/>
                <a:ea typeface="微软雅黑" panose="020B0503020204020204" pitchFamily="34" charset="-122"/>
              </a:rPr>
              <a:t>0.7</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元人民币，近期涨到</a:t>
            </a:r>
            <a:r>
              <a:rPr lang="en-US" altLang="zh-CN" sz="1050" dirty="0">
                <a:solidFill>
                  <a:schemeClr val="accent1">
                    <a:lumMod val="75000"/>
                  </a:schemeClr>
                </a:solidFill>
                <a:latin typeface="微软雅黑" panose="020B0503020204020204" pitchFamily="34" charset="-122"/>
                <a:ea typeface="微软雅黑" panose="020B0503020204020204" pitchFamily="34" charset="-122"/>
              </a:rPr>
              <a:t>0.9</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元</a:t>
            </a:r>
            <a:r>
              <a:rPr lang="en-US" altLang="zh-CN" sz="1050" dirty="0">
                <a:solidFill>
                  <a:schemeClr val="accent1">
                    <a:lumMod val="75000"/>
                  </a:schemeClr>
                </a:solidFill>
                <a:latin typeface="微软雅黑" panose="020B0503020204020204" pitchFamily="34" charset="-122"/>
                <a:ea typeface="微软雅黑" panose="020B0503020204020204" pitchFamily="34" charset="-122"/>
              </a:rPr>
              <a:t>/</a:t>
            </a:r>
            <a:r>
              <a:rPr lang="zh-CN" altLang="zh-CN" sz="1050" dirty="0" smtClean="0">
                <a:solidFill>
                  <a:schemeClr val="accent1">
                    <a:lumMod val="75000"/>
                  </a:schemeClr>
                </a:solidFill>
                <a:latin typeface="微软雅黑" panose="020B0503020204020204" pitchFamily="34" charset="-122"/>
                <a:ea typeface="微软雅黑" panose="020B0503020204020204" pitchFamily="34" charset="-122"/>
              </a:rPr>
              <a:t>度</a:t>
            </a:r>
            <a:r>
              <a:rPr lang="zh-CN" altLang="en-US" sz="1050" dirty="0" smtClean="0">
                <a:solidFill>
                  <a:schemeClr val="accent1">
                    <a:lumMod val="75000"/>
                  </a:schemeClr>
                </a:solidFill>
                <a:latin typeface="微软雅黑" panose="020B0503020204020204" pitchFamily="34" charset="-122"/>
                <a:ea typeface="微软雅黑" panose="020B0503020204020204" pitchFamily="34" charset="-122"/>
              </a:rPr>
              <a:t>。</a:t>
            </a:r>
            <a:endParaRPr lang="zh-CN" altLang="zh-CN" sz="1050" dirty="0">
              <a:solidFill>
                <a:schemeClr val="accent1">
                  <a:lumMod val="75000"/>
                </a:schemeClr>
              </a:solidFill>
              <a:latin typeface="微软雅黑" panose="020B0503020204020204" pitchFamily="34" charset="-122"/>
              <a:ea typeface="微软雅黑" panose="020B0503020204020204" pitchFamily="34" charset="-122"/>
            </a:endParaRPr>
          </a:p>
          <a:p>
            <a:pPr marL="171450" lvl="0" indent="-171450">
              <a:lnSpc>
                <a:spcPts val="1500"/>
              </a:lnSpc>
              <a:buFont typeface="Wingdings" panose="05000000000000000000" pitchFamily="2" charset="2"/>
              <a:buChar char="u"/>
            </a:pPr>
            <a:r>
              <a:rPr lang="zh-CN" altLang="zh-CN" sz="1050" b="1" dirty="0">
                <a:solidFill>
                  <a:srgbClr val="C00000"/>
                </a:solidFill>
                <a:latin typeface="微软雅黑" panose="020B0503020204020204" pitchFamily="34" charset="-122"/>
                <a:ea typeface="微软雅黑" panose="020B0503020204020204" pitchFamily="34" charset="-122"/>
              </a:rPr>
              <a:t>货币</a:t>
            </a:r>
            <a:r>
              <a:rPr lang="zh-CN" altLang="en-US" sz="1050" b="1" dirty="0">
                <a:solidFill>
                  <a:srgbClr val="C00000"/>
                </a:solidFill>
                <a:latin typeface="微软雅黑" panose="020B0503020204020204" pitchFamily="34" charset="-122"/>
                <a:ea typeface="微软雅黑" panose="020B0503020204020204" pitchFamily="34" charset="-122"/>
              </a:rPr>
              <a:t>：</a:t>
            </a:r>
            <a:r>
              <a:rPr lang="zh-CN" altLang="en-US" sz="1050" dirty="0" smtClean="0">
                <a:solidFill>
                  <a:schemeClr val="accent1">
                    <a:lumMod val="75000"/>
                  </a:schemeClr>
                </a:solidFill>
                <a:latin typeface="微软雅黑" panose="020B0503020204020204" pitchFamily="34" charset="-122"/>
                <a:ea typeface="微软雅黑" panose="020B0503020204020204" pitchFamily="34" charset="-122"/>
              </a:rPr>
              <a:t>汇率</a:t>
            </a:r>
            <a:r>
              <a:rPr lang="zh-CN" altLang="zh-CN" sz="1050" dirty="0" smtClean="0">
                <a:solidFill>
                  <a:schemeClr val="accent1">
                    <a:lumMod val="75000"/>
                  </a:schemeClr>
                </a:solidFill>
                <a:latin typeface="微软雅黑" panose="020B0503020204020204" pitchFamily="34" charset="-122"/>
                <a:ea typeface="微软雅黑" panose="020B0503020204020204" pitchFamily="34" charset="-122"/>
              </a:rPr>
              <a:t>不稳定</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，经常贬值，可以部分抵消工资上涨的</a:t>
            </a:r>
            <a:r>
              <a:rPr lang="zh-CN" altLang="zh-CN" sz="1050" dirty="0" smtClean="0">
                <a:solidFill>
                  <a:schemeClr val="accent1">
                    <a:lumMod val="75000"/>
                  </a:schemeClr>
                </a:solidFill>
                <a:latin typeface="微软雅黑" panose="020B0503020204020204" pitchFamily="34" charset="-122"/>
                <a:ea typeface="微软雅黑" panose="020B0503020204020204" pitchFamily="34" charset="-122"/>
              </a:rPr>
              <a:t>成本</a:t>
            </a:r>
            <a:r>
              <a:rPr lang="zh-CN" altLang="en-US" sz="1050" dirty="0" smtClean="0">
                <a:solidFill>
                  <a:schemeClr val="accent1">
                    <a:lumMod val="75000"/>
                  </a:schemeClr>
                </a:solidFill>
                <a:latin typeface="微软雅黑" panose="020B0503020204020204" pitchFamily="34" charset="-122"/>
                <a:ea typeface="微软雅黑" panose="020B0503020204020204" pitchFamily="34" charset="-122"/>
              </a:rPr>
              <a:t>。</a:t>
            </a:r>
            <a:endParaRPr lang="zh-CN" altLang="zh-CN" sz="1050" dirty="0">
              <a:solidFill>
                <a:schemeClr val="accent1">
                  <a:lumMod val="75000"/>
                </a:schemeClr>
              </a:solidFill>
              <a:latin typeface="微软雅黑" panose="020B0503020204020204" pitchFamily="34" charset="-122"/>
              <a:ea typeface="微软雅黑" panose="020B0503020204020204" pitchFamily="34" charset="-122"/>
            </a:endParaRPr>
          </a:p>
          <a:p>
            <a:pPr marL="171450" lvl="0" indent="-171450">
              <a:lnSpc>
                <a:spcPts val="1500"/>
              </a:lnSpc>
              <a:buFont typeface="Wingdings" panose="05000000000000000000" pitchFamily="2" charset="2"/>
              <a:buChar char="u"/>
            </a:pPr>
            <a:r>
              <a:rPr lang="zh-CN" altLang="zh-CN" sz="1050" b="1" dirty="0">
                <a:solidFill>
                  <a:srgbClr val="C00000"/>
                </a:solidFill>
                <a:latin typeface="微软雅黑" panose="020B0503020204020204" pitchFamily="34" charset="-122"/>
                <a:ea typeface="微软雅黑" panose="020B0503020204020204" pitchFamily="34" charset="-122"/>
              </a:rPr>
              <a:t>工厂</a:t>
            </a:r>
            <a:r>
              <a:rPr lang="zh-CN" altLang="en-US" sz="1050" b="1" dirty="0">
                <a:solidFill>
                  <a:srgbClr val="C00000"/>
                </a:solidFill>
                <a:latin typeface="微软雅黑" panose="020B0503020204020204" pitchFamily="34" charset="-122"/>
                <a:ea typeface="微软雅黑" panose="020B0503020204020204" pitchFamily="34" charset="-122"/>
              </a:rPr>
              <a:t>：</a:t>
            </a:r>
            <a:r>
              <a:rPr lang="zh-CN" altLang="zh-CN" sz="1050" dirty="0" smtClean="0">
                <a:solidFill>
                  <a:schemeClr val="accent1">
                    <a:lumMod val="75000"/>
                  </a:schemeClr>
                </a:solidFill>
                <a:latin typeface="微软雅黑" panose="020B0503020204020204" pitchFamily="34" charset="-122"/>
                <a:ea typeface="微软雅黑" panose="020B0503020204020204" pitchFamily="34" charset="-122"/>
              </a:rPr>
              <a:t>集中</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在仰光，离港口和机场较</a:t>
            </a:r>
            <a:r>
              <a:rPr lang="zh-CN" altLang="zh-CN" sz="1050" dirty="0" smtClean="0">
                <a:solidFill>
                  <a:schemeClr val="accent1">
                    <a:lumMod val="75000"/>
                  </a:schemeClr>
                </a:solidFill>
                <a:latin typeface="微软雅黑" panose="020B0503020204020204" pitchFamily="34" charset="-122"/>
                <a:ea typeface="微软雅黑" panose="020B0503020204020204" pitchFamily="34" charset="-122"/>
              </a:rPr>
              <a:t>近</a:t>
            </a:r>
            <a:r>
              <a:rPr lang="zh-CN" altLang="en-US" sz="1050" dirty="0" smtClean="0">
                <a:solidFill>
                  <a:schemeClr val="accent1">
                    <a:lumMod val="75000"/>
                  </a:schemeClr>
                </a:solidFill>
                <a:latin typeface="微软雅黑" panose="020B0503020204020204" pitchFamily="34" charset="-122"/>
                <a:ea typeface="微软雅黑" panose="020B0503020204020204" pitchFamily="34" charset="-122"/>
              </a:rPr>
              <a:t>。</a:t>
            </a:r>
            <a:endParaRPr lang="zh-CN" altLang="zh-CN" sz="1050" dirty="0">
              <a:solidFill>
                <a:schemeClr val="accent1">
                  <a:lumMod val="75000"/>
                </a:schemeClr>
              </a:solidFill>
              <a:latin typeface="微软雅黑" panose="020B0503020204020204" pitchFamily="34" charset="-122"/>
              <a:ea typeface="微软雅黑" panose="020B0503020204020204" pitchFamily="34" charset="-122"/>
            </a:endParaRPr>
          </a:p>
          <a:p>
            <a:pPr marL="171450" lvl="0" indent="-171450">
              <a:lnSpc>
                <a:spcPts val="1500"/>
              </a:lnSpc>
              <a:buFont typeface="Wingdings" panose="05000000000000000000" pitchFamily="2" charset="2"/>
              <a:buChar char="u"/>
            </a:pPr>
            <a:r>
              <a:rPr lang="zh-CN" altLang="zh-CN" sz="1050" b="1" dirty="0">
                <a:solidFill>
                  <a:srgbClr val="C00000"/>
                </a:solidFill>
                <a:latin typeface="微软雅黑" panose="020B0503020204020204" pitchFamily="34" charset="-122"/>
                <a:ea typeface="微软雅黑" panose="020B0503020204020204" pitchFamily="34" charset="-122"/>
              </a:rPr>
              <a:t>工人食宿</a:t>
            </a:r>
            <a:r>
              <a:rPr lang="zh-CN" altLang="en-US" sz="1050" b="1" dirty="0">
                <a:solidFill>
                  <a:srgbClr val="C00000"/>
                </a:solidFill>
                <a:latin typeface="微软雅黑" panose="020B0503020204020204" pitchFamily="34" charset="-122"/>
                <a:ea typeface="微软雅黑" panose="020B0503020204020204" pitchFamily="34" charset="-122"/>
              </a:rPr>
              <a:t>：</a:t>
            </a:r>
            <a:r>
              <a:rPr lang="zh-CN" altLang="en-US" sz="1050" dirty="0" smtClean="0">
                <a:solidFill>
                  <a:schemeClr val="accent1">
                    <a:lumMod val="75000"/>
                  </a:schemeClr>
                </a:solidFill>
                <a:latin typeface="微软雅黑" panose="020B0503020204020204" pitchFamily="34" charset="-122"/>
                <a:ea typeface="微软雅黑" panose="020B0503020204020204" pitchFamily="34" charset="-122"/>
              </a:rPr>
              <a:t>不用提供</a:t>
            </a:r>
            <a:r>
              <a:rPr lang="zh-CN" altLang="zh-CN" sz="1050" dirty="0" smtClean="0">
                <a:solidFill>
                  <a:schemeClr val="accent1">
                    <a:lumMod val="75000"/>
                  </a:schemeClr>
                </a:solidFill>
                <a:latin typeface="微软雅黑" panose="020B0503020204020204" pitchFamily="34" charset="-122"/>
                <a:ea typeface="微软雅黑" panose="020B0503020204020204" pitchFamily="34" charset="-122"/>
              </a:rPr>
              <a:t>，</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减少了管理</a:t>
            </a:r>
            <a:r>
              <a:rPr lang="zh-CN" altLang="zh-CN" sz="1050" dirty="0" smtClean="0">
                <a:solidFill>
                  <a:schemeClr val="accent1">
                    <a:lumMod val="75000"/>
                  </a:schemeClr>
                </a:solidFill>
                <a:latin typeface="微软雅黑" panose="020B0503020204020204" pitchFamily="34" charset="-122"/>
                <a:ea typeface="微软雅黑" panose="020B0503020204020204" pitchFamily="34" charset="-122"/>
              </a:rPr>
              <a:t>成本</a:t>
            </a:r>
            <a:r>
              <a:rPr lang="zh-CN" altLang="en-US" sz="1050" dirty="0" smtClean="0">
                <a:solidFill>
                  <a:schemeClr val="accent1">
                    <a:lumMod val="75000"/>
                  </a:schemeClr>
                </a:solidFill>
                <a:latin typeface="微软雅黑" panose="020B0503020204020204" pitchFamily="34" charset="-122"/>
                <a:ea typeface="微软雅黑" panose="020B0503020204020204" pitchFamily="34" charset="-122"/>
              </a:rPr>
              <a:t>。</a:t>
            </a:r>
            <a:endParaRPr lang="zh-CN" altLang="zh-CN" sz="1050" dirty="0">
              <a:solidFill>
                <a:schemeClr val="accent1">
                  <a:lumMod val="75000"/>
                </a:schemeClr>
              </a:solidFill>
              <a:latin typeface="微软雅黑" panose="020B0503020204020204" pitchFamily="34" charset="-122"/>
              <a:ea typeface="微软雅黑" panose="020B0503020204020204" pitchFamily="34" charset="-122"/>
            </a:endParaRPr>
          </a:p>
          <a:p>
            <a:pPr marL="171450" lvl="0" indent="-171450">
              <a:lnSpc>
                <a:spcPts val="1500"/>
              </a:lnSpc>
              <a:buFont typeface="Wingdings" panose="05000000000000000000" pitchFamily="2" charset="2"/>
              <a:buChar char="u"/>
            </a:pPr>
            <a:r>
              <a:rPr lang="zh-CN" altLang="zh-CN" sz="1050" b="1" dirty="0">
                <a:solidFill>
                  <a:srgbClr val="C00000"/>
                </a:solidFill>
                <a:latin typeface="微软雅黑" panose="020B0503020204020204" pitchFamily="34" charset="-122"/>
                <a:ea typeface="微软雅黑" panose="020B0503020204020204" pitchFamily="34" charset="-122"/>
              </a:rPr>
              <a:t>社会治安</a:t>
            </a:r>
            <a:r>
              <a:rPr lang="zh-CN" altLang="en-US" sz="1050" b="1" dirty="0">
                <a:solidFill>
                  <a:srgbClr val="C00000"/>
                </a:solidFill>
                <a:latin typeface="微软雅黑" panose="020B0503020204020204" pitchFamily="34" charset="-122"/>
                <a:ea typeface="微软雅黑" panose="020B0503020204020204" pitchFamily="34" charset="-122"/>
              </a:rPr>
              <a:t>：</a:t>
            </a:r>
            <a:r>
              <a:rPr lang="zh-CN" altLang="en-US" sz="1050" dirty="0" smtClean="0">
                <a:solidFill>
                  <a:schemeClr val="accent1">
                    <a:lumMod val="75000"/>
                  </a:schemeClr>
                </a:solidFill>
                <a:latin typeface="微软雅黑" panose="020B0503020204020204" pitchFamily="34" charset="-122"/>
                <a:ea typeface="微软雅黑" panose="020B0503020204020204" pitchFamily="34" charset="-122"/>
              </a:rPr>
              <a:t>情况较</a:t>
            </a:r>
            <a:r>
              <a:rPr lang="zh-CN" altLang="zh-CN" sz="1050" dirty="0" smtClean="0">
                <a:solidFill>
                  <a:schemeClr val="accent1">
                    <a:lumMod val="75000"/>
                  </a:schemeClr>
                </a:solidFill>
                <a:latin typeface="微软雅黑" panose="020B0503020204020204" pitchFamily="34" charset="-122"/>
                <a:ea typeface="微软雅黑" panose="020B0503020204020204" pitchFamily="34" charset="-122"/>
              </a:rPr>
              <a:t>好</a:t>
            </a:r>
            <a:r>
              <a:rPr lang="zh-CN" altLang="en-US" sz="1050" dirty="0">
                <a:solidFill>
                  <a:schemeClr val="accent1">
                    <a:lumMod val="75000"/>
                  </a:schemeClr>
                </a:solidFill>
                <a:latin typeface="微软雅黑" panose="020B0503020204020204" pitchFamily="34" charset="-122"/>
                <a:ea typeface="微软雅黑" panose="020B0503020204020204" pitchFamily="34" charset="-122"/>
              </a:rPr>
              <a:t>。</a:t>
            </a:r>
            <a:endParaRPr lang="zh-CN" altLang="zh-CN" sz="1050" dirty="0">
              <a:solidFill>
                <a:schemeClr val="accent1">
                  <a:lumMod val="75000"/>
                </a:schemeClr>
              </a:solidFill>
              <a:latin typeface="微软雅黑" panose="020B0503020204020204" pitchFamily="34" charset="-122"/>
              <a:ea typeface="微软雅黑" panose="020B0503020204020204" pitchFamily="34" charset="-122"/>
            </a:endParaRPr>
          </a:p>
          <a:p>
            <a:pPr marL="171450" lvl="0" indent="-171450">
              <a:lnSpc>
                <a:spcPts val="1500"/>
              </a:lnSpc>
              <a:buFont typeface="Wingdings" panose="05000000000000000000" pitchFamily="2" charset="2"/>
              <a:buChar char="u"/>
            </a:pPr>
            <a:r>
              <a:rPr lang="zh-CN" altLang="zh-CN" sz="1050" b="1" dirty="0">
                <a:solidFill>
                  <a:srgbClr val="C00000"/>
                </a:solidFill>
                <a:latin typeface="微软雅黑" panose="020B0503020204020204" pitchFamily="34" charset="-122"/>
                <a:ea typeface="微软雅黑" panose="020B0503020204020204" pitchFamily="34" charset="-122"/>
              </a:rPr>
              <a:t>中缅铁路</a:t>
            </a:r>
            <a:r>
              <a:rPr lang="zh-CN" altLang="en-US" sz="1050" b="1" dirty="0">
                <a:solidFill>
                  <a:srgbClr val="C00000"/>
                </a:solidFill>
                <a:latin typeface="微软雅黑" panose="020B0503020204020204" pitchFamily="34" charset="-122"/>
                <a:ea typeface="微软雅黑" panose="020B0503020204020204" pitchFamily="34" charset="-122"/>
              </a:rPr>
              <a:t>：</a:t>
            </a:r>
            <a:r>
              <a:rPr lang="zh-CN" altLang="zh-CN" sz="1050" dirty="0" smtClean="0">
                <a:solidFill>
                  <a:schemeClr val="accent1">
                    <a:lumMod val="75000"/>
                  </a:schemeClr>
                </a:solidFill>
                <a:latin typeface="微软雅黑" panose="020B0503020204020204" pitchFamily="34" charset="-122"/>
                <a:ea typeface="微软雅黑" panose="020B0503020204020204" pitchFamily="34" charset="-122"/>
              </a:rPr>
              <a:t>正在</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勘探阶段，届时曼德勒</a:t>
            </a:r>
            <a:r>
              <a:rPr lang="en-US" altLang="zh-CN" sz="1050" dirty="0">
                <a:solidFill>
                  <a:schemeClr val="accent1">
                    <a:lumMod val="75000"/>
                  </a:schemeClr>
                </a:solidFill>
                <a:latin typeface="微软雅黑" panose="020B0503020204020204" pitchFamily="34" charset="-122"/>
                <a:ea typeface="微软雅黑" panose="020B0503020204020204" pitchFamily="34" charset="-122"/>
              </a:rPr>
              <a:t>-</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中国边境仅</a:t>
            </a:r>
            <a:r>
              <a:rPr lang="en-US" altLang="zh-CN" sz="1050" dirty="0">
                <a:solidFill>
                  <a:schemeClr val="accent1">
                    <a:lumMod val="75000"/>
                  </a:schemeClr>
                </a:solidFill>
                <a:latin typeface="微软雅黑" panose="020B0503020204020204" pitchFamily="34" charset="-122"/>
                <a:ea typeface="微软雅黑" panose="020B0503020204020204" pitchFamily="34" charset="-122"/>
              </a:rPr>
              <a:t>3-4</a:t>
            </a:r>
            <a:r>
              <a:rPr lang="zh-CN" altLang="zh-CN" sz="1050" dirty="0" smtClean="0">
                <a:solidFill>
                  <a:schemeClr val="accent1">
                    <a:lumMod val="75000"/>
                  </a:schemeClr>
                </a:solidFill>
                <a:latin typeface="微软雅黑" panose="020B0503020204020204" pitchFamily="34" charset="-122"/>
                <a:ea typeface="微软雅黑" panose="020B0503020204020204" pitchFamily="34" charset="-122"/>
              </a:rPr>
              <a:t>小时</a:t>
            </a:r>
            <a:r>
              <a:rPr lang="zh-CN" altLang="en-US" sz="1050" dirty="0" smtClean="0">
                <a:solidFill>
                  <a:schemeClr val="accent1">
                    <a:lumMod val="75000"/>
                  </a:schemeClr>
                </a:solidFill>
                <a:latin typeface="微软雅黑" panose="020B0503020204020204" pitchFamily="34" charset="-122"/>
                <a:ea typeface="微软雅黑" panose="020B0503020204020204" pitchFamily="34" charset="-122"/>
              </a:rPr>
              <a:t>。</a:t>
            </a:r>
            <a:endParaRPr lang="zh-CN" altLang="zh-CN" sz="1050" dirty="0">
              <a:solidFill>
                <a:schemeClr val="accent1">
                  <a:lumMod val="75000"/>
                </a:schemeClr>
              </a:solidFill>
              <a:latin typeface="微软雅黑" panose="020B0503020204020204" pitchFamily="34" charset="-122"/>
              <a:ea typeface="微软雅黑" panose="020B0503020204020204" pitchFamily="34" charset="-122"/>
            </a:endParaRPr>
          </a:p>
          <a:p>
            <a:pPr marL="171450" lvl="0" indent="-171450">
              <a:lnSpc>
                <a:spcPts val="1500"/>
              </a:lnSpc>
              <a:buFont typeface="Wingdings" panose="05000000000000000000" pitchFamily="2" charset="2"/>
              <a:buChar char="u"/>
            </a:pPr>
            <a:r>
              <a:rPr lang="zh-CN" altLang="zh-CN" sz="1050" b="1" dirty="0">
                <a:solidFill>
                  <a:srgbClr val="C00000"/>
                </a:solidFill>
                <a:latin typeface="微软雅黑" panose="020B0503020204020204" pitchFamily="34" charset="-122"/>
                <a:ea typeface="微软雅黑" panose="020B0503020204020204" pitchFamily="34" charset="-122"/>
              </a:rPr>
              <a:t>中缅双边关系</a:t>
            </a:r>
            <a:r>
              <a:rPr lang="zh-CN" altLang="en-US" sz="1050" b="1" dirty="0">
                <a:solidFill>
                  <a:srgbClr val="C00000"/>
                </a:solidFill>
                <a:latin typeface="微软雅黑" panose="020B0503020204020204" pitchFamily="34" charset="-122"/>
                <a:ea typeface="微软雅黑" panose="020B0503020204020204" pitchFamily="34" charset="-122"/>
              </a:rPr>
              <a:t>：</a:t>
            </a:r>
            <a:r>
              <a:rPr lang="zh-CN" altLang="zh-CN" sz="1050" dirty="0" smtClean="0">
                <a:solidFill>
                  <a:schemeClr val="accent1">
                    <a:lumMod val="75000"/>
                  </a:schemeClr>
                </a:solidFill>
                <a:latin typeface="微软雅黑" panose="020B0503020204020204" pitchFamily="34" charset="-122"/>
                <a:ea typeface="微软雅黑" panose="020B0503020204020204" pitchFamily="34" charset="-122"/>
              </a:rPr>
              <a:t>发展</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势头良好。</a:t>
            </a:r>
            <a:endParaRPr lang="zh-CN" altLang="zh-CN" sz="1050" dirty="0">
              <a:solidFill>
                <a:schemeClr val="accent1">
                  <a:lumMod val="75000"/>
                </a:schemeClr>
              </a:solidFill>
              <a:latin typeface="微软雅黑" panose="020B0503020204020204" pitchFamily="34" charset="-122"/>
              <a:ea typeface="微软雅黑" panose="020B0503020204020204" pitchFamily="34" charset="-122"/>
            </a:endParaRPr>
          </a:p>
          <a:p>
            <a:pPr marL="171450" indent="-171450">
              <a:buFont typeface="Wingdings" panose="05000000000000000000" pitchFamily="2" charset="2"/>
              <a:buChar char="u"/>
            </a:pPr>
            <a:endParaRPr lang="zh-CN" altLang="zh-CN" sz="1200" dirty="0">
              <a:solidFill>
                <a:schemeClr val="accent1">
                  <a:lumMod val="75000"/>
                </a:schemeClr>
              </a:solidFill>
              <a:latin typeface="微软雅黑" panose="020B0503020204020204" pitchFamily="34" charset="-122"/>
              <a:ea typeface="微软雅黑" panose="020B0503020204020204" pitchFamily="34" charset="-122"/>
            </a:endParaRPr>
          </a:p>
          <a:p>
            <a:endParaRPr lang="zh-CN" altLang="en-US" sz="1200" dirty="0"/>
          </a:p>
        </p:txBody>
      </p:sp>
      <p:sp>
        <p:nvSpPr>
          <p:cNvPr id="5" name="标题 1"/>
          <p:cNvSpPr txBox="1"/>
          <p:nvPr/>
        </p:nvSpPr>
        <p:spPr>
          <a:xfrm>
            <a:off x="182448" y="157656"/>
            <a:ext cx="8859596" cy="549540"/>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zh-CN" altLang="en-US" sz="2000" b="1" i="1" u="sng" dirty="0" smtClean="0">
                <a:solidFill>
                  <a:schemeClr val="accent1">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案例二：</a:t>
            </a:r>
            <a:r>
              <a:rPr lang="en-US" altLang="zh-CN" sz="2000" b="1" i="1" u="sng" dirty="0" smtClean="0">
                <a:solidFill>
                  <a:schemeClr val="accent1">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RCEP</a:t>
            </a:r>
            <a:r>
              <a:rPr lang="zh-CN" altLang="en-US" sz="2000" b="1" i="1" u="sng" dirty="0">
                <a:solidFill>
                  <a:schemeClr val="accent1">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国家投资</a:t>
            </a:r>
            <a:r>
              <a:rPr lang="zh-CN" altLang="en-US" sz="2000" b="1" i="1" u="sng" dirty="0" smtClean="0">
                <a:solidFill>
                  <a:schemeClr val="accent1">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环境</a:t>
            </a:r>
            <a:r>
              <a:rPr lang="en-US" altLang="zh-CN" sz="2000" b="1" i="1" u="sng" dirty="0" smtClean="0">
                <a:solidFill>
                  <a:schemeClr val="accent1">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000" b="1" i="1" u="sng" dirty="0" smtClean="0">
                <a:solidFill>
                  <a:schemeClr val="accent1">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缅甸</a:t>
            </a:r>
            <a:endParaRPr lang="zh-CN" altLang="en-US" sz="2000" b="1" i="1" u="sng" dirty="0">
              <a:solidFill>
                <a:schemeClr val="accent1">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854316" y="776879"/>
            <a:ext cx="2578351" cy="1933763"/>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32667" y="776879"/>
            <a:ext cx="2609377" cy="1974916"/>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4315" y="2751795"/>
            <a:ext cx="2578351" cy="1954034"/>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4699" y="2751795"/>
            <a:ext cx="2587345" cy="1954034"/>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362178" y="1009635"/>
            <a:ext cx="3096344" cy="3731791"/>
          </a:xfrm>
          <a:prstGeom prst="rect">
            <a:avLst/>
          </a:prstGeom>
          <a:noFill/>
        </p:spPr>
        <p:txBody>
          <a:bodyPr wrap="square" rtlCol="0">
            <a:spAutoFit/>
          </a:bodyPr>
          <a:lstStyle/>
          <a:p>
            <a:pPr marL="171450" indent="-171450">
              <a:lnSpc>
                <a:spcPts val="1500"/>
              </a:lnSpc>
              <a:buFont typeface="Wingdings" panose="05000000000000000000" pitchFamily="2" charset="2"/>
              <a:buChar char="u"/>
            </a:pPr>
            <a:r>
              <a:rPr lang="zh-CN" altLang="zh-CN" sz="1050" b="1" dirty="0">
                <a:solidFill>
                  <a:srgbClr val="C00000"/>
                </a:solidFill>
                <a:latin typeface="微软雅黑" panose="020B0503020204020204" pitchFamily="34" charset="-122"/>
                <a:ea typeface="微软雅黑" panose="020B0503020204020204" pitchFamily="34" charset="-122"/>
              </a:rPr>
              <a:t>劳动力优势</a:t>
            </a:r>
            <a:r>
              <a:rPr lang="zh-CN" altLang="zh-CN" sz="1050" b="1" dirty="0" smtClean="0">
                <a:solidFill>
                  <a:srgbClr val="C00000"/>
                </a:solidFill>
                <a:latin typeface="微软雅黑" panose="020B0503020204020204" pitchFamily="34" charset="-122"/>
                <a:ea typeface="微软雅黑" panose="020B0503020204020204" pitchFamily="34" charset="-122"/>
              </a:rPr>
              <a:t>：</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人口</a:t>
            </a:r>
            <a:r>
              <a:rPr lang="en-US" altLang="zh-CN" sz="1050" dirty="0">
                <a:solidFill>
                  <a:schemeClr val="accent1">
                    <a:lumMod val="75000"/>
                  </a:schemeClr>
                </a:solidFill>
                <a:latin typeface="微软雅黑" panose="020B0503020204020204" pitchFamily="34" charset="-122"/>
                <a:ea typeface="微软雅黑" panose="020B0503020204020204" pitchFamily="34" charset="-122"/>
              </a:rPr>
              <a:t>1600</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万，平均年龄</a:t>
            </a:r>
            <a:r>
              <a:rPr lang="en-US" altLang="zh-CN" sz="1050" dirty="0">
                <a:solidFill>
                  <a:schemeClr val="accent1">
                    <a:lumMod val="75000"/>
                  </a:schemeClr>
                </a:solidFill>
                <a:latin typeface="微软雅黑" panose="020B0503020204020204" pitchFamily="34" charset="-122"/>
                <a:ea typeface="微软雅黑" panose="020B0503020204020204" pitchFamily="34" charset="-122"/>
              </a:rPr>
              <a:t>20</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多岁，且每年新增劳动力</a:t>
            </a:r>
            <a:r>
              <a:rPr lang="en-US" altLang="zh-CN" sz="1050" dirty="0">
                <a:solidFill>
                  <a:schemeClr val="accent1">
                    <a:lumMod val="75000"/>
                  </a:schemeClr>
                </a:solidFill>
                <a:latin typeface="微软雅黑" panose="020B0503020204020204" pitchFamily="34" charset="-122"/>
                <a:ea typeface="微软雅黑" panose="020B0503020204020204" pitchFamily="34" charset="-122"/>
              </a:rPr>
              <a:t>30-50</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万，由于柬埔寨缺少其他产业来消化这些劳动力，所以纺织服装业的劳动力供给比较</a:t>
            </a:r>
            <a:r>
              <a:rPr lang="zh-CN" altLang="zh-CN" sz="1050" dirty="0" smtClean="0">
                <a:solidFill>
                  <a:schemeClr val="accent1">
                    <a:lumMod val="75000"/>
                  </a:schemeClr>
                </a:solidFill>
                <a:latin typeface="微软雅黑" panose="020B0503020204020204" pitchFamily="34" charset="-122"/>
                <a:ea typeface="微软雅黑" panose="020B0503020204020204" pitchFamily="34" charset="-122"/>
              </a:rPr>
              <a:t>充足</a:t>
            </a:r>
            <a:r>
              <a:rPr lang="zh-CN" altLang="en-US" sz="1050" dirty="0" smtClean="0">
                <a:solidFill>
                  <a:schemeClr val="accent1">
                    <a:lumMod val="75000"/>
                  </a:schemeClr>
                </a:solidFill>
                <a:latin typeface="微软雅黑" panose="020B0503020204020204" pitchFamily="34" charset="-122"/>
                <a:ea typeface="微软雅黑" panose="020B0503020204020204" pitchFamily="34" charset="-122"/>
              </a:rPr>
              <a:t>。</a:t>
            </a:r>
            <a:endParaRPr lang="en-US" altLang="zh-CN" sz="1050" dirty="0">
              <a:solidFill>
                <a:schemeClr val="accent1">
                  <a:lumMod val="75000"/>
                </a:schemeClr>
              </a:solidFill>
              <a:latin typeface="微软雅黑" panose="020B0503020204020204" pitchFamily="34" charset="-122"/>
              <a:ea typeface="微软雅黑" panose="020B0503020204020204" pitchFamily="34" charset="-122"/>
            </a:endParaRPr>
          </a:p>
          <a:p>
            <a:pPr marL="171450" indent="-171450">
              <a:lnSpc>
                <a:spcPts val="1500"/>
              </a:lnSpc>
              <a:buFont typeface="Wingdings" panose="05000000000000000000" pitchFamily="2" charset="2"/>
              <a:buChar char="u"/>
            </a:pPr>
            <a:r>
              <a:rPr lang="zh-CN" altLang="zh-CN" sz="1050" b="1" dirty="0">
                <a:solidFill>
                  <a:srgbClr val="C00000"/>
                </a:solidFill>
                <a:latin typeface="微软雅黑" panose="020B0503020204020204" pitchFamily="34" charset="-122"/>
                <a:ea typeface="微软雅黑" panose="020B0503020204020204" pitchFamily="34" charset="-122"/>
              </a:rPr>
              <a:t>享有贸易优惠：</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作为最不发达国家，柬埔寨目前享受对欧盟、加拿大、中日韩、东盟等国家和地区的免关税待遇</a:t>
            </a:r>
            <a:r>
              <a:rPr lang="zh-CN" altLang="zh-CN" sz="1050" dirty="0" smtClean="0">
                <a:solidFill>
                  <a:schemeClr val="accent1">
                    <a:lumMod val="75000"/>
                  </a:schemeClr>
                </a:solidFill>
                <a:latin typeface="微软雅黑" panose="020B0503020204020204" pitchFamily="34" charset="-122"/>
                <a:ea typeface="微软雅黑" panose="020B0503020204020204" pitchFamily="34" charset="-122"/>
              </a:rPr>
              <a:t>。</a:t>
            </a:r>
            <a:endParaRPr lang="en-US" altLang="zh-CN" sz="1050" dirty="0" smtClean="0">
              <a:solidFill>
                <a:schemeClr val="accent1">
                  <a:lumMod val="75000"/>
                </a:schemeClr>
              </a:solidFill>
              <a:latin typeface="微软雅黑" panose="020B0503020204020204" pitchFamily="34" charset="-122"/>
              <a:ea typeface="微软雅黑" panose="020B0503020204020204" pitchFamily="34" charset="-122"/>
            </a:endParaRPr>
          </a:p>
          <a:p>
            <a:pPr marL="171450" indent="-171450">
              <a:lnSpc>
                <a:spcPts val="1500"/>
              </a:lnSpc>
              <a:buFont typeface="Wingdings" panose="05000000000000000000" pitchFamily="2" charset="2"/>
              <a:buChar char="u"/>
            </a:pPr>
            <a:r>
              <a:rPr lang="zh-CN" altLang="en-US" sz="1050" b="1" dirty="0" smtClean="0">
                <a:solidFill>
                  <a:srgbClr val="C00000"/>
                </a:solidFill>
                <a:latin typeface="微软雅黑" panose="020B0503020204020204" pitchFamily="34" charset="-122"/>
                <a:ea typeface="微软雅黑" panose="020B0503020204020204" pitchFamily="34" charset="-122"/>
              </a:rPr>
              <a:t>就业人口：</a:t>
            </a:r>
            <a:r>
              <a:rPr lang="zh-CN" altLang="en-US" sz="1050" dirty="0">
                <a:solidFill>
                  <a:schemeClr val="accent1">
                    <a:lumMod val="75000"/>
                  </a:schemeClr>
                </a:solidFill>
                <a:latin typeface="微软雅黑" panose="020B0503020204020204" pitchFamily="34" charset="-122"/>
                <a:ea typeface="微软雅黑" panose="020B0503020204020204" pitchFamily="34" charset="-122"/>
              </a:rPr>
              <a:t>纺织服装鞋类箱包行业</a:t>
            </a:r>
            <a:r>
              <a:rPr lang="en-US" altLang="zh-CN" sz="1050" dirty="0">
                <a:solidFill>
                  <a:schemeClr val="accent1">
                    <a:lumMod val="75000"/>
                  </a:schemeClr>
                </a:solidFill>
                <a:latin typeface="微软雅黑" panose="020B0503020204020204" pitchFamily="34" charset="-122"/>
                <a:ea typeface="微软雅黑" panose="020B0503020204020204" pitchFamily="34" charset="-122"/>
              </a:rPr>
              <a:t>100</a:t>
            </a:r>
            <a:r>
              <a:rPr lang="zh-CN" altLang="en-US" sz="1050" dirty="0" smtClean="0">
                <a:solidFill>
                  <a:schemeClr val="accent1">
                    <a:lumMod val="75000"/>
                  </a:schemeClr>
                </a:solidFill>
                <a:latin typeface="微软雅黑" panose="020B0503020204020204" pitchFamily="34" charset="-122"/>
                <a:ea typeface="微软雅黑" panose="020B0503020204020204" pitchFamily="34" charset="-122"/>
              </a:rPr>
              <a:t>万人。</a:t>
            </a:r>
            <a:endParaRPr lang="en-US" altLang="zh-CN" sz="1050" dirty="0" smtClean="0">
              <a:solidFill>
                <a:schemeClr val="accent1">
                  <a:lumMod val="75000"/>
                </a:schemeClr>
              </a:solidFill>
              <a:latin typeface="微软雅黑" panose="020B0503020204020204" pitchFamily="34" charset="-122"/>
              <a:ea typeface="微软雅黑" panose="020B0503020204020204" pitchFamily="34" charset="-122"/>
            </a:endParaRPr>
          </a:p>
          <a:p>
            <a:pPr marL="171450" indent="-171450">
              <a:lnSpc>
                <a:spcPts val="1500"/>
              </a:lnSpc>
              <a:buFont typeface="Wingdings" panose="05000000000000000000" pitchFamily="2" charset="2"/>
              <a:buChar char="u"/>
            </a:pPr>
            <a:r>
              <a:rPr lang="zh-CN" altLang="en-US" sz="1050" b="1" dirty="0" smtClean="0">
                <a:solidFill>
                  <a:srgbClr val="C00000"/>
                </a:solidFill>
                <a:latin typeface="微软雅黑" panose="020B0503020204020204" pitchFamily="34" charset="-122"/>
                <a:ea typeface="微软雅黑" panose="020B0503020204020204" pitchFamily="34" charset="-122"/>
              </a:rPr>
              <a:t>出口规模：</a:t>
            </a:r>
            <a:r>
              <a:rPr lang="en-US" altLang="zh-CN" sz="1050" dirty="0" smtClean="0">
                <a:solidFill>
                  <a:schemeClr val="accent1">
                    <a:lumMod val="75000"/>
                  </a:schemeClr>
                </a:solidFill>
                <a:latin typeface="微软雅黑" panose="020B0503020204020204" pitchFamily="34" charset="-122"/>
                <a:ea typeface="微软雅黑" panose="020B0503020204020204" pitchFamily="34" charset="-122"/>
              </a:rPr>
              <a:t>2018</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年，柬埔寨纺织服装箱包鞋类出口总额约为</a:t>
            </a:r>
            <a:r>
              <a:rPr lang="en-US" altLang="zh-CN" sz="1050" dirty="0">
                <a:solidFill>
                  <a:schemeClr val="accent1">
                    <a:lumMod val="75000"/>
                  </a:schemeClr>
                </a:solidFill>
                <a:latin typeface="微软雅黑" panose="020B0503020204020204" pitchFamily="34" charset="-122"/>
                <a:ea typeface="微软雅黑" panose="020B0503020204020204" pitchFamily="34" charset="-122"/>
              </a:rPr>
              <a:t>100</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亿美元左右。尤其是箱包企业发展很快，目前有约</a:t>
            </a:r>
            <a:r>
              <a:rPr lang="en-US" altLang="zh-CN" sz="1050" dirty="0">
                <a:solidFill>
                  <a:schemeClr val="accent1">
                    <a:lumMod val="75000"/>
                  </a:schemeClr>
                </a:solidFill>
                <a:latin typeface="微软雅黑" panose="020B0503020204020204" pitchFamily="34" charset="-122"/>
                <a:ea typeface="微软雅黑" panose="020B0503020204020204" pitchFamily="34" charset="-122"/>
              </a:rPr>
              <a:t>30</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家箱包工厂</a:t>
            </a:r>
            <a:r>
              <a:rPr lang="zh-CN" altLang="zh-CN" sz="1050" dirty="0" smtClean="0">
                <a:solidFill>
                  <a:schemeClr val="accent1">
                    <a:lumMod val="75000"/>
                  </a:schemeClr>
                </a:solidFill>
                <a:latin typeface="微软雅黑" panose="020B0503020204020204" pitchFamily="34" charset="-122"/>
                <a:ea typeface="微软雅黑" panose="020B0503020204020204" pitchFamily="34" charset="-122"/>
              </a:rPr>
              <a:t>。</a:t>
            </a:r>
            <a:endParaRPr lang="en-US" altLang="zh-CN" sz="1050" dirty="0" smtClean="0">
              <a:solidFill>
                <a:schemeClr val="accent1">
                  <a:lumMod val="75000"/>
                </a:schemeClr>
              </a:solidFill>
              <a:latin typeface="微软雅黑" panose="020B0503020204020204" pitchFamily="34" charset="-122"/>
              <a:ea typeface="微软雅黑" panose="020B0503020204020204" pitchFamily="34" charset="-122"/>
            </a:endParaRPr>
          </a:p>
          <a:p>
            <a:pPr marL="171450" indent="-171450">
              <a:lnSpc>
                <a:spcPts val="1500"/>
              </a:lnSpc>
              <a:buFont typeface="Wingdings" panose="05000000000000000000" pitchFamily="2" charset="2"/>
              <a:buChar char="u"/>
            </a:pPr>
            <a:r>
              <a:rPr lang="en-US" altLang="zh-CN" sz="1050" dirty="0" smtClean="0">
                <a:solidFill>
                  <a:schemeClr val="accent1">
                    <a:lumMod val="75000"/>
                  </a:schemeClr>
                </a:solidFill>
                <a:latin typeface="微软雅黑" panose="020B0503020204020204" pitchFamily="34" charset="-122"/>
                <a:ea typeface="微软雅黑" panose="020B0503020204020204" pitchFamily="34" charset="-122"/>
              </a:rPr>
              <a:t> </a:t>
            </a:r>
            <a:r>
              <a:rPr lang="zh-CN" altLang="zh-CN" sz="1050" b="1" dirty="0">
                <a:solidFill>
                  <a:srgbClr val="C00000"/>
                </a:solidFill>
                <a:latin typeface="微软雅黑" panose="020B0503020204020204" pitchFamily="34" charset="-122"/>
                <a:ea typeface="微软雅黑" panose="020B0503020204020204" pitchFamily="34" charset="-122"/>
              </a:rPr>
              <a:t>厂房租金成本较低：</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约为</a:t>
            </a:r>
            <a:r>
              <a:rPr lang="en-US" altLang="zh-CN" sz="1050" dirty="0">
                <a:solidFill>
                  <a:schemeClr val="accent1">
                    <a:lumMod val="75000"/>
                  </a:schemeClr>
                </a:solidFill>
                <a:latin typeface="微软雅黑" panose="020B0503020204020204" pitchFamily="34" charset="-122"/>
                <a:ea typeface="微软雅黑" panose="020B0503020204020204" pitchFamily="34" charset="-122"/>
              </a:rPr>
              <a:t>1.5</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美元</a:t>
            </a:r>
            <a:r>
              <a:rPr lang="en-US" altLang="zh-CN" sz="1050" dirty="0">
                <a:solidFill>
                  <a:schemeClr val="accent1">
                    <a:lumMod val="75000"/>
                  </a:schemeClr>
                </a:solidFill>
                <a:latin typeface="微软雅黑" panose="020B0503020204020204" pitchFamily="34" charset="-122"/>
                <a:ea typeface="微软雅黑" panose="020B0503020204020204" pitchFamily="34" charset="-122"/>
              </a:rPr>
              <a:t>/M2</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，缴纳方式为月交，降低了成本。外国人如购买永久性土地，可委托基金进行操作、购买</a:t>
            </a:r>
            <a:r>
              <a:rPr lang="zh-CN" altLang="zh-CN" sz="1050" dirty="0" smtClean="0">
                <a:solidFill>
                  <a:schemeClr val="accent1">
                    <a:lumMod val="75000"/>
                  </a:schemeClr>
                </a:solidFill>
                <a:latin typeface="微软雅黑" panose="020B0503020204020204" pitchFamily="34" charset="-122"/>
                <a:ea typeface="微软雅黑" panose="020B0503020204020204" pitchFamily="34" charset="-122"/>
              </a:rPr>
              <a:t>。</a:t>
            </a:r>
            <a:endParaRPr lang="en-US" altLang="zh-CN" sz="1050" dirty="0" smtClean="0">
              <a:solidFill>
                <a:schemeClr val="accent1">
                  <a:lumMod val="75000"/>
                </a:schemeClr>
              </a:solidFill>
              <a:latin typeface="微软雅黑" panose="020B0503020204020204" pitchFamily="34" charset="-122"/>
              <a:ea typeface="微软雅黑" panose="020B0503020204020204" pitchFamily="34" charset="-122"/>
            </a:endParaRPr>
          </a:p>
          <a:p>
            <a:pPr marL="171450" indent="-171450">
              <a:lnSpc>
                <a:spcPts val="1500"/>
              </a:lnSpc>
              <a:buFont typeface="Wingdings" panose="05000000000000000000" pitchFamily="2" charset="2"/>
              <a:buChar char="u"/>
            </a:pPr>
            <a:r>
              <a:rPr lang="zh-CN" altLang="en-US" sz="1050" b="1" dirty="0">
                <a:solidFill>
                  <a:srgbClr val="C00000"/>
                </a:solidFill>
                <a:latin typeface="微软雅黑" panose="020B0503020204020204" pitchFamily="34" charset="-122"/>
                <a:ea typeface="微软雅黑" panose="020B0503020204020204" pitchFamily="34" charset="-122"/>
              </a:rPr>
              <a:t>物流：</a:t>
            </a:r>
            <a:r>
              <a:rPr lang="zh-CN" altLang="zh-CN" sz="1050" dirty="0" smtClean="0">
                <a:solidFill>
                  <a:schemeClr val="accent1">
                    <a:lumMod val="75000"/>
                  </a:schemeClr>
                </a:solidFill>
                <a:latin typeface="微软雅黑" panose="020B0503020204020204" pitchFamily="34" charset="-122"/>
                <a:ea typeface="微软雅黑" panose="020B0503020204020204" pitchFamily="34" charset="-122"/>
              </a:rPr>
              <a:t>和</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缅甸相比，物流成本较低</a:t>
            </a:r>
            <a:r>
              <a:rPr lang="zh-CN" altLang="zh-CN" sz="1050" dirty="0" smtClean="0">
                <a:solidFill>
                  <a:schemeClr val="accent1">
                    <a:lumMod val="75000"/>
                  </a:schemeClr>
                </a:solidFill>
                <a:latin typeface="微软雅黑" panose="020B0503020204020204" pitchFamily="34" charset="-122"/>
                <a:ea typeface="微软雅黑" panose="020B0503020204020204" pitchFamily="34" charset="-122"/>
              </a:rPr>
              <a:t>。</a:t>
            </a:r>
            <a:endParaRPr lang="en-US" altLang="zh-CN" sz="1050" dirty="0" smtClean="0">
              <a:solidFill>
                <a:schemeClr val="accent1">
                  <a:lumMod val="75000"/>
                </a:schemeClr>
              </a:solidFill>
              <a:latin typeface="微软雅黑" panose="020B0503020204020204" pitchFamily="34" charset="-122"/>
              <a:ea typeface="微软雅黑" panose="020B0503020204020204" pitchFamily="34" charset="-122"/>
            </a:endParaRPr>
          </a:p>
          <a:p>
            <a:pPr marL="171450" indent="-171450">
              <a:lnSpc>
                <a:spcPts val="1500"/>
              </a:lnSpc>
              <a:buFont typeface="Wingdings" panose="05000000000000000000" pitchFamily="2" charset="2"/>
              <a:buChar char="u"/>
            </a:pPr>
            <a:r>
              <a:rPr lang="zh-CN" altLang="zh-CN" sz="1050" b="1" dirty="0">
                <a:solidFill>
                  <a:srgbClr val="C00000"/>
                </a:solidFill>
                <a:latin typeface="微软雅黑" panose="020B0503020204020204" pitchFamily="34" charset="-122"/>
                <a:ea typeface="微软雅黑" panose="020B0503020204020204" pitchFamily="34" charset="-122"/>
              </a:rPr>
              <a:t>社会比较</a:t>
            </a:r>
            <a:r>
              <a:rPr lang="zh-CN" altLang="zh-CN" sz="1050" b="1" dirty="0" smtClean="0">
                <a:solidFill>
                  <a:srgbClr val="C00000"/>
                </a:solidFill>
                <a:latin typeface="微软雅黑" panose="020B0503020204020204" pitchFamily="34" charset="-122"/>
                <a:ea typeface="微软雅黑" panose="020B0503020204020204" pitchFamily="34" charset="-122"/>
              </a:rPr>
              <a:t>稳定</a:t>
            </a:r>
            <a:r>
              <a:rPr lang="zh-CN" altLang="en-US" sz="1050" b="1" dirty="0" smtClean="0">
                <a:solidFill>
                  <a:srgbClr val="C00000"/>
                </a:solidFill>
                <a:latin typeface="微软雅黑" panose="020B0503020204020204" pitchFamily="34" charset="-122"/>
                <a:ea typeface="微软雅黑" panose="020B0503020204020204" pitchFamily="34" charset="-122"/>
              </a:rPr>
              <a:t>：</a:t>
            </a:r>
            <a:r>
              <a:rPr lang="zh-CN" altLang="zh-CN" sz="1050" dirty="0" smtClean="0">
                <a:solidFill>
                  <a:schemeClr val="accent1">
                    <a:lumMod val="75000"/>
                  </a:schemeClr>
                </a:solidFill>
                <a:latin typeface="微软雅黑" panose="020B0503020204020204" pitchFamily="34" charset="-122"/>
                <a:ea typeface="微软雅黑" panose="020B0503020204020204" pitchFamily="34" charset="-122"/>
              </a:rPr>
              <a:t>中</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柬政治关系良好，被誉为“柬钢”。</a:t>
            </a:r>
            <a:endParaRPr lang="zh-CN" altLang="zh-CN" sz="1050" dirty="0">
              <a:solidFill>
                <a:schemeClr val="accent1">
                  <a:lumMod val="75000"/>
                </a:schemeClr>
              </a:solidFill>
              <a:latin typeface="微软雅黑" panose="020B0503020204020204" pitchFamily="34" charset="-122"/>
              <a:ea typeface="微软雅黑" panose="020B0503020204020204" pitchFamily="34" charset="-122"/>
            </a:endParaRPr>
          </a:p>
          <a:p>
            <a:pPr marL="171450" indent="-171450">
              <a:buFont typeface="Wingdings" panose="05000000000000000000" pitchFamily="2" charset="2"/>
              <a:buChar char="u"/>
            </a:pPr>
            <a:endParaRPr lang="zh-CN" altLang="zh-CN" sz="1200" dirty="0">
              <a:solidFill>
                <a:schemeClr val="accent1">
                  <a:lumMod val="75000"/>
                </a:schemeClr>
              </a:solidFill>
              <a:latin typeface="微软雅黑" panose="020B0503020204020204" pitchFamily="34" charset="-122"/>
              <a:ea typeface="微软雅黑" panose="020B0503020204020204" pitchFamily="34" charset="-122"/>
            </a:endParaRPr>
          </a:p>
          <a:p>
            <a:endParaRPr lang="zh-CN" altLang="en-US" sz="1200" dirty="0"/>
          </a:p>
        </p:txBody>
      </p:sp>
      <p:pic>
        <p:nvPicPr>
          <p:cNvPr id="5" name="图片 4" descr="C:\Users\Owner\AppData\Local\Temp\WeChat Files\46836040452165367.jpg"/>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683046" y="914399"/>
            <a:ext cx="2523790" cy="1822029"/>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标题 1"/>
          <p:cNvSpPr txBox="1"/>
          <p:nvPr/>
        </p:nvSpPr>
        <p:spPr>
          <a:xfrm>
            <a:off x="171204" y="193691"/>
            <a:ext cx="8761087" cy="60359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zh-CN" altLang="en-US" sz="2000" b="1" i="1" u="sng" dirty="0" smtClean="0">
                <a:solidFill>
                  <a:schemeClr val="accent1">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案例三：</a:t>
            </a:r>
            <a:r>
              <a:rPr lang="en-US" altLang="zh-CN" sz="2000" b="1" i="1" u="sng" dirty="0" smtClean="0">
                <a:solidFill>
                  <a:schemeClr val="accent1">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RCEP</a:t>
            </a:r>
            <a:r>
              <a:rPr lang="zh-CN" altLang="en-US" sz="2000" b="1" i="1" u="sng" dirty="0">
                <a:solidFill>
                  <a:schemeClr val="accent1">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国家投资</a:t>
            </a:r>
            <a:r>
              <a:rPr lang="zh-CN" altLang="en-US" sz="2000" b="1" i="1" u="sng" dirty="0" smtClean="0">
                <a:solidFill>
                  <a:schemeClr val="accent1">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环境</a:t>
            </a:r>
            <a:r>
              <a:rPr lang="en-US" altLang="zh-CN" sz="2000" b="1" i="1" u="sng" dirty="0" smtClean="0">
                <a:solidFill>
                  <a:schemeClr val="accent1">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000" b="1" i="1" u="sng" dirty="0" smtClean="0">
                <a:solidFill>
                  <a:schemeClr val="accent1">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柬埔寨</a:t>
            </a:r>
            <a:endParaRPr lang="zh-CN" altLang="en-US" sz="2000" b="1" i="1" u="sng" dirty="0">
              <a:solidFill>
                <a:schemeClr val="accent1">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06207" y="920323"/>
            <a:ext cx="2400950" cy="1816104"/>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3046" y="2793902"/>
            <a:ext cx="2516512" cy="1887384"/>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87338" y="2810768"/>
            <a:ext cx="2438441" cy="1828831"/>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Diagram group"/>
          <p:cNvGrpSpPr/>
          <p:nvPr/>
        </p:nvGrpSpPr>
        <p:grpSpPr>
          <a:xfrm>
            <a:off x="1004463" y="2177968"/>
            <a:ext cx="7135074" cy="787565"/>
            <a:chOff x="1783768" y="2792275"/>
            <a:chExt cx="7135074" cy="787565"/>
          </a:xfrm>
          <a:scene3d>
            <a:camera prst="orthographicFront">
              <a:rot lat="0" lon="0" rev="0"/>
            </a:camera>
            <a:lightRig rig="balanced" dir="t">
              <a:rot lat="0" lon="0" rev="8700000"/>
            </a:lightRig>
          </a:scene3d>
        </p:grpSpPr>
        <p:grpSp>
          <p:nvGrpSpPr>
            <p:cNvPr id="5" name="组合 4"/>
            <p:cNvGrpSpPr/>
            <p:nvPr/>
          </p:nvGrpSpPr>
          <p:grpSpPr>
            <a:xfrm>
              <a:off x="1783768" y="2792275"/>
              <a:ext cx="7135074" cy="787565"/>
              <a:chOff x="1783768" y="2792275"/>
              <a:chExt cx="7135074" cy="787565"/>
            </a:xfrm>
            <a:scene3d>
              <a:camera prst="orthographicFront">
                <a:rot lat="0" lon="0" rev="0"/>
              </a:camera>
              <a:lightRig rig="balanced" dir="t">
                <a:rot lat="0" lon="0" rev="8700000"/>
              </a:lightRig>
            </a:scene3d>
          </p:grpSpPr>
          <p:sp>
            <p:nvSpPr>
              <p:cNvPr id="6" name="圆角矩形 5"/>
              <p:cNvSpPr/>
              <p:nvPr/>
            </p:nvSpPr>
            <p:spPr>
              <a:xfrm>
                <a:off x="1783768" y="2792275"/>
                <a:ext cx="7135074" cy="787565"/>
              </a:xfrm>
              <a:prstGeom prst="roundRect">
                <a:avLst>
                  <a:gd name="adj" fmla="val 10000"/>
                </a:avLst>
              </a:prstGeom>
              <a:solidFill>
                <a:srgbClr val="9DCFCB"/>
              </a:solidFill>
              <a:ln>
                <a:noFill/>
              </a:ln>
              <a:effectLst>
                <a:outerShdw blurRad="44450" dist="27940" dir="5400000" algn="ctr">
                  <a:srgbClr val="000000">
                    <a:alpha val="32000"/>
                  </a:srgbClr>
                </a:outerShdw>
              </a:effectLst>
              <a:sp3d>
                <a:bevelT w="190500" h="38100"/>
              </a:sp3d>
            </p:spPr>
            <p:style>
              <a:lnRef idx="2">
                <a:scrgbClr r="0" g="0" b="0"/>
              </a:lnRef>
              <a:fillRef idx="1">
                <a:scrgbClr r="0" g="0" b="0"/>
              </a:fillRef>
              <a:effectRef idx="0">
                <a:scrgbClr r="0" g="0" b="0"/>
              </a:effectRef>
              <a:fontRef idx="minor">
                <a:schemeClr val="lt1"/>
              </a:fontRef>
            </p:style>
          </p:sp>
          <p:sp>
            <p:nvSpPr>
              <p:cNvPr id="7" name="圆角矩形 4"/>
              <p:cNvSpPr/>
              <p:nvPr/>
            </p:nvSpPr>
            <p:spPr>
              <a:xfrm>
                <a:off x="1806834" y="2815342"/>
                <a:ext cx="7112007" cy="74143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ts val="1680"/>
                  </a:lnSpc>
                  <a:spcBef>
                    <a:spcPct val="0"/>
                  </a:spcBef>
                  <a:spcAft>
                    <a:spcPct val="35000"/>
                  </a:spcAft>
                </a:pPr>
                <a:r>
                  <a:rPr lang="zh-CN" altLang="en-US" sz="2400" b="1" kern="1200" cap="none" spc="0" dirty="0" smtClean="0">
                    <a:ln w="0"/>
                    <a:solidFill>
                      <a:schemeClr val="accent1">
                        <a:lumMod val="75000"/>
                      </a:schemeClr>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四、应对建议和一些思考</a:t>
                </a:r>
                <a:endParaRPr lang="en-US" altLang="zh-CN" sz="2400" b="1" kern="1200" cap="none" spc="0" dirty="0" smtClean="0">
                  <a:ln w="0"/>
                  <a:solidFill>
                    <a:schemeClr val="accent1">
                      <a:lumMod val="75000"/>
                    </a:schemeClr>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grpSp>
      </p:gr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740199" y="1130612"/>
            <a:ext cx="2872309" cy="2881727"/>
          </a:xfrm>
          <a:prstGeom prst="ellipse">
            <a:avLst/>
          </a:prstGeom>
          <a:ln>
            <a:noFill/>
          </a:ln>
          <a:effectLst>
            <a:softEdge rad="112500"/>
          </a:effectLst>
        </p:spPr>
      </p:pic>
      <p:sp>
        <p:nvSpPr>
          <p:cNvPr id="3" name="横卷形 2"/>
          <p:cNvSpPr/>
          <p:nvPr/>
        </p:nvSpPr>
        <p:spPr>
          <a:xfrm>
            <a:off x="527019" y="441434"/>
            <a:ext cx="5008930" cy="4175047"/>
          </a:xfrm>
          <a:prstGeom prst="horizontalScroll">
            <a:avLst/>
          </a:prstGeom>
        </p:spPr>
        <p:style>
          <a:lnRef idx="1">
            <a:schemeClr val="accent6"/>
          </a:lnRef>
          <a:fillRef idx="2">
            <a:schemeClr val="accent6"/>
          </a:fillRef>
          <a:effectRef idx="1">
            <a:schemeClr val="accent6"/>
          </a:effectRef>
          <a:fontRef idx="minor">
            <a:schemeClr val="dk1"/>
          </a:fontRef>
        </p:style>
        <p:txBody>
          <a:bodyPr rtlCol="0" anchor="ctr"/>
          <a:lstStyle/>
          <a:p>
            <a:pPr lvl="0"/>
            <a:r>
              <a:rPr lang="en-US" altLang="zh-CN" sz="1200" b="1" dirty="0">
                <a:solidFill>
                  <a:srgbClr val="C00000"/>
                </a:solidFill>
                <a:latin typeface="微软雅黑" panose="020B0503020204020204" pitchFamily="34" charset="-122"/>
                <a:ea typeface="微软雅黑" panose="020B0503020204020204" pitchFamily="34" charset="-122"/>
              </a:rPr>
              <a:t>1</a:t>
            </a:r>
            <a:r>
              <a:rPr lang="en-US" altLang="zh-CN" sz="1200" b="1" dirty="0" smtClean="0">
                <a:solidFill>
                  <a:srgbClr val="C00000"/>
                </a:solidFill>
                <a:latin typeface="微软雅黑" panose="020B0503020204020204" pitchFamily="34" charset="-122"/>
                <a:ea typeface="微软雅黑" panose="020B0503020204020204" pitchFamily="34" charset="-122"/>
              </a:rPr>
              <a:t>. </a:t>
            </a:r>
            <a:r>
              <a:rPr lang="zh-CN" altLang="zh-CN" sz="1200" b="1" dirty="0" smtClean="0">
                <a:solidFill>
                  <a:srgbClr val="C00000"/>
                </a:solidFill>
                <a:latin typeface="微软雅黑" panose="020B0503020204020204" pitchFamily="34" charset="-122"/>
                <a:ea typeface="微软雅黑" panose="020B0503020204020204" pitchFamily="34" charset="-122"/>
              </a:rPr>
              <a:t>要</a:t>
            </a:r>
            <a:r>
              <a:rPr lang="zh-CN" altLang="zh-CN" sz="1200" b="1" dirty="0">
                <a:solidFill>
                  <a:srgbClr val="C00000"/>
                </a:solidFill>
                <a:latin typeface="微软雅黑" panose="020B0503020204020204" pitchFamily="34" charset="-122"/>
                <a:ea typeface="微软雅黑" panose="020B0503020204020204" pitchFamily="34" charset="-122"/>
              </a:rPr>
              <a:t>认真研究、读懂并运用关税减让表。</a:t>
            </a:r>
            <a:endParaRPr lang="en-US" altLang="zh-CN" sz="1200" b="1" dirty="0">
              <a:solidFill>
                <a:srgbClr val="C00000"/>
              </a:solidFill>
              <a:latin typeface="微软雅黑" panose="020B0503020204020204" pitchFamily="34" charset="-122"/>
              <a:ea typeface="微软雅黑" panose="020B0503020204020204" pitchFamily="34" charset="-122"/>
            </a:endParaRPr>
          </a:p>
          <a:p>
            <a:pPr lvl="0"/>
            <a:endParaRPr lang="en-US" altLang="zh-CN" sz="1200" b="1" dirty="0" smtClean="0">
              <a:solidFill>
                <a:schemeClr val="accent1">
                  <a:lumMod val="75000"/>
                </a:schemeClr>
              </a:solidFill>
              <a:latin typeface="微软雅黑" panose="020B0503020204020204" pitchFamily="34" charset="-122"/>
              <a:ea typeface="微软雅黑" panose="020B0503020204020204" pitchFamily="34" charset="-122"/>
            </a:endParaRPr>
          </a:p>
          <a:p>
            <a:pPr lvl="0"/>
            <a:r>
              <a:rPr lang="zh-CN" altLang="zh-CN" sz="1200" b="1" dirty="0" smtClean="0">
                <a:solidFill>
                  <a:schemeClr val="accent1">
                    <a:lumMod val="75000"/>
                  </a:schemeClr>
                </a:solidFill>
                <a:latin typeface="微软雅黑" panose="020B0503020204020204" pitchFamily="34" charset="-122"/>
                <a:ea typeface="微软雅黑" panose="020B0503020204020204" pitchFamily="34" charset="-122"/>
              </a:rPr>
              <a:t>结合</a:t>
            </a:r>
            <a:r>
              <a:rPr lang="en-US" altLang="zh-CN" sz="1200" b="1" dirty="0">
                <a:solidFill>
                  <a:schemeClr val="accent1">
                    <a:lumMod val="75000"/>
                  </a:schemeClr>
                </a:solidFill>
                <a:latin typeface="微软雅黑" panose="020B0503020204020204" pitchFamily="34" charset="-122"/>
                <a:ea typeface="微软雅黑" panose="020B0503020204020204" pitchFamily="34" charset="-122"/>
              </a:rPr>
              <a:t>RCEP</a:t>
            </a:r>
            <a:r>
              <a:rPr lang="zh-CN" altLang="zh-CN" sz="1200" b="1" dirty="0">
                <a:solidFill>
                  <a:schemeClr val="accent1">
                    <a:lumMod val="75000"/>
                  </a:schemeClr>
                </a:solidFill>
                <a:latin typeface="微软雅黑" panose="020B0503020204020204" pitchFamily="34" charset="-122"/>
                <a:ea typeface="微软雅黑" panose="020B0503020204020204" pitchFamily="34" charset="-122"/>
              </a:rPr>
              <a:t>的关税减让安排，一方面参考减让进度有序扩大相关产品进出口贸易，另一方面根据</a:t>
            </a:r>
            <a:r>
              <a:rPr lang="en-US" altLang="zh-CN" sz="1200" b="1" dirty="0">
                <a:solidFill>
                  <a:schemeClr val="accent1">
                    <a:lumMod val="75000"/>
                  </a:schemeClr>
                </a:solidFill>
                <a:latin typeface="微软雅黑" panose="020B0503020204020204" pitchFamily="34" charset="-122"/>
                <a:ea typeface="微软雅黑" panose="020B0503020204020204" pitchFamily="34" charset="-122"/>
              </a:rPr>
              <a:t>RCEP</a:t>
            </a:r>
            <a:r>
              <a:rPr lang="zh-CN" altLang="zh-CN" sz="1200" b="1" dirty="0">
                <a:solidFill>
                  <a:schemeClr val="accent1">
                    <a:lumMod val="75000"/>
                  </a:schemeClr>
                </a:solidFill>
                <a:latin typeface="微软雅黑" panose="020B0503020204020204" pitchFamily="34" charset="-122"/>
                <a:ea typeface="微软雅黑" panose="020B0503020204020204" pitchFamily="34" charset="-122"/>
              </a:rPr>
              <a:t>各成员国适用不同关税减让幅度的特点，在区域内建立精细完善的分工体系，以充分利用</a:t>
            </a:r>
            <a:r>
              <a:rPr lang="en-US" altLang="zh-CN" sz="1200" b="1" dirty="0">
                <a:solidFill>
                  <a:schemeClr val="accent1">
                    <a:lumMod val="75000"/>
                  </a:schemeClr>
                </a:solidFill>
                <a:latin typeface="微软雅黑" panose="020B0503020204020204" pitchFamily="34" charset="-122"/>
                <a:ea typeface="微软雅黑" panose="020B0503020204020204" pitchFamily="34" charset="-122"/>
              </a:rPr>
              <a:t>RCEP</a:t>
            </a:r>
            <a:r>
              <a:rPr lang="zh-CN" altLang="zh-CN" sz="1200" b="1" dirty="0">
                <a:solidFill>
                  <a:schemeClr val="accent1">
                    <a:lumMod val="75000"/>
                  </a:schemeClr>
                </a:solidFill>
                <a:latin typeface="微软雅黑" panose="020B0503020204020204" pitchFamily="34" charset="-122"/>
                <a:ea typeface="微软雅黑" panose="020B0503020204020204" pitchFamily="34" charset="-122"/>
              </a:rPr>
              <a:t>区域原产地规则获取最大的关税优惠。当同时适用多个自贸协定原产地标准时，企业可从降税产品范围、规则宽严程度、关税减让幅度、操作程序便利程度等多方面进行综合评估，选择最适合自身需求的原产地规则，以降低最终产品的成本。</a:t>
            </a:r>
            <a:endParaRPr lang="zh-CN" altLang="en-US" sz="1200" b="1" dirty="0">
              <a:solidFill>
                <a:schemeClr val="accent1">
                  <a:lumMod val="7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79250" y="168697"/>
            <a:ext cx="7651681" cy="810704"/>
          </a:xfrm>
        </p:spPr>
        <p:txBody>
          <a:bodyPr>
            <a:noAutofit/>
          </a:bodyPr>
          <a:lstStyle/>
          <a:p>
            <a:pPr>
              <a:lnSpc>
                <a:spcPts val="3000"/>
              </a:lnSpc>
            </a:pPr>
            <a:endParaRPr lang="zh-CN" altLang="en-US" sz="2000" b="1" i="1" u="sng" dirty="0">
              <a:solidFill>
                <a:schemeClr val="accent1">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813087" y="1103586"/>
            <a:ext cx="2785875" cy="2702180"/>
          </a:xfrm>
          <a:prstGeom prst="ellipse">
            <a:avLst/>
          </a:prstGeom>
          <a:ln>
            <a:noFill/>
          </a:ln>
          <a:effectLst>
            <a:softEdge rad="112500"/>
          </a:effectLst>
        </p:spPr>
      </p:pic>
      <p:sp>
        <p:nvSpPr>
          <p:cNvPr id="6" name="横卷形 5"/>
          <p:cNvSpPr/>
          <p:nvPr/>
        </p:nvSpPr>
        <p:spPr>
          <a:xfrm>
            <a:off x="527019" y="441434"/>
            <a:ext cx="5008930" cy="4175047"/>
          </a:xfrm>
          <a:prstGeom prst="horizontalScroll">
            <a:avLst/>
          </a:prstGeom>
        </p:spPr>
        <p:style>
          <a:lnRef idx="1">
            <a:schemeClr val="accent6"/>
          </a:lnRef>
          <a:fillRef idx="2">
            <a:schemeClr val="accent6"/>
          </a:fillRef>
          <a:effectRef idx="1">
            <a:schemeClr val="accent6"/>
          </a:effectRef>
          <a:fontRef idx="minor">
            <a:schemeClr val="dk1"/>
          </a:fontRef>
        </p:style>
        <p:txBody>
          <a:bodyPr rtlCol="0" anchor="ctr"/>
          <a:lstStyle/>
          <a:p>
            <a:pPr lvl="0"/>
            <a:r>
              <a:rPr lang="en-US" altLang="zh-CN" sz="1200" b="1" dirty="0">
                <a:solidFill>
                  <a:srgbClr val="C00000"/>
                </a:solidFill>
                <a:latin typeface="微软雅黑" panose="020B0503020204020204" pitchFamily="34" charset="-122"/>
                <a:ea typeface="微软雅黑" panose="020B0503020204020204" pitchFamily="34" charset="-122"/>
              </a:rPr>
              <a:t>2</a:t>
            </a:r>
            <a:r>
              <a:rPr lang="en-US" altLang="zh-CN" sz="1200" b="1" dirty="0" smtClean="0">
                <a:solidFill>
                  <a:srgbClr val="C00000"/>
                </a:solidFill>
                <a:latin typeface="微软雅黑" panose="020B0503020204020204" pitchFamily="34" charset="-122"/>
                <a:ea typeface="微软雅黑" panose="020B0503020204020204" pitchFamily="34" charset="-122"/>
              </a:rPr>
              <a:t>. </a:t>
            </a:r>
            <a:r>
              <a:rPr lang="zh-CN" altLang="zh-CN" sz="1200" b="1" dirty="0">
                <a:solidFill>
                  <a:srgbClr val="C00000"/>
                </a:solidFill>
                <a:latin typeface="微软雅黑" panose="020B0503020204020204" pitchFamily="34" charset="-122"/>
                <a:ea typeface="微软雅黑" panose="020B0503020204020204" pitchFamily="34" charset="-122"/>
              </a:rPr>
              <a:t>要重视分析研判</a:t>
            </a:r>
            <a:r>
              <a:rPr lang="en-US" altLang="zh-CN" sz="1200" b="1" dirty="0">
                <a:solidFill>
                  <a:srgbClr val="C00000"/>
                </a:solidFill>
                <a:latin typeface="微软雅黑" panose="020B0503020204020204" pitchFamily="34" charset="-122"/>
                <a:ea typeface="微软雅黑" panose="020B0503020204020204" pitchFamily="34" charset="-122"/>
              </a:rPr>
              <a:t>RCEP</a:t>
            </a:r>
            <a:r>
              <a:rPr lang="zh-CN" altLang="zh-CN" sz="1200" b="1" dirty="0">
                <a:solidFill>
                  <a:srgbClr val="C00000"/>
                </a:solidFill>
                <a:latin typeface="微软雅黑" panose="020B0503020204020204" pitchFamily="34" charset="-122"/>
                <a:ea typeface="微软雅黑" panose="020B0503020204020204" pitchFamily="34" charset="-122"/>
              </a:rPr>
              <a:t>协定规则，优化区域产业链和供应链安排</a:t>
            </a:r>
            <a:r>
              <a:rPr lang="zh-CN" altLang="zh-CN" sz="1200" b="1" dirty="0" smtClean="0">
                <a:solidFill>
                  <a:srgbClr val="C00000"/>
                </a:solidFill>
                <a:latin typeface="微软雅黑" panose="020B0503020204020204" pitchFamily="34" charset="-122"/>
                <a:ea typeface="微软雅黑" panose="020B0503020204020204" pitchFamily="34" charset="-122"/>
              </a:rPr>
              <a:t>。</a:t>
            </a:r>
            <a:endParaRPr lang="en-US" altLang="zh-CN" sz="1200" b="1" dirty="0" smtClean="0">
              <a:solidFill>
                <a:srgbClr val="C00000"/>
              </a:solidFill>
              <a:latin typeface="微软雅黑" panose="020B0503020204020204" pitchFamily="34" charset="-122"/>
              <a:ea typeface="微软雅黑" panose="020B0503020204020204" pitchFamily="34" charset="-122"/>
            </a:endParaRPr>
          </a:p>
          <a:p>
            <a:pPr lvl="0"/>
            <a:endParaRPr lang="en-US" altLang="zh-CN" sz="1200" b="1" dirty="0">
              <a:solidFill>
                <a:srgbClr val="C00000"/>
              </a:solidFill>
              <a:latin typeface="微软雅黑" panose="020B0503020204020204" pitchFamily="34" charset="-122"/>
              <a:ea typeface="微软雅黑" panose="020B0503020204020204" pitchFamily="34" charset="-122"/>
            </a:endParaRPr>
          </a:p>
          <a:p>
            <a:pPr lvl="0"/>
            <a:r>
              <a:rPr lang="zh-CN" altLang="zh-CN" sz="1200" b="1" dirty="0">
                <a:solidFill>
                  <a:schemeClr val="accent1">
                    <a:lumMod val="75000"/>
                  </a:schemeClr>
                </a:solidFill>
                <a:latin typeface="微软雅黑" panose="020B0503020204020204" pitchFamily="34" charset="-122"/>
                <a:ea typeface="微软雅黑" panose="020B0503020204020204" pitchFamily="34" charset="-122"/>
              </a:rPr>
              <a:t>在进行国际产能合作和投资布局时，要充分评估</a:t>
            </a:r>
            <a:r>
              <a:rPr lang="en-US" altLang="zh-CN" sz="1200" b="1" dirty="0">
                <a:solidFill>
                  <a:schemeClr val="accent1">
                    <a:lumMod val="75000"/>
                  </a:schemeClr>
                </a:solidFill>
                <a:latin typeface="微软雅黑" panose="020B0503020204020204" pitchFamily="34" charset="-122"/>
                <a:ea typeface="微软雅黑" panose="020B0503020204020204" pitchFamily="34" charset="-122"/>
              </a:rPr>
              <a:t>RCEP</a:t>
            </a:r>
            <a:r>
              <a:rPr lang="zh-CN" altLang="zh-CN" sz="1200" b="1" dirty="0">
                <a:solidFill>
                  <a:schemeClr val="accent1">
                    <a:lumMod val="75000"/>
                  </a:schemeClr>
                </a:solidFill>
                <a:latin typeface="微软雅黑" panose="020B0503020204020204" pitchFamily="34" charset="-122"/>
                <a:ea typeface="微软雅黑" panose="020B0503020204020204" pitchFamily="34" charset="-122"/>
              </a:rPr>
              <a:t>和区域内其他两两自贸协定的原产地、投资等相关规则，择优、择宜使用，在生产成本、原料、产业上下游和市场方面进行更加完善的产业链和价值链调整与布局。</a:t>
            </a:r>
            <a:endParaRPr lang="zh-CN" altLang="en-US" sz="1200" b="1" dirty="0">
              <a:solidFill>
                <a:schemeClr val="accent1">
                  <a:lumMod val="7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79250" y="168697"/>
            <a:ext cx="7651681" cy="810704"/>
          </a:xfrm>
        </p:spPr>
        <p:txBody>
          <a:bodyPr>
            <a:noAutofit/>
          </a:bodyPr>
          <a:lstStyle/>
          <a:p>
            <a:pPr>
              <a:lnSpc>
                <a:spcPts val="3000"/>
              </a:lnSpc>
            </a:pPr>
            <a:endParaRPr lang="zh-CN" altLang="en-US" sz="2000" b="1" i="1" u="sng" dirty="0">
              <a:solidFill>
                <a:schemeClr val="accent1">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869468" y="828816"/>
            <a:ext cx="2409683" cy="3610760"/>
          </a:xfrm>
          <a:prstGeom prst="ellipse">
            <a:avLst/>
          </a:prstGeom>
          <a:ln>
            <a:noFill/>
          </a:ln>
          <a:effectLst>
            <a:softEdge rad="112500"/>
          </a:effectLst>
        </p:spPr>
      </p:pic>
      <p:sp>
        <p:nvSpPr>
          <p:cNvPr id="6" name="横卷形 5"/>
          <p:cNvSpPr/>
          <p:nvPr/>
        </p:nvSpPr>
        <p:spPr>
          <a:xfrm>
            <a:off x="527019" y="441434"/>
            <a:ext cx="5008930" cy="4175047"/>
          </a:xfrm>
          <a:prstGeom prst="horizontalScroll">
            <a:avLst/>
          </a:prstGeom>
        </p:spPr>
        <p:style>
          <a:lnRef idx="1">
            <a:schemeClr val="accent6"/>
          </a:lnRef>
          <a:fillRef idx="2">
            <a:schemeClr val="accent6"/>
          </a:fillRef>
          <a:effectRef idx="1">
            <a:schemeClr val="accent6"/>
          </a:effectRef>
          <a:fontRef idx="minor">
            <a:schemeClr val="dk1"/>
          </a:fontRef>
        </p:style>
        <p:txBody>
          <a:bodyPr rtlCol="0" anchor="ctr"/>
          <a:lstStyle/>
          <a:p>
            <a:pPr lvl="0"/>
            <a:r>
              <a:rPr lang="en-US" altLang="zh-CN" sz="1200" b="1" dirty="0">
                <a:solidFill>
                  <a:srgbClr val="C00000"/>
                </a:solidFill>
                <a:latin typeface="微软雅黑" panose="020B0503020204020204" pitchFamily="34" charset="-122"/>
                <a:ea typeface="微软雅黑" panose="020B0503020204020204" pitchFamily="34" charset="-122"/>
              </a:rPr>
              <a:t>3</a:t>
            </a:r>
            <a:r>
              <a:rPr lang="en-US" altLang="zh-CN" sz="1200" b="1" dirty="0" smtClean="0">
                <a:solidFill>
                  <a:srgbClr val="C00000"/>
                </a:solidFill>
                <a:latin typeface="微软雅黑" panose="020B0503020204020204" pitchFamily="34" charset="-122"/>
                <a:ea typeface="微软雅黑" panose="020B0503020204020204" pitchFamily="34" charset="-122"/>
              </a:rPr>
              <a:t>. </a:t>
            </a:r>
            <a:r>
              <a:rPr lang="zh-CN" altLang="zh-CN" sz="1200" b="1" dirty="0">
                <a:solidFill>
                  <a:srgbClr val="C00000"/>
                </a:solidFill>
                <a:latin typeface="微软雅黑" panose="020B0503020204020204" pitchFamily="34" charset="-122"/>
                <a:ea typeface="微软雅黑" panose="020B0503020204020204" pitchFamily="34" charset="-122"/>
              </a:rPr>
              <a:t>关注并研究</a:t>
            </a:r>
            <a:r>
              <a:rPr lang="en-US" altLang="zh-CN" sz="1200" b="1" dirty="0">
                <a:solidFill>
                  <a:srgbClr val="C00000"/>
                </a:solidFill>
                <a:latin typeface="微软雅黑" panose="020B0503020204020204" pitchFamily="34" charset="-122"/>
                <a:ea typeface="微软雅黑" panose="020B0503020204020204" pitchFamily="34" charset="-122"/>
              </a:rPr>
              <a:t>RCEP</a:t>
            </a:r>
            <a:r>
              <a:rPr lang="zh-CN" altLang="zh-CN" sz="1200" b="1" dirty="0">
                <a:solidFill>
                  <a:srgbClr val="C00000"/>
                </a:solidFill>
                <a:latin typeface="微软雅黑" panose="020B0503020204020204" pitchFamily="34" charset="-122"/>
                <a:ea typeface="微软雅黑" panose="020B0503020204020204" pitchFamily="34" charset="-122"/>
              </a:rPr>
              <a:t>各成员国的海关程序、检验检疫、技术标准的规则落地</a:t>
            </a:r>
            <a:r>
              <a:rPr lang="zh-CN" altLang="en-US" sz="1200" b="1" dirty="0" smtClean="0">
                <a:solidFill>
                  <a:srgbClr val="C00000"/>
                </a:solidFill>
                <a:latin typeface="微软雅黑" panose="020B0503020204020204" pitchFamily="34" charset="-122"/>
                <a:ea typeface="微软雅黑" panose="020B0503020204020204" pitchFamily="34" charset="-122"/>
              </a:rPr>
              <a:t>。</a:t>
            </a:r>
            <a:endParaRPr lang="en-US" altLang="zh-CN" sz="1200" b="1" dirty="0" smtClean="0">
              <a:solidFill>
                <a:srgbClr val="C00000"/>
              </a:solidFill>
              <a:latin typeface="微软雅黑" panose="020B0503020204020204" pitchFamily="34" charset="-122"/>
              <a:ea typeface="微软雅黑" panose="020B0503020204020204" pitchFamily="34" charset="-122"/>
            </a:endParaRPr>
          </a:p>
          <a:p>
            <a:pPr lvl="0"/>
            <a:endParaRPr lang="en-US" altLang="zh-CN" sz="1200" b="1" dirty="0">
              <a:solidFill>
                <a:srgbClr val="C00000"/>
              </a:solidFill>
              <a:latin typeface="微软雅黑" panose="020B0503020204020204" pitchFamily="34" charset="-122"/>
              <a:ea typeface="微软雅黑" panose="020B0503020204020204" pitchFamily="34" charset="-122"/>
            </a:endParaRPr>
          </a:p>
          <a:p>
            <a:pPr lvl="0"/>
            <a:r>
              <a:rPr lang="zh-CN" altLang="zh-CN" sz="1200" b="1" dirty="0">
                <a:solidFill>
                  <a:schemeClr val="accent1">
                    <a:lumMod val="75000"/>
                  </a:schemeClr>
                </a:solidFill>
                <a:latin typeface="微软雅黑" panose="020B0503020204020204" pitchFamily="34" charset="-122"/>
                <a:ea typeface="微软雅黑" panose="020B0503020204020204" pitchFamily="34" charset="-122"/>
              </a:rPr>
              <a:t>评估现有进出口环节和物流安排，优化申报模式，缩短贸易时间，简化贸易流程，充分降低贸易成本。</a:t>
            </a:r>
            <a:endParaRPr lang="zh-CN" altLang="en-US" sz="1200" b="1" dirty="0">
              <a:solidFill>
                <a:schemeClr val="accent1">
                  <a:lumMod val="7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79250" y="168697"/>
            <a:ext cx="7651681" cy="810704"/>
          </a:xfrm>
        </p:spPr>
        <p:txBody>
          <a:bodyPr>
            <a:noAutofit/>
          </a:bodyPr>
          <a:lstStyle/>
          <a:p>
            <a:pPr>
              <a:lnSpc>
                <a:spcPts val="3000"/>
              </a:lnSpc>
            </a:pPr>
            <a:endParaRPr lang="zh-CN" altLang="en-US" sz="2000" b="1" i="1" u="sng" dirty="0">
              <a:solidFill>
                <a:schemeClr val="accent1">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5400000">
            <a:off x="5342257" y="1424397"/>
            <a:ext cx="3531476" cy="2648607"/>
          </a:xfrm>
          <a:prstGeom prst="ellipse">
            <a:avLst/>
          </a:prstGeom>
          <a:ln>
            <a:noFill/>
          </a:ln>
          <a:effectLst>
            <a:softEdge rad="112500"/>
          </a:effectLst>
        </p:spPr>
      </p:pic>
      <p:sp>
        <p:nvSpPr>
          <p:cNvPr id="6" name="横卷形 5"/>
          <p:cNvSpPr/>
          <p:nvPr/>
        </p:nvSpPr>
        <p:spPr>
          <a:xfrm>
            <a:off x="527019" y="441434"/>
            <a:ext cx="5008930" cy="4175047"/>
          </a:xfrm>
          <a:prstGeom prst="horizontalScroll">
            <a:avLst/>
          </a:prstGeom>
        </p:spPr>
        <p:style>
          <a:lnRef idx="1">
            <a:schemeClr val="accent6"/>
          </a:lnRef>
          <a:fillRef idx="2">
            <a:schemeClr val="accent6"/>
          </a:fillRef>
          <a:effectRef idx="1">
            <a:schemeClr val="accent6"/>
          </a:effectRef>
          <a:fontRef idx="minor">
            <a:schemeClr val="dk1"/>
          </a:fontRef>
        </p:style>
        <p:txBody>
          <a:bodyPr rtlCol="0" anchor="ctr"/>
          <a:lstStyle/>
          <a:p>
            <a:pPr lvl="0"/>
            <a:r>
              <a:rPr lang="en-US" altLang="zh-CN" sz="1200" b="1" dirty="0">
                <a:solidFill>
                  <a:srgbClr val="C00000"/>
                </a:solidFill>
                <a:latin typeface="微软雅黑" panose="020B0503020204020204" pitchFamily="34" charset="-122"/>
                <a:ea typeface="微软雅黑" panose="020B0503020204020204" pitchFamily="34" charset="-122"/>
              </a:rPr>
              <a:t>4</a:t>
            </a:r>
            <a:r>
              <a:rPr lang="en-US" altLang="zh-CN" sz="1200" b="1" dirty="0" smtClean="0">
                <a:solidFill>
                  <a:srgbClr val="C00000"/>
                </a:solidFill>
                <a:latin typeface="微软雅黑" panose="020B0503020204020204" pitchFamily="34" charset="-122"/>
                <a:ea typeface="微软雅黑" panose="020B0503020204020204" pitchFamily="34" charset="-122"/>
              </a:rPr>
              <a:t>. </a:t>
            </a:r>
            <a:r>
              <a:rPr lang="zh-CN" altLang="zh-CN" sz="1200" b="1" dirty="0">
                <a:solidFill>
                  <a:srgbClr val="C00000"/>
                </a:solidFill>
                <a:latin typeface="微软雅黑" panose="020B0503020204020204" pitchFamily="34" charset="-122"/>
                <a:ea typeface="微软雅黑" panose="020B0503020204020204" pitchFamily="34" charset="-122"/>
              </a:rPr>
              <a:t>积极申请</a:t>
            </a:r>
            <a:r>
              <a:rPr lang="en-US" altLang="zh-CN" sz="1200" b="1" dirty="0">
                <a:solidFill>
                  <a:srgbClr val="C00000"/>
                </a:solidFill>
                <a:latin typeface="微软雅黑" panose="020B0503020204020204" pitchFamily="34" charset="-122"/>
                <a:ea typeface="微软雅黑" panose="020B0503020204020204" pitchFamily="34" charset="-122"/>
              </a:rPr>
              <a:t>RCEP</a:t>
            </a:r>
            <a:r>
              <a:rPr lang="zh-CN" altLang="zh-CN" sz="1200" b="1" dirty="0">
                <a:solidFill>
                  <a:srgbClr val="C00000"/>
                </a:solidFill>
                <a:latin typeface="微软雅黑" panose="020B0503020204020204" pitchFamily="34" charset="-122"/>
                <a:ea typeface="微软雅黑" panose="020B0503020204020204" pitchFamily="34" charset="-122"/>
              </a:rPr>
              <a:t>各成员国针对企业采取的便利措施和优惠政策</a:t>
            </a:r>
            <a:r>
              <a:rPr lang="zh-CN" altLang="en-US" sz="1200" b="1" dirty="0" smtClean="0">
                <a:solidFill>
                  <a:srgbClr val="C00000"/>
                </a:solidFill>
                <a:latin typeface="微软雅黑" panose="020B0503020204020204" pitchFamily="34" charset="-122"/>
                <a:ea typeface="微软雅黑" panose="020B0503020204020204" pitchFamily="34" charset="-122"/>
              </a:rPr>
              <a:t>。</a:t>
            </a:r>
            <a:endParaRPr lang="en-US" altLang="zh-CN" sz="1200" b="1" dirty="0" smtClean="0">
              <a:solidFill>
                <a:srgbClr val="C00000"/>
              </a:solidFill>
              <a:latin typeface="微软雅黑" panose="020B0503020204020204" pitchFamily="34" charset="-122"/>
              <a:ea typeface="微软雅黑" panose="020B0503020204020204" pitchFamily="34" charset="-122"/>
            </a:endParaRPr>
          </a:p>
          <a:p>
            <a:pPr lvl="0"/>
            <a:endParaRPr lang="en-US" altLang="zh-CN" sz="1200" b="1" dirty="0">
              <a:solidFill>
                <a:srgbClr val="C00000"/>
              </a:solidFill>
              <a:latin typeface="微软雅黑" panose="020B0503020204020204" pitchFamily="34" charset="-122"/>
              <a:ea typeface="微软雅黑" panose="020B0503020204020204" pitchFamily="34" charset="-122"/>
            </a:endParaRPr>
          </a:p>
          <a:p>
            <a:pPr lvl="0"/>
            <a:r>
              <a:rPr lang="zh-CN" altLang="zh-CN" sz="1200" b="1" dirty="0">
                <a:solidFill>
                  <a:schemeClr val="accent1">
                    <a:lumMod val="75000"/>
                  </a:schemeClr>
                </a:solidFill>
                <a:latin typeface="微软雅黑" panose="020B0503020204020204" pitchFamily="34" charset="-122"/>
                <a:ea typeface="微软雅黑" panose="020B0503020204020204" pitchFamily="34" charset="-122"/>
              </a:rPr>
              <a:t>利用好贸易便利化、自然人流动、投资等与企业经营管理和贸易投资密切相关的优惠规则。</a:t>
            </a:r>
            <a:endParaRPr lang="zh-CN" altLang="en-US" sz="1200" b="1" dirty="0">
              <a:solidFill>
                <a:schemeClr val="accent1">
                  <a:lumMod val="7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79250" y="168697"/>
            <a:ext cx="7651681" cy="810704"/>
          </a:xfrm>
        </p:spPr>
        <p:txBody>
          <a:bodyPr>
            <a:noAutofit/>
          </a:bodyPr>
          <a:lstStyle/>
          <a:p>
            <a:pPr>
              <a:lnSpc>
                <a:spcPts val="3000"/>
              </a:lnSpc>
            </a:pPr>
            <a:endParaRPr lang="zh-CN" altLang="en-US" sz="2000" b="1" i="1" u="sng" dirty="0">
              <a:solidFill>
                <a:schemeClr val="accent1">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 name="横卷形 5"/>
          <p:cNvSpPr/>
          <p:nvPr/>
        </p:nvSpPr>
        <p:spPr>
          <a:xfrm>
            <a:off x="830727" y="574049"/>
            <a:ext cx="7100204" cy="4175047"/>
          </a:xfrm>
          <a:prstGeom prst="horizontalScroll">
            <a:avLst/>
          </a:prstGeom>
        </p:spPr>
        <p:style>
          <a:lnRef idx="1">
            <a:schemeClr val="accent6"/>
          </a:lnRef>
          <a:fillRef idx="2">
            <a:schemeClr val="accent6"/>
          </a:fillRef>
          <a:effectRef idx="1">
            <a:schemeClr val="accent6"/>
          </a:effectRef>
          <a:fontRef idx="minor">
            <a:schemeClr val="dk1"/>
          </a:fontRef>
        </p:style>
        <p:txBody>
          <a:bodyPr rtlCol="0" anchor="ctr"/>
          <a:lstStyle/>
          <a:p>
            <a:pPr lvl="0"/>
            <a:r>
              <a:rPr lang="en-US" altLang="zh-CN" sz="1200" b="1" dirty="0">
                <a:solidFill>
                  <a:srgbClr val="C00000"/>
                </a:solidFill>
                <a:latin typeface="微软雅黑" panose="020B0503020204020204" pitchFamily="34" charset="-122"/>
                <a:ea typeface="微软雅黑" panose="020B0503020204020204" pitchFamily="34" charset="-122"/>
              </a:rPr>
              <a:t>5</a:t>
            </a:r>
            <a:r>
              <a:rPr lang="en-US" altLang="zh-CN" sz="1200" b="1" dirty="0" smtClean="0">
                <a:solidFill>
                  <a:srgbClr val="C00000"/>
                </a:solidFill>
                <a:latin typeface="微软雅黑" panose="020B0503020204020204" pitchFamily="34" charset="-122"/>
                <a:ea typeface="微软雅黑" panose="020B0503020204020204" pitchFamily="34" charset="-122"/>
              </a:rPr>
              <a:t>. </a:t>
            </a:r>
            <a:r>
              <a:rPr lang="zh-CN" altLang="en-US" sz="1200" b="1" dirty="0" smtClean="0">
                <a:solidFill>
                  <a:srgbClr val="C00000"/>
                </a:solidFill>
                <a:latin typeface="微软雅黑" panose="020B0503020204020204" pitchFamily="34" charset="-122"/>
                <a:ea typeface="微软雅黑" panose="020B0503020204020204" pitchFamily="34" charset="-122"/>
              </a:rPr>
              <a:t>行业层面要形成国际化、区域化的全局思维，要用构建国内外双循环格局的思维来安排产业和市场布局。</a:t>
            </a:r>
            <a:endParaRPr lang="en-US" altLang="zh-CN" sz="1200" b="1" dirty="0" smtClean="0">
              <a:solidFill>
                <a:srgbClr val="C00000"/>
              </a:solidFill>
              <a:latin typeface="微软雅黑" panose="020B0503020204020204" pitchFamily="34" charset="-122"/>
              <a:ea typeface="微软雅黑" panose="020B0503020204020204" pitchFamily="34" charset="-122"/>
            </a:endParaRPr>
          </a:p>
          <a:p>
            <a:pPr lvl="0"/>
            <a:endParaRPr lang="en-US" altLang="zh-CN" sz="1200" b="1" dirty="0">
              <a:solidFill>
                <a:srgbClr val="C00000"/>
              </a:solidFill>
              <a:latin typeface="微软雅黑" panose="020B0503020204020204" pitchFamily="34" charset="-122"/>
              <a:ea typeface="微软雅黑" panose="020B0503020204020204" pitchFamily="34" charset="-122"/>
            </a:endParaRPr>
          </a:p>
          <a:p>
            <a:r>
              <a:rPr lang="zh-CN" altLang="en-US" sz="1200" b="1" dirty="0" smtClean="0">
                <a:solidFill>
                  <a:schemeClr val="accent1">
                    <a:lumMod val="75000"/>
                  </a:schemeClr>
                </a:solidFill>
                <a:latin typeface="微软雅黑" panose="020B0503020204020204" pitchFamily="34" charset="-122"/>
                <a:ea typeface="微软雅黑" panose="020B0503020204020204" pitchFamily="34" charset="-122"/>
              </a:rPr>
              <a:t>积极开展转型升级，加强科技和模式创新，优化</a:t>
            </a:r>
            <a:r>
              <a:rPr lang="zh-CN" altLang="en-US" sz="1200" b="1" dirty="0">
                <a:solidFill>
                  <a:schemeClr val="accent1">
                    <a:lumMod val="75000"/>
                  </a:schemeClr>
                </a:solidFill>
                <a:latin typeface="微软雅黑" panose="020B0503020204020204" pitchFamily="34" charset="-122"/>
                <a:ea typeface="微软雅黑" panose="020B0503020204020204" pitchFamily="34" charset="-122"/>
              </a:rPr>
              <a:t>供应</a:t>
            </a:r>
            <a:r>
              <a:rPr lang="zh-CN" altLang="en-US" sz="1200" b="1" dirty="0" smtClean="0">
                <a:solidFill>
                  <a:schemeClr val="accent1">
                    <a:lumMod val="75000"/>
                  </a:schemeClr>
                </a:solidFill>
                <a:latin typeface="微软雅黑" panose="020B0503020204020204" pitchFamily="34" charset="-122"/>
                <a:ea typeface="微软雅黑" panose="020B0503020204020204" pitchFamily="34" charset="-122"/>
              </a:rPr>
              <a:t>链，整合产业链，提升</a:t>
            </a:r>
            <a:r>
              <a:rPr lang="zh-CN" altLang="en-US" sz="1200" b="1" dirty="0">
                <a:solidFill>
                  <a:schemeClr val="accent1">
                    <a:lumMod val="75000"/>
                  </a:schemeClr>
                </a:solidFill>
                <a:latin typeface="微软雅黑" panose="020B0503020204020204" pitchFamily="34" charset="-122"/>
                <a:ea typeface="微软雅黑" panose="020B0503020204020204" pitchFamily="34" charset="-122"/>
              </a:rPr>
              <a:t>价值链</a:t>
            </a:r>
            <a:r>
              <a:rPr lang="zh-CN" altLang="en-US" sz="1200" b="1" dirty="0" smtClean="0">
                <a:solidFill>
                  <a:schemeClr val="accent1">
                    <a:lumMod val="75000"/>
                  </a:schemeClr>
                </a:solidFill>
                <a:latin typeface="微软雅黑" panose="020B0503020204020204" pitchFamily="34" charset="-122"/>
                <a:ea typeface="微软雅黑" panose="020B0503020204020204" pitchFamily="34" charset="-122"/>
              </a:rPr>
              <a:t>，实行绿色可持续的行业高标准，在区域内建立行业命运共同体，实现高质量发展。</a:t>
            </a:r>
            <a:endParaRPr lang="zh-CN" altLang="en-US" sz="1200" b="1" dirty="0">
              <a:solidFill>
                <a:schemeClr val="accent1">
                  <a:lumMod val="7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内容占位符 2"/>
          <p:cNvSpPr txBox="1">
            <a:spLocks noChangeArrowheads="1"/>
          </p:cNvSpPr>
          <p:nvPr/>
        </p:nvSpPr>
        <p:spPr bwMode="auto">
          <a:xfrm>
            <a:off x="563989" y="530199"/>
            <a:ext cx="8158707" cy="3981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1450" indent="-171450">
              <a:defRPr sz="1400">
                <a:solidFill>
                  <a:schemeClr val="tx1"/>
                </a:solidFill>
                <a:latin typeface="Calibri" panose="020F0502020204030204" pitchFamily="34" charset="0"/>
                <a:ea typeface="宋体" panose="02010600030101010101" pitchFamily="2" charset="-122"/>
              </a:defRPr>
            </a:lvl1pPr>
            <a:lvl2pPr>
              <a:defRPr sz="1400">
                <a:solidFill>
                  <a:schemeClr val="tx1"/>
                </a:solidFill>
                <a:latin typeface="Calibri" panose="020F0502020204030204" pitchFamily="34" charset="0"/>
                <a:ea typeface="宋体" panose="02010600030101010101" pitchFamily="2" charset="-122"/>
              </a:defRPr>
            </a:lvl2pPr>
            <a:lvl3pPr>
              <a:defRPr sz="1400">
                <a:solidFill>
                  <a:schemeClr val="tx1"/>
                </a:solidFill>
                <a:latin typeface="Calibri" panose="020F0502020204030204" pitchFamily="34" charset="0"/>
                <a:ea typeface="宋体" panose="02010600030101010101" pitchFamily="2" charset="-122"/>
              </a:defRPr>
            </a:lvl3pPr>
            <a:lvl4pPr>
              <a:defRPr sz="1400">
                <a:solidFill>
                  <a:schemeClr val="tx1"/>
                </a:solidFill>
                <a:latin typeface="Calibri" panose="020F0502020204030204" pitchFamily="34" charset="0"/>
                <a:ea typeface="宋体" panose="02010600030101010101" pitchFamily="2" charset="-122"/>
              </a:defRPr>
            </a:lvl4pPr>
            <a:lvl5pPr>
              <a:defRPr sz="1400">
                <a:solidFill>
                  <a:schemeClr val="tx1"/>
                </a:solidFill>
                <a:latin typeface="Calibri" panose="020F0502020204030204" pitchFamily="34" charset="0"/>
                <a:ea typeface="宋体" panose="02010600030101010101" pitchFamily="2" charset="-122"/>
              </a:defRPr>
            </a:lvl5pPr>
            <a:lvl6pPr marL="1828800" defTabSz="685800" fontAlgn="base">
              <a:spcBef>
                <a:spcPct val="0"/>
              </a:spcBef>
              <a:spcAft>
                <a:spcPct val="0"/>
              </a:spcAft>
              <a:defRPr sz="1400">
                <a:solidFill>
                  <a:schemeClr val="tx1"/>
                </a:solidFill>
                <a:latin typeface="Calibri" panose="020F0502020204030204" pitchFamily="34" charset="0"/>
                <a:ea typeface="宋体" panose="02010600030101010101" pitchFamily="2" charset="-122"/>
              </a:defRPr>
            </a:lvl6pPr>
            <a:lvl7pPr marL="2286000" defTabSz="685800" fontAlgn="base">
              <a:spcBef>
                <a:spcPct val="0"/>
              </a:spcBef>
              <a:spcAft>
                <a:spcPct val="0"/>
              </a:spcAft>
              <a:defRPr sz="1400">
                <a:solidFill>
                  <a:schemeClr val="tx1"/>
                </a:solidFill>
                <a:latin typeface="Calibri" panose="020F0502020204030204" pitchFamily="34" charset="0"/>
                <a:ea typeface="宋体" panose="02010600030101010101" pitchFamily="2" charset="-122"/>
              </a:defRPr>
            </a:lvl7pPr>
            <a:lvl8pPr marL="2743200" defTabSz="685800" fontAlgn="base">
              <a:spcBef>
                <a:spcPct val="0"/>
              </a:spcBef>
              <a:spcAft>
                <a:spcPct val="0"/>
              </a:spcAft>
              <a:defRPr sz="1400">
                <a:solidFill>
                  <a:schemeClr val="tx1"/>
                </a:solidFill>
                <a:latin typeface="Calibri" panose="020F0502020204030204" pitchFamily="34" charset="0"/>
                <a:ea typeface="宋体" panose="02010600030101010101" pitchFamily="2" charset="-122"/>
              </a:defRPr>
            </a:lvl8pPr>
            <a:lvl9pPr marL="3200400" defTabSz="685800" fontAlgn="base">
              <a:spcBef>
                <a:spcPct val="0"/>
              </a:spcBef>
              <a:spcAft>
                <a:spcPct val="0"/>
              </a:spcAft>
              <a:defRPr sz="1400">
                <a:solidFill>
                  <a:schemeClr val="tx1"/>
                </a:solidFill>
                <a:latin typeface="Calibri" panose="020F0502020204030204" pitchFamily="34" charset="0"/>
                <a:ea typeface="宋体" panose="02010600030101010101" pitchFamily="2" charset="-122"/>
              </a:defRPr>
            </a:lvl9pPr>
          </a:lstStyle>
          <a:p>
            <a:pPr marL="0" indent="0"/>
            <a:endParaRPr lang="en-US" altLang="zh-CN" sz="1050" b="1" dirty="0">
              <a:solidFill>
                <a:srgbClr val="C00000"/>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u"/>
            </a:pPr>
            <a:r>
              <a:rPr lang="en-US" altLang="zh-CN" sz="1050" b="1" dirty="0" smtClean="0">
                <a:solidFill>
                  <a:srgbClr val="C00000"/>
                </a:solidFill>
                <a:latin typeface="微软雅黑" panose="020B0503020204020204" pitchFamily="34" charset="-122"/>
                <a:ea typeface="微软雅黑" panose="020B0503020204020204" pitchFamily="34" charset="-122"/>
              </a:rPr>
              <a:t>2018</a:t>
            </a:r>
            <a:r>
              <a:rPr lang="zh-CN" altLang="en-US" sz="1050" b="1" dirty="0">
                <a:solidFill>
                  <a:srgbClr val="C00000"/>
                </a:solidFill>
                <a:latin typeface="微软雅黑" panose="020B0503020204020204" pitchFamily="34" charset="-122"/>
                <a:ea typeface="微软雅黑" panose="020B0503020204020204" pitchFamily="34" charset="-122"/>
              </a:rPr>
              <a:t>年，我国纺织工业企业法人单位</a:t>
            </a:r>
            <a:r>
              <a:rPr lang="en-US" altLang="zh-CN" sz="1050" b="1" dirty="0">
                <a:solidFill>
                  <a:srgbClr val="C00000"/>
                </a:solidFill>
                <a:latin typeface="微软雅黑" panose="020B0503020204020204" pitchFamily="34" charset="-122"/>
                <a:ea typeface="微软雅黑" panose="020B0503020204020204" pitchFamily="34" charset="-122"/>
              </a:rPr>
              <a:t>32.9</a:t>
            </a:r>
            <a:r>
              <a:rPr lang="zh-CN" altLang="en-US" sz="1050" b="1" dirty="0">
                <a:solidFill>
                  <a:srgbClr val="C00000"/>
                </a:solidFill>
                <a:latin typeface="微软雅黑" panose="020B0503020204020204" pitchFamily="34" charset="-122"/>
                <a:ea typeface="微软雅黑" panose="020B0503020204020204" pitchFamily="34" charset="-122"/>
              </a:rPr>
              <a:t>万个，占全国制造业的</a:t>
            </a:r>
            <a:r>
              <a:rPr lang="en-US" altLang="zh-CN" sz="1050" b="1" dirty="0">
                <a:solidFill>
                  <a:srgbClr val="C00000"/>
                </a:solidFill>
                <a:latin typeface="微软雅黑" panose="020B0503020204020204" pitchFamily="34" charset="-122"/>
                <a:ea typeface="微软雅黑" panose="020B0503020204020204" pitchFamily="34" charset="-122"/>
              </a:rPr>
              <a:t>10.1%</a:t>
            </a:r>
            <a:r>
              <a:rPr lang="zh-CN" altLang="en-US" sz="1050" b="1" dirty="0">
                <a:solidFill>
                  <a:srgbClr val="C00000"/>
                </a:solidFill>
                <a:latin typeface="微软雅黑" panose="020B0503020204020204" pitchFamily="34" charset="-122"/>
                <a:ea typeface="微软雅黑" panose="020B0503020204020204" pitchFamily="34" charset="-122"/>
              </a:rPr>
              <a:t>；从业人数</a:t>
            </a:r>
            <a:r>
              <a:rPr lang="en-US" altLang="zh-CN" sz="1050" b="1" dirty="0">
                <a:solidFill>
                  <a:srgbClr val="C00000"/>
                </a:solidFill>
                <a:latin typeface="微软雅黑" panose="020B0503020204020204" pitchFamily="34" charset="-122"/>
                <a:ea typeface="微软雅黑" panose="020B0503020204020204" pitchFamily="34" charset="-122"/>
              </a:rPr>
              <a:t>1103.2</a:t>
            </a:r>
            <a:r>
              <a:rPr lang="zh-CN" altLang="en-US" sz="1050" b="1" dirty="0">
                <a:solidFill>
                  <a:srgbClr val="C00000"/>
                </a:solidFill>
                <a:latin typeface="微软雅黑" panose="020B0503020204020204" pitchFamily="34" charset="-122"/>
                <a:ea typeface="微软雅黑" panose="020B0503020204020204" pitchFamily="34" charset="-122"/>
              </a:rPr>
              <a:t>万人</a:t>
            </a:r>
            <a:r>
              <a:rPr lang="zh-CN" altLang="en-US" sz="1050" b="1" dirty="0" smtClean="0">
                <a:solidFill>
                  <a:srgbClr val="C00000"/>
                </a:solidFill>
                <a:latin typeface="微软雅黑" panose="020B0503020204020204" pitchFamily="34" charset="-122"/>
                <a:ea typeface="微软雅黑" panose="020B0503020204020204" pitchFamily="34" charset="-122"/>
              </a:rPr>
              <a:t>，占</a:t>
            </a:r>
            <a:r>
              <a:rPr lang="zh-CN" altLang="en-US" sz="1050" b="1" dirty="0">
                <a:solidFill>
                  <a:srgbClr val="C00000"/>
                </a:solidFill>
                <a:latin typeface="微软雅黑" panose="020B0503020204020204" pitchFamily="34" charset="-122"/>
                <a:ea typeface="微软雅黑" panose="020B0503020204020204" pitchFamily="34" charset="-122"/>
              </a:rPr>
              <a:t>全国制造业的</a:t>
            </a:r>
            <a:r>
              <a:rPr lang="en-US" altLang="zh-CN" sz="1050" b="1" dirty="0">
                <a:solidFill>
                  <a:srgbClr val="C00000"/>
                </a:solidFill>
                <a:latin typeface="微软雅黑" panose="020B0503020204020204" pitchFamily="34" charset="-122"/>
                <a:ea typeface="微软雅黑" panose="020B0503020204020204" pitchFamily="34" charset="-122"/>
              </a:rPr>
              <a:t>10.5%</a:t>
            </a:r>
            <a:r>
              <a:rPr lang="zh-CN" altLang="en-US" sz="1050" b="1" dirty="0">
                <a:solidFill>
                  <a:srgbClr val="C00000"/>
                </a:solidFill>
                <a:latin typeface="微软雅黑" panose="020B0503020204020204" pitchFamily="34" charset="-122"/>
                <a:ea typeface="微软雅黑" panose="020B0503020204020204" pitchFamily="34" charset="-122"/>
              </a:rPr>
              <a:t>，纺织行业总从业人数达</a:t>
            </a:r>
            <a:r>
              <a:rPr lang="en-US" altLang="zh-CN" sz="1050" b="1" dirty="0">
                <a:solidFill>
                  <a:srgbClr val="C00000"/>
                </a:solidFill>
                <a:latin typeface="微软雅黑" panose="020B0503020204020204" pitchFamily="34" charset="-122"/>
                <a:ea typeface="微软雅黑" panose="020B0503020204020204" pitchFamily="34" charset="-122"/>
              </a:rPr>
              <a:t>1612.4</a:t>
            </a:r>
            <a:r>
              <a:rPr lang="zh-CN" altLang="en-US" sz="1050" b="1" dirty="0">
                <a:solidFill>
                  <a:srgbClr val="C00000"/>
                </a:solidFill>
                <a:latin typeface="微软雅黑" panose="020B0503020204020204" pitchFamily="34" charset="-122"/>
                <a:ea typeface="微软雅黑" panose="020B0503020204020204" pitchFamily="34" charset="-122"/>
              </a:rPr>
              <a:t>万</a:t>
            </a:r>
            <a:r>
              <a:rPr lang="zh-CN" altLang="en-US" sz="1050" b="1" dirty="0" smtClean="0">
                <a:solidFill>
                  <a:srgbClr val="C00000"/>
                </a:solidFill>
                <a:latin typeface="微软雅黑" panose="020B0503020204020204" pitchFamily="34" charset="-122"/>
                <a:ea typeface="微软雅黑" panose="020B0503020204020204" pitchFamily="34" charset="-122"/>
              </a:rPr>
              <a:t>人；总</a:t>
            </a:r>
            <a:r>
              <a:rPr lang="zh-CN" altLang="en-US" sz="1050" b="1" dirty="0">
                <a:solidFill>
                  <a:srgbClr val="C00000"/>
                </a:solidFill>
                <a:latin typeface="微软雅黑" panose="020B0503020204020204" pitchFamily="34" charset="-122"/>
                <a:ea typeface="微软雅黑" panose="020B0503020204020204" pitchFamily="34" charset="-122"/>
              </a:rPr>
              <a:t>营业收入</a:t>
            </a:r>
            <a:r>
              <a:rPr lang="en-US" altLang="zh-CN" sz="1050" b="1" dirty="0">
                <a:solidFill>
                  <a:srgbClr val="C00000"/>
                </a:solidFill>
                <a:latin typeface="微软雅黑" panose="020B0503020204020204" pitchFamily="34" charset="-122"/>
                <a:ea typeface="微软雅黑" panose="020B0503020204020204" pitchFamily="34" charset="-122"/>
              </a:rPr>
              <a:t>64060.8</a:t>
            </a:r>
            <a:r>
              <a:rPr lang="zh-CN" altLang="en-US" sz="1050" b="1" dirty="0">
                <a:solidFill>
                  <a:srgbClr val="C00000"/>
                </a:solidFill>
                <a:latin typeface="微软雅黑" panose="020B0503020204020204" pitchFamily="34" charset="-122"/>
                <a:ea typeface="微软雅黑" panose="020B0503020204020204" pitchFamily="34" charset="-122"/>
              </a:rPr>
              <a:t>亿元</a:t>
            </a:r>
            <a:r>
              <a:rPr lang="zh-CN" altLang="en-US" sz="1050" b="1" dirty="0" smtClean="0">
                <a:solidFill>
                  <a:srgbClr val="C00000"/>
                </a:solidFill>
                <a:latin typeface="微软雅黑" panose="020B0503020204020204" pitchFamily="34" charset="-122"/>
                <a:ea typeface="微软雅黑" panose="020B0503020204020204" pitchFamily="34" charset="-122"/>
              </a:rPr>
              <a:t>，占</a:t>
            </a:r>
            <a:r>
              <a:rPr lang="zh-CN" altLang="en-US" sz="1050" b="1" dirty="0">
                <a:solidFill>
                  <a:srgbClr val="C00000"/>
                </a:solidFill>
                <a:latin typeface="微软雅黑" panose="020B0503020204020204" pitchFamily="34" charset="-122"/>
                <a:ea typeface="微软雅黑" panose="020B0503020204020204" pitchFamily="34" charset="-122"/>
              </a:rPr>
              <a:t>制造业的</a:t>
            </a:r>
            <a:r>
              <a:rPr lang="en-US" altLang="zh-CN" sz="1050" b="1" dirty="0">
                <a:solidFill>
                  <a:srgbClr val="C00000"/>
                </a:solidFill>
                <a:latin typeface="微软雅黑" panose="020B0503020204020204" pitchFamily="34" charset="-122"/>
                <a:ea typeface="微软雅黑" panose="020B0503020204020204" pitchFamily="34" charset="-122"/>
              </a:rPr>
              <a:t>6.1%</a:t>
            </a:r>
            <a:r>
              <a:rPr lang="zh-CN" altLang="en-US" sz="1050" b="1" dirty="0">
                <a:solidFill>
                  <a:srgbClr val="C00000"/>
                </a:solidFill>
                <a:latin typeface="微软雅黑" panose="020B0503020204020204" pitchFamily="34" charset="-122"/>
                <a:ea typeface="微软雅黑" panose="020B0503020204020204" pitchFamily="34" charset="-122"/>
              </a:rPr>
              <a:t>；人均营业收入</a:t>
            </a:r>
            <a:r>
              <a:rPr lang="en-US" altLang="zh-CN" sz="1050" b="1" dirty="0">
                <a:solidFill>
                  <a:srgbClr val="C00000"/>
                </a:solidFill>
                <a:latin typeface="微软雅黑" panose="020B0503020204020204" pitchFamily="34" charset="-122"/>
                <a:ea typeface="微软雅黑" panose="020B0503020204020204" pitchFamily="34" charset="-122"/>
              </a:rPr>
              <a:t>58.1</a:t>
            </a:r>
            <a:r>
              <a:rPr lang="zh-CN" altLang="en-US" sz="1050" b="1" dirty="0">
                <a:solidFill>
                  <a:srgbClr val="C00000"/>
                </a:solidFill>
                <a:latin typeface="微软雅黑" panose="020B0503020204020204" pitchFamily="34" charset="-122"/>
                <a:ea typeface="微软雅黑" panose="020B0503020204020204" pitchFamily="34" charset="-122"/>
              </a:rPr>
              <a:t>万元</a:t>
            </a:r>
            <a:r>
              <a:rPr lang="zh-CN" altLang="en-US" sz="1050" b="1" dirty="0" smtClean="0">
                <a:solidFill>
                  <a:srgbClr val="C00000"/>
                </a:solidFill>
                <a:latin typeface="微软雅黑" panose="020B0503020204020204" pitchFamily="34" charset="-122"/>
                <a:ea typeface="微软雅黑" panose="020B0503020204020204" pitchFamily="34" charset="-122"/>
              </a:rPr>
              <a:t>，相当于</a:t>
            </a:r>
            <a:r>
              <a:rPr lang="zh-CN" altLang="en-US" sz="1050" b="1" dirty="0">
                <a:solidFill>
                  <a:srgbClr val="C00000"/>
                </a:solidFill>
                <a:latin typeface="微软雅黑" panose="020B0503020204020204" pitchFamily="34" charset="-122"/>
                <a:ea typeface="微软雅黑" panose="020B0503020204020204" pitchFamily="34" charset="-122"/>
              </a:rPr>
              <a:t>全国制造业</a:t>
            </a:r>
            <a:r>
              <a:rPr lang="zh-CN" altLang="en-US" sz="1050" b="1" dirty="0" smtClean="0">
                <a:solidFill>
                  <a:srgbClr val="C00000"/>
                </a:solidFill>
                <a:latin typeface="微软雅黑" panose="020B0503020204020204" pitchFamily="34" charset="-122"/>
                <a:ea typeface="微软雅黑" panose="020B0503020204020204" pitchFamily="34" charset="-122"/>
              </a:rPr>
              <a:t>人均水平</a:t>
            </a:r>
            <a:r>
              <a:rPr lang="zh-CN" altLang="en-US" sz="1050" b="1" dirty="0">
                <a:solidFill>
                  <a:srgbClr val="C00000"/>
                </a:solidFill>
                <a:latin typeface="微软雅黑" panose="020B0503020204020204" pitchFamily="34" charset="-122"/>
                <a:ea typeface="微软雅黑" panose="020B0503020204020204" pitchFamily="34" charset="-122"/>
              </a:rPr>
              <a:t>的</a:t>
            </a:r>
            <a:r>
              <a:rPr lang="en-US" altLang="zh-CN" sz="1050" b="1" dirty="0">
                <a:solidFill>
                  <a:srgbClr val="C00000"/>
                </a:solidFill>
                <a:latin typeface="微软雅黑" panose="020B0503020204020204" pitchFamily="34" charset="-122"/>
                <a:ea typeface="微软雅黑" panose="020B0503020204020204" pitchFamily="34" charset="-122"/>
              </a:rPr>
              <a:t>57.5%</a:t>
            </a:r>
            <a:r>
              <a:rPr lang="zh-CN" altLang="en-US" sz="1050" b="1" dirty="0" smtClean="0">
                <a:solidFill>
                  <a:srgbClr val="C00000"/>
                </a:solidFill>
                <a:latin typeface="微软雅黑" panose="020B0503020204020204" pitchFamily="34" charset="-122"/>
                <a:ea typeface="微软雅黑" panose="020B0503020204020204" pitchFamily="34" charset="-122"/>
              </a:rPr>
              <a:t>。</a:t>
            </a:r>
            <a:endParaRPr lang="en-US" altLang="zh-CN" sz="1050" b="1" dirty="0" smtClean="0">
              <a:solidFill>
                <a:srgbClr val="C00000"/>
              </a:solidFill>
              <a:latin typeface="微软雅黑" panose="020B0503020204020204" pitchFamily="34" charset="-122"/>
              <a:ea typeface="微软雅黑" panose="020B0503020204020204" pitchFamily="34" charset="-122"/>
            </a:endParaRPr>
          </a:p>
          <a:p>
            <a:pPr marL="0" indent="0"/>
            <a:endParaRPr lang="en-US" altLang="zh-CN" sz="1050" b="1" dirty="0">
              <a:solidFill>
                <a:srgbClr val="C00000"/>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u"/>
            </a:pPr>
            <a:r>
              <a:rPr lang="zh-CN" altLang="zh-CN" sz="1050" b="1" dirty="0">
                <a:solidFill>
                  <a:srgbClr val="C00000"/>
                </a:solidFill>
                <a:latin typeface="微软雅黑" panose="020B0503020204020204" pitchFamily="34" charset="-122"/>
                <a:ea typeface="微软雅黑" panose="020B0503020204020204" pitchFamily="34" charset="-122"/>
              </a:rPr>
              <a:t>发展优势持续强化。</a:t>
            </a:r>
            <a:r>
              <a:rPr lang="en-US" altLang="zh-CN" sz="1050" dirty="0">
                <a:solidFill>
                  <a:schemeClr val="accent1">
                    <a:lumMod val="75000"/>
                  </a:schemeClr>
                </a:solidFill>
                <a:latin typeface="微软雅黑" panose="020B0503020204020204" pitchFamily="34" charset="-122"/>
                <a:ea typeface="微软雅黑" panose="020B0503020204020204" pitchFamily="34" charset="-122"/>
              </a:rPr>
              <a:t>“</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十三五</a:t>
            </a:r>
            <a:r>
              <a:rPr lang="en-US" altLang="zh-CN" sz="1050" dirty="0">
                <a:solidFill>
                  <a:schemeClr val="accent1">
                    <a:lumMod val="75000"/>
                  </a:schemeClr>
                </a:solidFill>
                <a:latin typeface="微软雅黑" panose="020B0503020204020204" pitchFamily="34" charset="-122"/>
                <a:ea typeface="微软雅黑" panose="020B0503020204020204" pitchFamily="34" charset="-122"/>
              </a:rPr>
              <a:t>”</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期间，我国纺织行业在全球价值链中的位置稳步提升，产业链整体竞争力进一步增强。</a:t>
            </a:r>
            <a:r>
              <a:rPr lang="en-US" altLang="zh-CN" sz="1050" dirty="0">
                <a:solidFill>
                  <a:schemeClr val="accent1">
                    <a:lumMod val="75000"/>
                  </a:schemeClr>
                </a:solidFill>
                <a:latin typeface="微软雅黑" panose="020B0503020204020204" pitchFamily="34" charset="-122"/>
                <a:ea typeface="微软雅黑" panose="020B0503020204020204" pitchFamily="34" charset="-122"/>
              </a:rPr>
              <a:t>2020</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年，我国纺织纤维加工总量达</a:t>
            </a:r>
            <a:r>
              <a:rPr lang="en-US" altLang="zh-CN" sz="1050" dirty="0">
                <a:solidFill>
                  <a:schemeClr val="accent1">
                    <a:lumMod val="75000"/>
                  </a:schemeClr>
                </a:solidFill>
                <a:latin typeface="微软雅黑" panose="020B0503020204020204" pitchFamily="34" charset="-122"/>
                <a:ea typeface="微软雅黑" panose="020B0503020204020204" pitchFamily="34" charset="-122"/>
              </a:rPr>
              <a:t>5800</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万吨，占世界纤维加工总量的比重保持在</a:t>
            </a:r>
            <a:r>
              <a:rPr lang="en-US" altLang="zh-CN" sz="1050" dirty="0">
                <a:solidFill>
                  <a:schemeClr val="accent1">
                    <a:lumMod val="75000"/>
                  </a:schemeClr>
                </a:solidFill>
                <a:latin typeface="微软雅黑" panose="020B0503020204020204" pitchFamily="34" charset="-122"/>
                <a:ea typeface="微软雅黑" panose="020B0503020204020204" pitchFamily="34" charset="-122"/>
              </a:rPr>
              <a:t>50%</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以上，化纤产量占世界的比重</a:t>
            </a:r>
            <a:r>
              <a:rPr lang="en-US" altLang="zh-CN" sz="1050" dirty="0">
                <a:solidFill>
                  <a:schemeClr val="accent1">
                    <a:lumMod val="75000"/>
                  </a:schemeClr>
                </a:solidFill>
                <a:latin typeface="微软雅黑" panose="020B0503020204020204" pitchFamily="34" charset="-122"/>
                <a:ea typeface="微软雅黑" panose="020B0503020204020204" pitchFamily="34" charset="-122"/>
              </a:rPr>
              <a:t>70%</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以上</a:t>
            </a:r>
            <a:r>
              <a:rPr lang="zh-CN" altLang="zh-CN" sz="1050" dirty="0" smtClean="0">
                <a:solidFill>
                  <a:schemeClr val="accent1">
                    <a:lumMod val="75000"/>
                  </a:schemeClr>
                </a:solidFill>
                <a:latin typeface="微软雅黑" panose="020B0503020204020204" pitchFamily="34" charset="-122"/>
                <a:ea typeface="微软雅黑" panose="020B0503020204020204" pitchFamily="34" charset="-122"/>
              </a:rPr>
              <a:t>。</a:t>
            </a:r>
            <a:r>
              <a:rPr lang="en-US" altLang="zh-CN" sz="1050" dirty="0" smtClean="0">
                <a:solidFill>
                  <a:schemeClr val="accent1">
                    <a:lumMod val="75000"/>
                  </a:schemeClr>
                </a:solidFill>
                <a:latin typeface="微软雅黑" panose="020B0503020204020204" pitchFamily="34" charset="-122"/>
                <a:ea typeface="微软雅黑" panose="020B0503020204020204" pitchFamily="34" charset="-122"/>
              </a:rPr>
              <a:t>2020</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年，全国纺织行业规上企业实现营业收入</a:t>
            </a:r>
            <a:r>
              <a:rPr lang="en-US" altLang="zh-CN" sz="1050" dirty="0">
                <a:solidFill>
                  <a:schemeClr val="accent1">
                    <a:lumMod val="75000"/>
                  </a:schemeClr>
                </a:solidFill>
                <a:latin typeface="微软雅黑" panose="020B0503020204020204" pitchFamily="34" charset="-122"/>
                <a:ea typeface="微软雅黑" panose="020B0503020204020204" pitchFamily="34" charset="-122"/>
              </a:rPr>
              <a:t>4.52</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万亿元，占全国工业</a:t>
            </a:r>
            <a:r>
              <a:rPr lang="en-US" altLang="zh-CN" sz="1050" dirty="0">
                <a:solidFill>
                  <a:schemeClr val="accent1">
                    <a:lumMod val="75000"/>
                  </a:schemeClr>
                </a:solidFill>
                <a:latin typeface="微软雅黑" panose="020B0503020204020204" pitchFamily="34" charset="-122"/>
                <a:ea typeface="微软雅黑" panose="020B0503020204020204" pitchFamily="34" charset="-122"/>
              </a:rPr>
              <a:t>4.3%</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，利润总额</a:t>
            </a:r>
            <a:r>
              <a:rPr lang="en-US" altLang="zh-CN" sz="1050" dirty="0">
                <a:solidFill>
                  <a:schemeClr val="accent1">
                    <a:lumMod val="75000"/>
                  </a:schemeClr>
                </a:solidFill>
                <a:latin typeface="微软雅黑" panose="020B0503020204020204" pitchFamily="34" charset="-122"/>
                <a:ea typeface="微软雅黑" panose="020B0503020204020204" pitchFamily="34" charset="-122"/>
              </a:rPr>
              <a:t>2065</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亿元，占全国工业</a:t>
            </a:r>
            <a:r>
              <a:rPr lang="en-US" altLang="zh-CN" sz="1050" dirty="0">
                <a:solidFill>
                  <a:schemeClr val="accent1">
                    <a:lumMod val="75000"/>
                  </a:schemeClr>
                </a:solidFill>
                <a:latin typeface="微软雅黑" panose="020B0503020204020204" pitchFamily="34" charset="-122"/>
                <a:ea typeface="微软雅黑" panose="020B0503020204020204" pitchFamily="34" charset="-122"/>
              </a:rPr>
              <a:t>3.2%</a:t>
            </a:r>
            <a:r>
              <a:rPr lang="zh-CN" altLang="zh-CN" sz="1050" dirty="0" smtClean="0">
                <a:solidFill>
                  <a:schemeClr val="accent1">
                    <a:lumMod val="75000"/>
                  </a:schemeClr>
                </a:solidFill>
                <a:latin typeface="微软雅黑" panose="020B0503020204020204" pitchFamily="34" charset="-122"/>
                <a:ea typeface="微软雅黑" panose="020B0503020204020204" pitchFamily="34" charset="-122"/>
              </a:rPr>
              <a:t>。</a:t>
            </a:r>
            <a:endParaRPr lang="en-US" altLang="zh-CN" sz="1050" dirty="0" smtClean="0">
              <a:solidFill>
                <a:schemeClr val="accent1">
                  <a:lumMod val="75000"/>
                </a:schemeClr>
              </a:solidFill>
              <a:latin typeface="微软雅黑" panose="020B0503020204020204" pitchFamily="34" charset="-122"/>
              <a:ea typeface="微软雅黑" panose="020B0503020204020204" pitchFamily="34" charset="-122"/>
            </a:endParaRPr>
          </a:p>
          <a:p>
            <a:pPr marL="0" indent="0"/>
            <a:endParaRPr lang="en-US" altLang="zh-CN" sz="1050" dirty="0">
              <a:solidFill>
                <a:schemeClr val="accent1">
                  <a:lumMod val="75000"/>
                </a:schemeClr>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u"/>
            </a:pPr>
            <a:r>
              <a:rPr lang="zh-CN" altLang="zh-CN" sz="1050" b="1" dirty="0">
                <a:solidFill>
                  <a:srgbClr val="C00000"/>
                </a:solidFill>
                <a:latin typeface="微软雅黑" panose="020B0503020204020204" pitchFamily="34" charset="-122"/>
                <a:ea typeface="微软雅黑" panose="020B0503020204020204" pitchFamily="34" charset="-122"/>
              </a:rPr>
              <a:t>结构调整稳步优化。</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我国服装、家纺及产业用三大终端产品纤维消耗量比重由</a:t>
            </a:r>
            <a:r>
              <a:rPr lang="en-US" altLang="zh-CN" sz="1050" dirty="0">
                <a:solidFill>
                  <a:schemeClr val="accent1">
                    <a:lumMod val="75000"/>
                  </a:schemeClr>
                </a:solidFill>
                <a:latin typeface="微软雅黑" panose="020B0503020204020204" pitchFamily="34" charset="-122"/>
                <a:ea typeface="微软雅黑" panose="020B0503020204020204" pitchFamily="34" charset="-122"/>
              </a:rPr>
              <a:t>2015</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年的</a:t>
            </a:r>
            <a:r>
              <a:rPr lang="en-US" altLang="zh-CN" sz="1050" dirty="0">
                <a:solidFill>
                  <a:schemeClr val="accent1">
                    <a:lumMod val="75000"/>
                  </a:schemeClr>
                </a:solidFill>
                <a:latin typeface="微软雅黑" panose="020B0503020204020204" pitchFamily="34" charset="-122"/>
                <a:ea typeface="微软雅黑" panose="020B0503020204020204" pitchFamily="34" charset="-122"/>
              </a:rPr>
              <a:t>46.4</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a:t>
            </a:r>
            <a:r>
              <a:rPr lang="en-US" altLang="zh-CN" sz="1050" dirty="0">
                <a:solidFill>
                  <a:schemeClr val="accent1">
                    <a:lumMod val="75000"/>
                  </a:schemeClr>
                </a:solidFill>
                <a:latin typeface="微软雅黑" panose="020B0503020204020204" pitchFamily="34" charset="-122"/>
                <a:ea typeface="微软雅黑" panose="020B0503020204020204" pitchFamily="34" charset="-122"/>
              </a:rPr>
              <a:t>28.1</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a:t>
            </a:r>
            <a:r>
              <a:rPr lang="en-US" altLang="zh-CN" sz="1050" dirty="0">
                <a:solidFill>
                  <a:schemeClr val="accent1">
                    <a:lumMod val="75000"/>
                  </a:schemeClr>
                </a:solidFill>
                <a:latin typeface="微软雅黑" panose="020B0503020204020204" pitchFamily="34" charset="-122"/>
                <a:ea typeface="微软雅黑" panose="020B0503020204020204" pitchFamily="34" charset="-122"/>
              </a:rPr>
              <a:t>25.5</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调整为</a:t>
            </a:r>
            <a:r>
              <a:rPr lang="en-US" altLang="zh-CN" sz="1050" dirty="0">
                <a:solidFill>
                  <a:schemeClr val="accent1">
                    <a:lumMod val="75000"/>
                  </a:schemeClr>
                </a:solidFill>
                <a:latin typeface="微软雅黑" panose="020B0503020204020204" pitchFamily="34" charset="-122"/>
                <a:ea typeface="微软雅黑" panose="020B0503020204020204" pitchFamily="34" charset="-122"/>
              </a:rPr>
              <a:t>2020</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年的</a:t>
            </a:r>
            <a:r>
              <a:rPr lang="en-US" altLang="zh-CN" sz="1050" dirty="0">
                <a:solidFill>
                  <a:schemeClr val="accent1">
                    <a:lumMod val="75000"/>
                  </a:schemeClr>
                </a:solidFill>
                <a:latin typeface="微软雅黑" panose="020B0503020204020204" pitchFamily="34" charset="-122"/>
                <a:ea typeface="微软雅黑" panose="020B0503020204020204" pitchFamily="34" charset="-122"/>
              </a:rPr>
              <a:t>40</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a:t>
            </a:r>
            <a:r>
              <a:rPr lang="en-US" altLang="zh-CN" sz="1050" dirty="0">
                <a:solidFill>
                  <a:schemeClr val="accent1">
                    <a:lumMod val="75000"/>
                  </a:schemeClr>
                </a:solidFill>
                <a:latin typeface="微软雅黑" panose="020B0503020204020204" pitchFamily="34" charset="-122"/>
                <a:ea typeface="微软雅黑" panose="020B0503020204020204" pitchFamily="34" charset="-122"/>
              </a:rPr>
              <a:t>27</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a:t>
            </a:r>
            <a:r>
              <a:rPr lang="en-US" altLang="zh-CN" sz="1050" dirty="0">
                <a:solidFill>
                  <a:schemeClr val="accent1">
                    <a:lumMod val="75000"/>
                  </a:schemeClr>
                </a:solidFill>
                <a:latin typeface="微软雅黑" panose="020B0503020204020204" pitchFamily="34" charset="-122"/>
                <a:ea typeface="微软雅黑" panose="020B0503020204020204" pitchFamily="34" charset="-122"/>
              </a:rPr>
              <a:t>33</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。高性能纤维总产能占世界的比重超过三分之一，产业用行业纤维加工量达</a:t>
            </a:r>
            <a:r>
              <a:rPr lang="en-US" altLang="zh-CN" sz="1050" dirty="0">
                <a:solidFill>
                  <a:schemeClr val="accent1">
                    <a:lumMod val="75000"/>
                  </a:schemeClr>
                </a:solidFill>
                <a:latin typeface="微软雅黑" panose="020B0503020204020204" pitchFamily="34" charset="-122"/>
                <a:ea typeface="微软雅黑" panose="020B0503020204020204" pitchFamily="34" charset="-122"/>
              </a:rPr>
              <a:t>1910</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万吨，较</a:t>
            </a:r>
            <a:r>
              <a:rPr lang="en-US" altLang="zh-CN" sz="1050" dirty="0">
                <a:solidFill>
                  <a:schemeClr val="accent1">
                    <a:lumMod val="75000"/>
                  </a:schemeClr>
                </a:solidFill>
                <a:latin typeface="微软雅黑" panose="020B0503020204020204" pitchFamily="34" charset="-122"/>
                <a:ea typeface="微软雅黑" panose="020B0503020204020204" pitchFamily="34" charset="-122"/>
              </a:rPr>
              <a:t>2015</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年增长</a:t>
            </a:r>
            <a:r>
              <a:rPr lang="en-US" altLang="zh-CN" sz="1050" dirty="0" smtClean="0">
                <a:solidFill>
                  <a:schemeClr val="accent1">
                    <a:lumMod val="75000"/>
                  </a:schemeClr>
                </a:solidFill>
                <a:latin typeface="微软雅黑" panose="020B0503020204020204" pitchFamily="34" charset="-122"/>
                <a:ea typeface="微软雅黑" panose="020B0503020204020204" pitchFamily="34" charset="-122"/>
              </a:rPr>
              <a:t>40%</a:t>
            </a:r>
            <a:r>
              <a:rPr lang="zh-CN" altLang="zh-CN" sz="1050" dirty="0" smtClean="0">
                <a:solidFill>
                  <a:schemeClr val="accent1">
                    <a:lumMod val="75000"/>
                  </a:schemeClr>
                </a:solidFill>
                <a:latin typeface="微软雅黑" panose="020B0503020204020204" pitchFamily="34" charset="-122"/>
                <a:ea typeface="微软雅黑" panose="020B0503020204020204" pitchFamily="34" charset="-122"/>
              </a:rPr>
              <a:t>以上。</a:t>
            </a:r>
            <a:endParaRPr lang="en-US" altLang="zh-CN" sz="1050" dirty="0" smtClean="0">
              <a:solidFill>
                <a:schemeClr val="accent1">
                  <a:lumMod val="75000"/>
                </a:schemeClr>
              </a:solidFill>
              <a:latin typeface="微软雅黑" panose="020B0503020204020204" pitchFamily="34" charset="-122"/>
              <a:ea typeface="微软雅黑" panose="020B0503020204020204" pitchFamily="34" charset="-122"/>
            </a:endParaRPr>
          </a:p>
          <a:p>
            <a:pPr marL="0" indent="0"/>
            <a:endParaRPr lang="en-US" altLang="zh-CN" sz="1050" dirty="0">
              <a:solidFill>
                <a:schemeClr val="accent1">
                  <a:lumMod val="75000"/>
                </a:schemeClr>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u"/>
            </a:pPr>
            <a:r>
              <a:rPr lang="zh-CN" altLang="zh-CN" sz="1050" b="1" dirty="0">
                <a:solidFill>
                  <a:srgbClr val="C00000"/>
                </a:solidFill>
                <a:latin typeface="微软雅黑" panose="020B0503020204020204" pitchFamily="34" charset="-122"/>
                <a:ea typeface="微软雅黑" panose="020B0503020204020204" pitchFamily="34" charset="-122"/>
              </a:rPr>
              <a:t>创新生态不断改善。</a:t>
            </a:r>
            <a:r>
              <a:rPr lang="en-US" altLang="zh-CN" sz="1050" dirty="0">
                <a:solidFill>
                  <a:schemeClr val="accent1">
                    <a:lumMod val="75000"/>
                  </a:schemeClr>
                </a:solidFill>
                <a:latin typeface="微软雅黑" panose="020B0503020204020204" pitchFamily="34" charset="-122"/>
                <a:ea typeface="微软雅黑" panose="020B0503020204020204" pitchFamily="34" charset="-122"/>
              </a:rPr>
              <a:t>2019</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年，规模以上纺织企业研发投入强度超过</a:t>
            </a:r>
            <a:r>
              <a:rPr lang="en-US" altLang="zh-CN" sz="1050" dirty="0">
                <a:solidFill>
                  <a:schemeClr val="accent1">
                    <a:lumMod val="75000"/>
                  </a:schemeClr>
                </a:solidFill>
                <a:latin typeface="微软雅黑" panose="020B0503020204020204" pitchFamily="34" charset="-122"/>
                <a:ea typeface="微软雅黑" panose="020B0503020204020204" pitchFamily="34" charset="-122"/>
              </a:rPr>
              <a:t>1%</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，较</a:t>
            </a:r>
            <a:r>
              <a:rPr lang="en-US" altLang="zh-CN" sz="1050" dirty="0">
                <a:solidFill>
                  <a:schemeClr val="accent1">
                    <a:lumMod val="75000"/>
                  </a:schemeClr>
                </a:solidFill>
                <a:latin typeface="微软雅黑" panose="020B0503020204020204" pitchFamily="34" charset="-122"/>
                <a:ea typeface="微软雅黑" panose="020B0503020204020204" pitchFamily="34" charset="-122"/>
              </a:rPr>
              <a:t>2015</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年提高</a:t>
            </a:r>
            <a:r>
              <a:rPr lang="en-US" altLang="zh-CN" sz="1050" dirty="0">
                <a:solidFill>
                  <a:schemeClr val="accent1">
                    <a:lumMod val="75000"/>
                  </a:schemeClr>
                </a:solidFill>
                <a:latin typeface="微软雅黑" panose="020B0503020204020204" pitchFamily="34" charset="-122"/>
                <a:ea typeface="微软雅黑" panose="020B0503020204020204" pitchFamily="34" charset="-122"/>
              </a:rPr>
              <a:t>0.4</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个百分点</a:t>
            </a:r>
            <a:r>
              <a:rPr lang="zh-CN" altLang="zh-CN" sz="1050" dirty="0" smtClean="0">
                <a:solidFill>
                  <a:schemeClr val="accent1">
                    <a:lumMod val="75000"/>
                  </a:schemeClr>
                </a:solidFill>
                <a:latin typeface="微软雅黑" panose="020B0503020204020204" pitchFamily="34" charset="-122"/>
                <a:ea typeface="微软雅黑" panose="020B0503020204020204" pitchFamily="34" charset="-122"/>
              </a:rPr>
              <a:t>。</a:t>
            </a:r>
            <a:endParaRPr lang="en-US" altLang="zh-CN" sz="1050" dirty="0" smtClean="0">
              <a:solidFill>
                <a:schemeClr val="accent1">
                  <a:lumMod val="75000"/>
                </a:schemeClr>
              </a:solidFill>
              <a:latin typeface="微软雅黑" panose="020B0503020204020204" pitchFamily="34" charset="-122"/>
              <a:ea typeface="微软雅黑" panose="020B0503020204020204" pitchFamily="34" charset="-122"/>
            </a:endParaRPr>
          </a:p>
          <a:p>
            <a:pPr marL="0" indent="0"/>
            <a:endParaRPr lang="en-US" altLang="zh-CN" sz="1050" dirty="0" smtClean="0">
              <a:solidFill>
                <a:schemeClr val="accent1">
                  <a:lumMod val="75000"/>
                </a:schemeClr>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u"/>
            </a:pPr>
            <a:r>
              <a:rPr lang="zh-CN" altLang="zh-CN" sz="1050" b="1" dirty="0" smtClean="0">
                <a:solidFill>
                  <a:srgbClr val="C00000"/>
                </a:solidFill>
                <a:latin typeface="微软雅黑" panose="020B0503020204020204" pitchFamily="34" charset="-122"/>
                <a:ea typeface="微软雅黑" panose="020B0503020204020204" pitchFamily="34" charset="-122"/>
              </a:rPr>
              <a:t>创意</a:t>
            </a:r>
            <a:r>
              <a:rPr lang="zh-CN" altLang="zh-CN" sz="1050" b="1" dirty="0">
                <a:solidFill>
                  <a:srgbClr val="C00000"/>
                </a:solidFill>
                <a:latin typeface="微软雅黑" panose="020B0503020204020204" pitchFamily="34" charset="-122"/>
                <a:ea typeface="微软雅黑" panose="020B0503020204020204" pitchFamily="34" charset="-122"/>
              </a:rPr>
              <a:t>力量持续提升</a:t>
            </a:r>
            <a:r>
              <a:rPr lang="zh-CN" altLang="zh-CN" sz="1050" b="1" dirty="0" smtClean="0">
                <a:solidFill>
                  <a:srgbClr val="C00000"/>
                </a:solidFill>
                <a:latin typeface="微软雅黑" panose="020B0503020204020204" pitchFamily="34" charset="-122"/>
                <a:ea typeface="微软雅黑" panose="020B0503020204020204" pitchFamily="34" charset="-122"/>
              </a:rPr>
              <a:t>。</a:t>
            </a:r>
            <a:r>
              <a:rPr lang="zh-CN" altLang="zh-CN" sz="1050" dirty="0" smtClean="0">
                <a:solidFill>
                  <a:schemeClr val="accent1">
                    <a:lumMod val="75000"/>
                  </a:schemeClr>
                </a:solidFill>
                <a:latin typeface="微软雅黑" panose="020B0503020204020204" pitchFamily="34" charset="-122"/>
                <a:ea typeface="微软雅黑" panose="020B0503020204020204" pitchFamily="34" charset="-122"/>
              </a:rPr>
              <a:t>时尚</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设计原创能力提升明显，国内主要大型商业实体的服装家纺品牌中</a:t>
            </a:r>
            <a:r>
              <a:rPr lang="en-US" altLang="zh-CN" sz="1050" dirty="0">
                <a:solidFill>
                  <a:schemeClr val="accent1">
                    <a:lumMod val="75000"/>
                  </a:schemeClr>
                </a:solidFill>
                <a:latin typeface="微软雅黑" panose="020B0503020204020204" pitchFamily="34" charset="-122"/>
                <a:ea typeface="微软雅黑" panose="020B0503020204020204" pitchFamily="34" charset="-122"/>
              </a:rPr>
              <a:t>85%</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左右为自主品牌。中国品牌的国际影响力有所提升</a:t>
            </a:r>
            <a:r>
              <a:rPr lang="zh-CN" altLang="en-US" sz="1050" dirty="0" smtClean="0">
                <a:solidFill>
                  <a:schemeClr val="accent1">
                    <a:lumMod val="75000"/>
                  </a:schemeClr>
                </a:solidFill>
                <a:latin typeface="微软雅黑" panose="020B0503020204020204" pitchFamily="34" charset="-122"/>
                <a:ea typeface="微软雅黑" panose="020B0503020204020204" pitchFamily="34" charset="-122"/>
              </a:rPr>
              <a:t>。</a:t>
            </a:r>
            <a:endParaRPr lang="en-US" altLang="zh-CN" sz="1050" dirty="0" smtClean="0">
              <a:solidFill>
                <a:schemeClr val="accent1">
                  <a:lumMod val="75000"/>
                </a:schemeClr>
              </a:solidFill>
              <a:latin typeface="微软雅黑" panose="020B0503020204020204" pitchFamily="34" charset="-122"/>
              <a:ea typeface="微软雅黑" panose="020B0503020204020204" pitchFamily="34" charset="-122"/>
            </a:endParaRPr>
          </a:p>
          <a:p>
            <a:pPr marL="0" indent="0"/>
            <a:endParaRPr lang="en-US" altLang="zh-CN" sz="1050" dirty="0">
              <a:solidFill>
                <a:schemeClr val="accent1">
                  <a:lumMod val="75000"/>
                </a:schemeClr>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u"/>
            </a:pPr>
            <a:r>
              <a:rPr lang="zh-CN" altLang="zh-CN" sz="1050" b="1" dirty="0">
                <a:solidFill>
                  <a:srgbClr val="C00000"/>
                </a:solidFill>
                <a:latin typeface="微软雅黑" panose="020B0503020204020204" pitchFamily="34" charset="-122"/>
                <a:ea typeface="微软雅黑" panose="020B0503020204020204" pitchFamily="34" charset="-122"/>
              </a:rPr>
              <a:t>绿色低碳发展成效显著</a:t>
            </a:r>
            <a:r>
              <a:rPr lang="zh-CN" altLang="zh-CN" sz="1050" b="1" dirty="0" smtClean="0">
                <a:solidFill>
                  <a:srgbClr val="C00000"/>
                </a:solidFill>
                <a:latin typeface="微软雅黑" panose="020B0503020204020204" pitchFamily="34" charset="-122"/>
                <a:ea typeface="微软雅黑" panose="020B0503020204020204" pitchFamily="34" charset="-122"/>
              </a:rPr>
              <a:t>。</a:t>
            </a:r>
            <a:r>
              <a:rPr lang="zh-CN" altLang="zh-CN" sz="1050" dirty="0" smtClean="0">
                <a:solidFill>
                  <a:schemeClr val="accent1">
                    <a:lumMod val="75000"/>
                  </a:schemeClr>
                </a:solidFill>
                <a:latin typeface="微软雅黑" panose="020B0503020204020204" pitchFamily="34" charset="-122"/>
                <a:ea typeface="微软雅黑" panose="020B0503020204020204" pitchFamily="34" charset="-122"/>
              </a:rPr>
              <a:t>纺织</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行业用能结构持续</a:t>
            </a:r>
            <a:r>
              <a:rPr lang="zh-CN" altLang="zh-CN" sz="1050" dirty="0" smtClean="0">
                <a:solidFill>
                  <a:schemeClr val="accent1">
                    <a:lumMod val="75000"/>
                  </a:schemeClr>
                </a:solidFill>
                <a:latin typeface="微软雅黑" panose="020B0503020204020204" pitchFamily="34" charset="-122"/>
                <a:ea typeface="微软雅黑" panose="020B0503020204020204" pitchFamily="34" charset="-122"/>
              </a:rPr>
              <a:t>优化</a:t>
            </a:r>
            <a:r>
              <a:rPr lang="zh-CN" altLang="en-US" sz="1050" dirty="0">
                <a:solidFill>
                  <a:schemeClr val="accent1">
                    <a:lumMod val="75000"/>
                  </a:schemeClr>
                </a:solidFill>
                <a:latin typeface="微软雅黑" panose="020B0503020204020204" pitchFamily="34" charset="-122"/>
                <a:ea typeface="微软雅黑" panose="020B0503020204020204" pitchFamily="34" charset="-122"/>
              </a:rPr>
              <a:t>，</a:t>
            </a:r>
            <a:r>
              <a:rPr lang="en-US" altLang="zh-CN" sz="1050" dirty="0" smtClean="0">
                <a:solidFill>
                  <a:schemeClr val="accent1">
                    <a:lumMod val="75000"/>
                  </a:schemeClr>
                </a:solidFill>
                <a:latin typeface="微软雅黑" panose="020B0503020204020204" pitchFamily="34" charset="-122"/>
                <a:ea typeface="微软雅黑" panose="020B0503020204020204" pitchFamily="34" charset="-122"/>
              </a:rPr>
              <a:t>“</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十三五</a:t>
            </a:r>
            <a:r>
              <a:rPr lang="en-US" altLang="zh-CN" sz="1050" dirty="0">
                <a:solidFill>
                  <a:schemeClr val="accent1">
                    <a:lumMod val="75000"/>
                  </a:schemeClr>
                </a:solidFill>
                <a:latin typeface="微软雅黑" panose="020B0503020204020204" pitchFamily="34" charset="-122"/>
                <a:ea typeface="微软雅黑" panose="020B0503020204020204" pitchFamily="34" charset="-122"/>
              </a:rPr>
              <a:t>”</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期间，纺织行业废水排放量、主要污染物排放量累计下降幅度均超过</a:t>
            </a:r>
            <a:r>
              <a:rPr lang="en-US" altLang="zh-CN" sz="1050" dirty="0">
                <a:solidFill>
                  <a:schemeClr val="accent1">
                    <a:lumMod val="75000"/>
                  </a:schemeClr>
                </a:solidFill>
                <a:latin typeface="微软雅黑" panose="020B0503020204020204" pitchFamily="34" charset="-122"/>
                <a:ea typeface="微软雅黑" panose="020B0503020204020204" pitchFamily="34" charset="-122"/>
              </a:rPr>
              <a:t>10%</a:t>
            </a:r>
            <a:r>
              <a:rPr lang="zh-CN" altLang="zh-CN" sz="1050" dirty="0" smtClean="0">
                <a:solidFill>
                  <a:schemeClr val="accent1">
                    <a:lumMod val="75000"/>
                  </a:schemeClr>
                </a:solidFill>
                <a:latin typeface="微软雅黑" panose="020B0503020204020204" pitchFamily="34" charset="-122"/>
                <a:ea typeface="微软雅黑" panose="020B0503020204020204" pitchFamily="34" charset="-122"/>
              </a:rPr>
              <a:t>。循环</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再利用化学纤维供给能力明显</a:t>
            </a:r>
            <a:r>
              <a:rPr lang="zh-CN" altLang="zh-CN" sz="1050" dirty="0" smtClean="0">
                <a:solidFill>
                  <a:schemeClr val="accent1">
                    <a:lumMod val="75000"/>
                  </a:schemeClr>
                </a:solidFill>
                <a:latin typeface="微软雅黑" panose="020B0503020204020204" pitchFamily="34" charset="-122"/>
                <a:ea typeface="微软雅黑" panose="020B0503020204020204" pitchFamily="34" charset="-122"/>
              </a:rPr>
              <a:t>提升。</a:t>
            </a:r>
            <a:endParaRPr lang="en-US" altLang="zh-CN" sz="1050" dirty="0" smtClean="0">
              <a:solidFill>
                <a:schemeClr val="accent1">
                  <a:lumMod val="75000"/>
                </a:schemeClr>
              </a:solidFill>
              <a:latin typeface="微软雅黑" panose="020B0503020204020204" pitchFamily="34" charset="-122"/>
              <a:ea typeface="微软雅黑" panose="020B0503020204020204" pitchFamily="34" charset="-122"/>
            </a:endParaRPr>
          </a:p>
          <a:p>
            <a:pPr marL="0" indent="0"/>
            <a:endParaRPr lang="zh-CN" altLang="zh-CN" sz="1050" dirty="0">
              <a:solidFill>
                <a:schemeClr val="accent1">
                  <a:lumMod val="75000"/>
                </a:schemeClr>
              </a:solidFill>
              <a:latin typeface="微软雅黑" panose="020B0503020204020204" pitchFamily="34" charset="-122"/>
              <a:ea typeface="微软雅黑" panose="020B0503020204020204" pitchFamily="34" charset="-122"/>
            </a:endParaRPr>
          </a:p>
          <a:p>
            <a:r>
              <a:rPr lang="en-US" altLang="zh-CN" sz="1050" dirty="0">
                <a:solidFill>
                  <a:schemeClr val="accent1">
                    <a:lumMod val="75000"/>
                  </a:schemeClr>
                </a:solidFill>
                <a:latin typeface="微软雅黑" panose="020B0503020204020204" pitchFamily="34" charset="-122"/>
                <a:ea typeface="微软雅黑" panose="020B0503020204020204" pitchFamily="34" charset="-122"/>
              </a:rPr>
              <a:t> </a:t>
            </a:r>
            <a:r>
              <a:rPr lang="en-US" altLang="zh-CN" sz="1050" dirty="0" smtClean="0">
                <a:solidFill>
                  <a:schemeClr val="accent1">
                    <a:lumMod val="75000"/>
                  </a:schemeClr>
                </a:solidFill>
                <a:latin typeface="微软雅黑" panose="020B0503020204020204" pitchFamily="34" charset="-122"/>
                <a:ea typeface="微软雅黑" panose="020B0503020204020204" pitchFamily="34" charset="-122"/>
              </a:rPr>
              <a:t>   </a:t>
            </a:r>
            <a:r>
              <a:rPr lang="zh-CN" altLang="zh-CN" sz="1050" dirty="0" smtClean="0">
                <a:solidFill>
                  <a:schemeClr val="accent1">
                    <a:lumMod val="75000"/>
                  </a:schemeClr>
                </a:solidFill>
                <a:latin typeface="微软雅黑" panose="020B0503020204020204" pitchFamily="34" charset="-122"/>
                <a:ea typeface="微软雅黑" panose="020B0503020204020204" pitchFamily="34" charset="-122"/>
              </a:rPr>
              <a:t>截至</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目前，我国</a:t>
            </a:r>
            <a:r>
              <a:rPr lang="zh-CN" altLang="zh-CN" sz="1050" dirty="0" smtClean="0">
                <a:solidFill>
                  <a:schemeClr val="accent1">
                    <a:lumMod val="75000"/>
                  </a:schemeClr>
                </a:solidFill>
                <a:latin typeface="微软雅黑" panose="020B0503020204020204" pitchFamily="34" charset="-122"/>
                <a:ea typeface="微软雅黑" panose="020B0503020204020204" pitchFamily="34" charset="-122"/>
              </a:rPr>
              <a:t>纺织工业大部分</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指标已达到甚至领先于世界先进水平，建立起全世界最为完备的现代纺织制造产业体系，生产制造能力与国际贸易规模长期居于世界首位，成为我国制造业进入强国阵列的第一</a:t>
            </a:r>
            <a:r>
              <a:rPr lang="zh-CN" altLang="zh-CN" sz="1050" dirty="0" smtClean="0">
                <a:solidFill>
                  <a:schemeClr val="accent1">
                    <a:lumMod val="75000"/>
                  </a:schemeClr>
                </a:solidFill>
                <a:latin typeface="微软雅黑" panose="020B0503020204020204" pitchFamily="34" charset="-122"/>
                <a:ea typeface="微软雅黑" panose="020B0503020204020204" pitchFamily="34" charset="-122"/>
              </a:rPr>
              <a:t>梯队</a:t>
            </a:r>
            <a:r>
              <a:rPr lang="zh-CN" altLang="en-US" sz="1050" dirty="0" smtClean="0">
                <a:solidFill>
                  <a:schemeClr val="accent1">
                    <a:lumMod val="75000"/>
                  </a:schemeClr>
                </a:solidFill>
                <a:latin typeface="微软雅黑" panose="020B0503020204020204" pitchFamily="34" charset="-122"/>
                <a:ea typeface="微软雅黑" panose="020B0503020204020204" pitchFamily="34" charset="-122"/>
              </a:rPr>
              <a:t>。据</a:t>
            </a:r>
            <a:r>
              <a:rPr lang="en-US" altLang="zh-CN" sz="1050" dirty="0" smtClean="0">
                <a:solidFill>
                  <a:schemeClr val="accent1">
                    <a:lumMod val="75000"/>
                  </a:schemeClr>
                </a:solidFill>
                <a:latin typeface="微软雅黑" panose="020B0503020204020204" pitchFamily="34" charset="-122"/>
                <a:ea typeface="微软雅黑" panose="020B0503020204020204" pitchFamily="34" charset="-122"/>
              </a:rPr>
              <a:t>2020</a:t>
            </a:r>
            <a:r>
              <a:rPr lang="zh-CN" altLang="en-US" sz="1050" dirty="0" smtClean="0">
                <a:solidFill>
                  <a:schemeClr val="accent1">
                    <a:lumMod val="75000"/>
                  </a:schemeClr>
                </a:solidFill>
                <a:latin typeface="微软雅黑" panose="020B0503020204020204" pitchFamily="34" charset="-122"/>
                <a:ea typeface="微软雅黑" panose="020B0503020204020204" pitchFamily="34" charset="-122"/>
              </a:rPr>
              <a:t>年底中国工程院测算，我国有五个行业处于世界领先水平，其中就有纺织服装行业。</a:t>
            </a:r>
            <a:endParaRPr lang="zh-CN" altLang="zh-CN" sz="1050"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a:xfrm>
            <a:off x="0" y="72071"/>
            <a:ext cx="9144000" cy="566928"/>
          </a:xfrm>
        </p:spPr>
        <p:txBody>
          <a:bodyPr>
            <a:normAutofit/>
          </a:bodyPr>
          <a:lstStyle/>
          <a:p>
            <a:pPr algn="ctr"/>
            <a:r>
              <a:rPr lang="zh-CN" altLang="zh-CN" sz="1800" b="1" dirty="0">
                <a:solidFill>
                  <a:schemeClr val="accent1">
                    <a:lumMod val="75000"/>
                  </a:schemeClr>
                </a:solidFill>
                <a:latin typeface="微软雅黑" panose="020B0503020204020204" pitchFamily="34" charset="-122"/>
                <a:ea typeface="微软雅黑" panose="020B0503020204020204" pitchFamily="34" charset="-122"/>
              </a:rPr>
              <a:t>我国纺织服装</a:t>
            </a:r>
            <a:r>
              <a:rPr lang="zh-CN" altLang="en-US" sz="1800" b="1" dirty="0">
                <a:solidFill>
                  <a:schemeClr val="accent1">
                    <a:lumMod val="75000"/>
                  </a:schemeClr>
                </a:solidFill>
                <a:latin typeface="微软雅黑" panose="020B0503020204020204" pitchFamily="34" charset="-122"/>
                <a:ea typeface="微软雅黑" panose="020B0503020204020204" pitchFamily="34" charset="-122"/>
              </a:rPr>
              <a:t>产业</a:t>
            </a:r>
            <a:r>
              <a:rPr lang="zh-CN" altLang="zh-CN" sz="1800" b="1" dirty="0">
                <a:solidFill>
                  <a:schemeClr val="accent1">
                    <a:lumMod val="75000"/>
                  </a:schemeClr>
                </a:solidFill>
                <a:latin typeface="微软雅黑" panose="020B0503020204020204" pitchFamily="34" charset="-122"/>
                <a:ea typeface="微软雅黑" panose="020B0503020204020204" pitchFamily="34" charset="-122"/>
              </a:rPr>
              <a:t>发展现状</a:t>
            </a:r>
            <a:endParaRPr lang="zh-CN" altLang="en-US" sz="1800" b="1" dirty="0">
              <a:solidFill>
                <a:schemeClr val="accent1">
                  <a:lumMod val="7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79250" y="168697"/>
            <a:ext cx="7651681" cy="810704"/>
          </a:xfrm>
        </p:spPr>
        <p:txBody>
          <a:bodyPr>
            <a:noAutofit/>
          </a:bodyPr>
          <a:lstStyle/>
          <a:p>
            <a:pPr>
              <a:lnSpc>
                <a:spcPts val="3000"/>
              </a:lnSpc>
            </a:pPr>
            <a:endParaRPr lang="zh-CN" altLang="en-US" sz="2000" b="1" i="1" u="sng" dirty="0">
              <a:solidFill>
                <a:schemeClr val="accent1">
                  <a:lumMod val="75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 name="横卷形 5"/>
          <p:cNvSpPr/>
          <p:nvPr/>
        </p:nvSpPr>
        <p:spPr>
          <a:xfrm>
            <a:off x="830727" y="574049"/>
            <a:ext cx="7100204" cy="4175047"/>
          </a:xfrm>
          <a:prstGeom prst="horizontalScroll">
            <a:avLst/>
          </a:prstGeom>
        </p:spPr>
        <p:style>
          <a:lnRef idx="1">
            <a:schemeClr val="accent6"/>
          </a:lnRef>
          <a:fillRef idx="2">
            <a:schemeClr val="accent6"/>
          </a:fillRef>
          <a:effectRef idx="1">
            <a:schemeClr val="accent6"/>
          </a:effectRef>
          <a:fontRef idx="minor">
            <a:schemeClr val="dk1"/>
          </a:fontRef>
        </p:style>
        <p:txBody>
          <a:bodyPr rtlCol="0" anchor="ctr"/>
          <a:lstStyle/>
          <a:p>
            <a:r>
              <a:rPr lang="zh-CN" altLang="zh-CN" sz="1200" b="1" dirty="0">
                <a:solidFill>
                  <a:schemeClr val="accent1">
                    <a:lumMod val="75000"/>
                  </a:schemeClr>
                </a:solidFill>
                <a:latin typeface="微软雅黑" panose="020B0503020204020204" pitchFamily="34" charset="-122"/>
                <a:ea typeface="微软雅黑" panose="020B0503020204020204" pitchFamily="34" charset="-122"/>
              </a:rPr>
              <a:t>展望未来，乐观与困惑并存，复苏与风险交织，疫情威胁将大概率继续对全球纺织服装市场需求和供应链产生扰动，国际经贸摩擦、地缘政治风险也会带来前所未有的压力。在此背景下，</a:t>
            </a:r>
            <a:r>
              <a:rPr lang="en-US" altLang="zh-CN" sz="1200" b="1" dirty="0">
                <a:solidFill>
                  <a:schemeClr val="accent1">
                    <a:lumMod val="75000"/>
                  </a:schemeClr>
                </a:solidFill>
                <a:latin typeface="微软雅黑" panose="020B0503020204020204" pitchFamily="34" charset="-122"/>
                <a:ea typeface="微软雅黑" panose="020B0503020204020204" pitchFamily="34" charset="-122"/>
              </a:rPr>
              <a:t>RCEP</a:t>
            </a:r>
            <a:r>
              <a:rPr lang="zh-CN" altLang="zh-CN" sz="1200" b="1" dirty="0">
                <a:solidFill>
                  <a:schemeClr val="accent1">
                    <a:lumMod val="75000"/>
                  </a:schemeClr>
                </a:solidFill>
                <a:latin typeface="微软雅黑" panose="020B0503020204020204" pitchFamily="34" charset="-122"/>
                <a:ea typeface="微软雅黑" panose="020B0503020204020204" pitchFamily="34" charset="-122"/>
              </a:rPr>
              <a:t>所打造的区域自由贸易体系尤为珍贵，既促进区域内纺织服装上下游紧密合作，也为复杂条件下共同抵御风险提供制度和环境保障，必将成为全球纺织服装贸易格局中核心主导力量。我纺织服装企业要积极发挥</a:t>
            </a:r>
            <a:r>
              <a:rPr lang="en-US" altLang="zh-CN" sz="1200" b="1" dirty="0">
                <a:solidFill>
                  <a:schemeClr val="accent1">
                    <a:lumMod val="75000"/>
                  </a:schemeClr>
                </a:solidFill>
                <a:latin typeface="微软雅黑" panose="020B0503020204020204" pitchFamily="34" charset="-122"/>
                <a:ea typeface="微软雅黑" panose="020B0503020204020204" pitchFamily="34" charset="-122"/>
              </a:rPr>
              <a:t>RCEP</a:t>
            </a:r>
            <a:r>
              <a:rPr lang="zh-CN" altLang="zh-CN" sz="1200" b="1" dirty="0">
                <a:solidFill>
                  <a:schemeClr val="accent1">
                    <a:lumMod val="75000"/>
                  </a:schemeClr>
                </a:solidFill>
                <a:latin typeface="微软雅黑" panose="020B0503020204020204" pitchFamily="34" charset="-122"/>
                <a:ea typeface="微软雅黑" panose="020B0503020204020204" pitchFamily="34" charset="-122"/>
              </a:rPr>
              <a:t>关键作用，充分利用</a:t>
            </a:r>
            <a:r>
              <a:rPr lang="en-US" altLang="zh-CN" sz="1200" b="1" dirty="0">
                <a:solidFill>
                  <a:schemeClr val="accent1">
                    <a:lumMod val="75000"/>
                  </a:schemeClr>
                </a:solidFill>
                <a:latin typeface="微软雅黑" panose="020B0503020204020204" pitchFamily="34" charset="-122"/>
                <a:ea typeface="微软雅黑" panose="020B0503020204020204" pitchFamily="34" charset="-122"/>
              </a:rPr>
              <a:t>RCEP</a:t>
            </a:r>
            <a:r>
              <a:rPr lang="zh-CN" altLang="zh-CN" sz="1200" b="1" dirty="0">
                <a:solidFill>
                  <a:schemeClr val="accent1">
                    <a:lumMod val="75000"/>
                  </a:schemeClr>
                </a:solidFill>
                <a:latin typeface="微软雅黑" panose="020B0503020204020204" pitchFamily="34" charset="-122"/>
                <a:ea typeface="微软雅黑" panose="020B0503020204020204" pitchFamily="34" charset="-122"/>
              </a:rPr>
              <a:t>优惠条款，引领区域内国际化合作和贸易投资布局，打造区域内更具竞争力和发展潜力的纺织服装产业链和价值链。</a:t>
            </a:r>
            <a:endParaRPr lang="zh-CN" altLang="zh-CN" sz="1200" b="1" dirty="0">
              <a:solidFill>
                <a:schemeClr val="accent1">
                  <a:lumMod val="75000"/>
                </a:schemeClr>
              </a:solidFill>
              <a:latin typeface="微软雅黑" panose="020B0503020204020204" pitchFamily="34" charset="-122"/>
              <a:ea typeface="微软雅黑" panose="020B0503020204020204" pitchFamily="34" charset="-122"/>
            </a:endParaRPr>
          </a:p>
          <a:p>
            <a:pPr lvl="0"/>
            <a:endParaRPr lang="zh-CN" altLang="en-US" sz="1200" b="1" dirty="0">
              <a:solidFill>
                <a:schemeClr val="accent1">
                  <a:lumMod val="7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66328" y="909852"/>
            <a:ext cx="7675350" cy="3263504"/>
          </a:xfrm>
        </p:spPr>
        <p:txBody>
          <a:bodyPr>
            <a:normAutofit/>
          </a:bodyPr>
          <a:lstStyle/>
          <a:p>
            <a:pPr marL="0" indent="0">
              <a:lnSpc>
                <a:spcPct val="120000"/>
              </a:lnSpc>
              <a:buNone/>
            </a:pPr>
            <a:r>
              <a:rPr lang="zh-CN" altLang="en-US" sz="2000" b="1" dirty="0" smtClean="0">
                <a:solidFill>
                  <a:schemeClr val="accent1">
                    <a:lumMod val="75000"/>
                  </a:schemeClr>
                </a:solidFill>
                <a:latin typeface="微软雅黑" panose="020B0503020204020204" pitchFamily="34" charset="-122"/>
                <a:ea typeface="微软雅黑" panose="020B0503020204020204" pitchFamily="34" charset="-122"/>
              </a:rPr>
              <a:t>             </a:t>
            </a:r>
            <a:endParaRPr lang="en-US" altLang="zh-CN" sz="2000" b="1" dirty="0" smtClean="0">
              <a:solidFill>
                <a:schemeClr val="accent1">
                  <a:lumMod val="75000"/>
                </a:schemeClr>
              </a:solidFill>
              <a:latin typeface="微软雅黑" panose="020B0503020204020204" pitchFamily="34" charset="-122"/>
              <a:ea typeface="微软雅黑" panose="020B0503020204020204" pitchFamily="34" charset="-122"/>
            </a:endParaRPr>
          </a:p>
          <a:p>
            <a:pPr marL="0" indent="0" algn="ctr">
              <a:lnSpc>
                <a:spcPct val="120000"/>
              </a:lnSpc>
              <a:buNone/>
            </a:pPr>
            <a:r>
              <a:rPr lang="zh-CN" altLang="en-US" sz="2400" b="1" dirty="0" smtClean="0">
                <a:solidFill>
                  <a:schemeClr val="accent1">
                    <a:lumMod val="75000"/>
                  </a:schemeClr>
                </a:solidFill>
                <a:latin typeface="微软雅黑" panose="020B0503020204020204" pitchFamily="34" charset="-122"/>
                <a:ea typeface="微软雅黑" panose="020B0503020204020204" pitchFamily="34" charset="-122"/>
              </a:rPr>
              <a:t>谢    谢！</a:t>
            </a:r>
            <a:endParaRPr lang="en-US" altLang="zh-CN" sz="2400" b="1" dirty="0" smtClean="0">
              <a:solidFill>
                <a:schemeClr val="accent1">
                  <a:lumMod val="7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内容占位符 2"/>
          <p:cNvSpPr txBox="1">
            <a:spLocks noChangeArrowheads="1"/>
          </p:cNvSpPr>
          <p:nvPr/>
        </p:nvSpPr>
        <p:spPr bwMode="auto">
          <a:xfrm>
            <a:off x="503318" y="1008994"/>
            <a:ext cx="8158707" cy="3581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1450" indent="-171450">
              <a:defRPr sz="1400">
                <a:solidFill>
                  <a:schemeClr val="tx1"/>
                </a:solidFill>
                <a:latin typeface="Calibri" panose="020F0502020204030204" pitchFamily="34" charset="0"/>
                <a:ea typeface="宋体" panose="02010600030101010101" pitchFamily="2" charset="-122"/>
              </a:defRPr>
            </a:lvl1pPr>
            <a:lvl2pPr>
              <a:defRPr sz="1400">
                <a:solidFill>
                  <a:schemeClr val="tx1"/>
                </a:solidFill>
                <a:latin typeface="Calibri" panose="020F0502020204030204" pitchFamily="34" charset="0"/>
                <a:ea typeface="宋体" panose="02010600030101010101" pitchFamily="2" charset="-122"/>
              </a:defRPr>
            </a:lvl2pPr>
            <a:lvl3pPr>
              <a:defRPr sz="1400">
                <a:solidFill>
                  <a:schemeClr val="tx1"/>
                </a:solidFill>
                <a:latin typeface="Calibri" panose="020F0502020204030204" pitchFamily="34" charset="0"/>
                <a:ea typeface="宋体" panose="02010600030101010101" pitchFamily="2" charset="-122"/>
              </a:defRPr>
            </a:lvl3pPr>
            <a:lvl4pPr>
              <a:defRPr sz="1400">
                <a:solidFill>
                  <a:schemeClr val="tx1"/>
                </a:solidFill>
                <a:latin typeface="Calibri" panose="020F0502020204030204" pitchFamily="34" charset="0"/>
                <a:ea typeface="宋体" panose="02010600030101010101" pitchFamily="2" charset="-122"/>
              </a:defRPr>
            </a:lvl4pPr>
            <a:lvl5pPr>
              <a:defRPr sz="1400">
                <a:solidFill>
                  <a:schemeClr val="tx1"/>
                </a:solidFill>
                <a:latin typeface="Calibri" panose="020F0502020204030204" pitchFamily="34" charset="0"/>
                <a:ea typeface="宋体" panose="02010600030101010101" pitchFamily="2" charset="-122"/>
              </a:defRPr>
            </a:lvl5pPr>
            <a:lvl6pPr marL="1828800" defTabSz="685800" fontAlgn="base">
              <a:spcBef>
                <a:spcPct val="0"/>
              </a:spcBef>
              <a:spcAft>
                <a:spcPct val="0"/>
              </a:spcAft>
              <a:defRPr sz="1400">
                <a:solidFill>
                  <a:schemeClr val="tx1"/>
                </a:solidFill>
                <a:latin typeface="Calibri" panose="020F0502020204030204" pitchFamily="34" charset="0"/>
                <a:ea typeface="宋体" panose="02010600030101010101" pitchFamily="2" charset="-122"/>
              </a:defRPr>
            </a:lvl6pPr>
            <a:lvl7pPr marL="2286000" defTabSz="685800" fontAlgn="base">
              <a:spcBef>
                <a:spcPct val="0"/>
              </a:spcBef>
              <a:spcAft>
                <a:spcPct val="0"/>
              </a:spcAft>
              <a:defRPr sz="1400">
                <a:solidFill>
                  <a:schemeClr val="tx1"/>
                </a:solidFill>
                <a:latin typeface="Calibri" panose="020F0502020204030204" pitchFamily="34" charset="0"/>
                <a:ea typeface="宋体" panose="02010600030101010101" pitchFamily="2" charset="-122"/>
              </a:defRPr>
            </a:lvl7pPr>
            <a:lvl8pPr marL="2743200" defTabSz="685800" fontAlgn="base">
              <a:spcBef>
                <a:spcPct val="0"/>
              </a:spcBef>
              <a:spcAft>
                <a:spcPct val="0"/>
              </a:spcAft>
              <a:defRPr sz="1400">
                <a:solidFill>
                  <a:schemeClr val="tx1"/>
                </a:solidFill>
                <a:latin typeface="Calibri" panose="020F0502020204030204" pitchFamily="34" charset="0"/>
                <a:ea typeface="宋体" panose="02010600030101010101" pitchFamily="2" charset="-122"/>
              </a:defRPr>
            </a:lvl8pPr>
            <a:lvl9pPr marL="3200400" defTabSz="685800" fontAlgn="base">
              <a:spcBef>
                <a:spcPct val="0"/>
              </a:spcBef>
              <a:spcAft>
                <a:spcPct val="0"/>
              </a:spcAft>
              <a:defRPr sz="1400">
                <a:solidFill>
                  <a:schemeClr val="tx1"/>
                </a:solidFill>
                <a:latin typeface="Calibri" panose="020F0502020204030204" pitchFamily="34" charset="0"/>
                <a:ea typeface="宋体" panose="02010600030101010101" pitchFamily="2" charset="-122"/>
              </a:defRPr>
            </a:lvl9pPr>
          </a:lstStyle>
          <a:p>
            <a:pPr marL="285750" indent="-285750">
              <a:buFont typeface="Wingdings" panose="05000000000000000000" pitchFamily="2" charset="2"/>
              <a:buChar char="u"/>
            </a:pPr>
            <a:r>
              <a:rPr lang="zh-CN" altLang="zh-CN" sz="1050" b="1" dirty="0">
                <a:solidFill>
                  <a:srgbClr val="C00000"/>
                </a:solidFill>
                <a:latin typeface="微软雅黑" panose="020B0503020204020204" pitchFamily="34" charset="-122"/>
                <a:ea typeface="微软雅黑" panose="020B0503020204020204" pitchFamily="34" charset="-122"/>
              </a:rPr>
              <a:t>出口规模在国际市场占优势地位。</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我国纺织服装出口从</a:t>
            </a:r>
            <a:r>
              <a:rPr lang="en-US" altLang="zh-CN" sz="1050" dirty="0">
                <a:solidFill>
                  <a:schemeClr val="accent1">
                    <a:lumMod val="75000"/>
                  </a:schemeClr>
                </a:solidFill>
                <a:latin typeface="微软雅黑" panose="020B0503020204020204" pitchFamily="34" charset="-122"/>
                <a:ea typeface="微软雅黑" panose="020B0503020204020204" pitchFamily="34" charset="-122"/>
              </a:rPr>
              <a:t>2001</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年的</a:t>
            </a:r>
            <a:r>
              <a:rPr lang="en-US" altLang="zh-CN" sz="1050" dirty="0">
                <a:solidFill>
                  <a:schemeClr val="accent1">
                    <a:lumMod val="75000"/>
                  </a:schemeClr>
                </a:solidFill>
                <a:latin typeface="微软雅黑" panose="020B0503020204020204" pitchFamily="34" charset="-122"/>
                <a:ea typeface="微软雅黑" panose="020B0503020204020204" pitchFamily="34" charset="-122"/>
              </a:rPr>
              <a:t>527</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亿美元增长到</a:t>
            </a:r>
            <a:r>
              <a:rPr lang="en-US" altLang="zh-CN" sz="1050" dirty="0" smtClean="0">
                <a:solidFill>
                  <a:schemeClr val="accent1">
                    <a:lumMod val="75000"/>
                  </a:schemeClr>
                </a:solidFill>
                <a:latin typeface="微软雅黑" panose="020B0503020204020204" pitchFamily="34" charset="-122"/>
                <a:ea typeface="微软雅黑" panose="020B0503020204020204" pitchFamily="34" charset="-122"/>
              </a:rPr>
              <a:t>2021</a:t>
            </a:r>
            <a:r>
              <a:rPr lang="zh-CN" altLang="zh-CN" sz="1050" dirty="0" smtClean="0">
                <a:solidFill>
                  <a:schemeClr val="accent1">
                    <a:lumMod val="75000"/>
                  </a:schemeClr>
                </a:solidFill>
                <a:latin typeface="微软雅黑" panose="020B0503020204020204" pitchFamily="34" charset="-122"/>
                <a:ea typeface="微软雅黑" panose="020B0503020204020204" pitchFamily="34" charset="-122"/>
              </a:rPr>
              <a:t>年的</a:t>
            </a:r>
            <a:r>
              <a:rPr lang="en-US" altLang="zh-CN" sz="1050" dirty="0" smtClean="0">
                <a:solidFill>
                  <a:schemeClr val="accent1">
                    <a:lumMod val="75000"/>
                  </a:schemeClr>
                </a:solidFill>
                <a:latin typeface="微软雅黑" panose="020B0503020204020204" pitchFamily="34" charset="-122"/>
                <a:ea typeface="微软雅黑" panose="020B0503020204020204" pitchFamily="34" charset="-122"/>
              </a:rPr>
              <a:t>3155</a:t>
            </a:r>
            <a:r>
              <a:rPr lang="zh-CN" altLang="zh-CN" sz="1050" dirty="0" smtClean="0">
                <a:solidFill>
                  <a:schemeClr val="accent1">
                    <a:lumMod val="75000"/>
                  </a:schemeClr>
                </a:solidFill>
                <a:latin typeface="微软雅黑" panose="020B0503020204020204" pitchFamily="34" charset="-122"/>
                <a:ea typeface="微软雅黑" panose="020B0503020204020204" pitchFamily="34" charset="-122"/>
              </a:rPr>
              <a:t>亿</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美元，累计</a:t>
            </a:r>
            <a:r>
              <a:rPr lang="zh-CN" altLang="zh-CN" sz="1050" dirty="0" smtClean="0">
                <a:solidFill>
                  <a:schemeClr val="accent1">
                    <a:lumMod val="75000"/>
                  </a:schemeClr>
                </a:solidFill>
                <a:latin typeface="微软雅黑" panose="020B0503020204020204" pitchFamily="34" charset="-122"/>
                <a:ea typeface="微软雅黑" panose="020B0503020204020204" pitchFamily="34" charset="-122"/>
              </a:rPr>
              <a:t>增长</a:t>
            </a:r>
            <a:r>
              <a:rPr lang="en-US" altLang="zh-CN" sz="1050" dirty="0" smtClean="0">
                <a:solidFill>
                  <a:schemeClr val="accent1">
                    <a:lumMod val="75000"/>
                  </a:schemeClr>
                </a:solidFill>
                <a:latin typeface="微软雅黑" panose="020B0503020204020204" pitchFamily="34" charset="-122"/>
                <a:ea typeface="微软雅黑" panose="020B0503020204020204" pitchFamily="34" charset="-122"/>
              </a:rPr>
              <a:t>5</a:t>
            </a:r>
            <a:r>
              <a:rPr lang="zh-CN" altLang="zh-CN" sz="1050" dirty="0" smtClean="0">
                <a:solidFill>
                  <a:schemeClr val="accent1">
                    <a:lumMod val="75000"/>
                  </a:schemeClr>
                </a:solidFill>
                <a:latin typeface="微软雅黑" panose="020B0503020204020204" pitchFamily="34" charset="-122"/>
                <a:ea typeface="微软雅黑" panose="020B0503020204020204" pitchFamily="34" charset="-122"/>
              </a:rPr>
              <a:t>倍</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。纺织服装出口企业从</a:t>
            </a:r>
            <a:r>
              <a:rPr lang="en-US" altLang="zh-CN" sz="1050" dirty="0">
                <a:solidFill>
                  <a:schemeClr val="accent1">
                    <a:lumMod val="75000"/>
                  </a:schemeClr>
                </a:solidFill>
                <a:latin typeface="微软雅黑" panose="020B0503020204020204" pitchFamily="34" charset="-122"/>
                <a:ea typeface="微软雅黑" panose="020B0503020204020204" pitchFamily="34" charset="-122"/>
              </a:rPr>
              <a:t>2001</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年的</a:t>
            </a:r>
            <a:r>
              <a:rPr lang="en-US" altLang="zh-CN" sz="1050" dirty="0">
                <a:solidFill>
                  <a:schemeClr val="accent1">
                    <a:lumMod val="75000"/>
                  </a:schemeClr>
                </a:solidFill>
                <a:latin typeface="微软雅黑" panose="020B0503020204020204" pitchFamily="34" charset="-122"/>
                <a:ea typeface="微软雅黑" panose="020B0503020204020204" pitchFamily="34" charset="-122"/>
              </a:rPr>
              <a:t>3</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万家增加到</a:t>
            </a:r>
            <a:r>
              <a:rPr lang="en-US" altLang="zh-CN" sz="1050" dirty="0">
                <a:solidFill>
                  <a:schemeClr val="accent1">
                    <a:lumMod val="75000"/>
                  </a:schemeClr>
                </a:solidFill>
                <a:latin typeface="微软雅黑" panose="020B0503020204020204" pitchFamily="34" charset="-122"/>
                <a:ea typeface="微软雅黑" panose="020B0503020204020204" pitchFamily="34" charset="-122"/>
              </a:rPr>
              <a:t>2019</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年</a:t>
            </a:r>
            <a:r>
              <a:rPr lang="zh-CN" altLang="zh-CN" sz="1050" dirty="0" smtClean="0">
                <a:solidFill>
                  <a:schemeClr val="accent1">
                    <a:lumMod val="75000"/>
                  </a:schemeClr>
                </a:solidFill>
                <a:latin typeface="微软雅黑" panose="020B0503020204020204" pitchFamily="34" charset="-122"/>
                <a:ea typeface="微软雅黑" panose="020B0503020204020204" pitchFamily="34" charset="-122"/>
              </a:rPr>
              <a:t>的</a:t>
            </a:r>
            <a:r>
              <a:rPr lang="en-US" altLang="zh-CN" sz="1050" dirty="0" smtClean="0">
                <a:solidFill>
                  <a:schemeClr val="accent1">
                    <a:lumMod val="75000"/>
                  </a:schemeClr>
                </a:solidFill>
                <a:latin typeface="微软雅黑" panose="020B0503020204020204" pitchFamily="34" charset="-122"/>
                <a:ea typeface="微软雅黑" panose="020B0503020204020204" pitchFamily="34" charset="-122"/>
              </a:rPr>
              <a:t>10</a:t>
            </a:r>
            <a:r>
              <a:rPr lang="zh-CN" altLang="zh-CN" sz="1050" dirty="0" smtClean="0">
                <a:solidFill>
                  <a:schemeClr val="accent1">
                    <a:lumMod val="75000"/>
                  </a:schemeClr>
                </a:solidFill>
                <a:latin typeface="微软雅黑" panose="020B0503020204020204" pitchFamily="34" charset="-122"/>
                <a:ea typeface="微软雅黑" panose="020B0503020204020204" pitchFamily="34" charset="-122"/>
              </a:rPr>
              <a:t>万</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家。</a:t>
            </a:r>
            <a:r>
              <a:rPr lang="en-US" altLang="zh-CN" sz="1050" dirty="0" smtClean="0">
                <a:solidFill>
                  <a:schemeClr val="accent1">
                    <a:lumMod val="75000"/>
                  </a:schemeClr>
                </a:solidFill>
                <a:latin typeface="微软雅黑" panose="020B0503020204020204" pitchFamily="34" charset="-122"/>
                <a:ea typeface="微软雅黑" panose="020B0503020204020204" pitchFamily="34" charset="-122"/>
              </a:rPr>
              <a:t>2020</a:t>
            </a:r>
            <a:r>
              <a:rPr lang="zh-CN" altLang="zh-CN" sz="1050" dirty="0" smtClean="0">
                <a:solidFill>
                  <a:schemeClr val="accent1">
                    <a:lumMod val="75000"/>
                  </a:schemeClr>
                </a:solidFill>
                <a:latin typeface="微软雅黑" panose="020B0503020204020204" pitchFamily="34" charset="-122"/>
                <a:ea typeface="微软雅黑" panose="020B0503020204020204" pitchFamily="34" charset="-122"/>
              </a:rPr>
              <a:t>年</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，中国占全球纺织服装出口的份额为</a:t>
            </a:r>
            <a:r>
              <a:rPr lang="en-US" altLang="zh-CN" sz="1050" dirty="0" smtClean="0">
                <a:solidFill>
                  <a:schemeClr val="accent1">
                    <a:lumMod val="75000"/>
                  </a:schemeClr>
                </a:solidFill>
                <a:latin typeface="微软雅黑" panose="020B0503020204020204" pitchFamily="34" charset="-122"/>
                <a:ea typeface="微软雅黑" panose="020B0503020204020204" pitchFamily="34" charset="-122"/>
              </a:rPr>
              <a:t>38.1%</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，居世界第一位</a:t>
            </a:r>
            <a:r>
              <a:rPr lang="zh-CN" altLang="en-US" sz="1050" dirty="0" smtClean="0">
                <a:solidFill>
                  <a:schemeClr val="accent1">
                    <a:lumMod val="75000"/>
                  </a:schemeClr>
                </a:solidFill>
                <a:latin typeface="微软雅黑" panose="020B0503020204020204" pitchFamily="34" charset="-122"/>
                <a:ea typeface="微软雅黑" panose="020B0503020204020204" pitchFamily="34" charset="-122"/>
              </a:rPr>
              <a:t>。</a:t>
            </a:r>
            <a:endParaRPr lang="en-US" altLang="zh-CN" sz="1050" dirty="0" smtClean="0">
              <a:solidFill>
                <a:schemeClr val="accent1">
                  <a:lumMod val="75000"/>
                </a:schemeClr>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u"/>
            </a:pPr>
            <a:endParaRPr lang="en-US" altLang="zh-CN" sz="1050" dirty="0">
              <a:solidFill>
                <a:schemeClr val="accent1">
                  <a:lumMod val="75000"/>
                </a:schemeClr>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u"/>
            </a:pPr>
            <a:r>
              <a:rPr lang="zh-CN" altLang="zh-CN" sz="1050" b="1" dirty="0">
                <a:solidFill>
                  <a:srgbClr val="C00000"/>
                </a:solidFill>
                <a:latin typeface="微软雅黑" panose="020B0503020204020204" pitchFamily="34" charset="-122"/>
                <a:ea typeface="微软雅黑" panose="020B0503020204020204" pitchFamily="34" charset="-122"/>
              </a:rPr>
              <a:t>市场多元化稳步推进，抗市场风险能力显著增强</a:t>
            </a:r>
            <a:r>
              <a:rPr lang="zh-CN" altLang="zh-CN" sz="1050" b="1" dirty="0" smtClean="0">
                <a:solidFill>
                  <a:srgbClr val="C00000"/>
                </a:solidFill>
                <a:latin typeface="微软雅黑" panose="020B0503020204020204" pitchFamily="34" charset="-122"/>
                <a:ea typeface="微软雅黑" panose="020B0503020204020204" pitchFamily="34" charset="-122"/>
              </a:rPr>
              <a:t>。</a:t>
            </a:r>
            <a:r>
              <a:rPr lang="zh-CN" altLang="zh-CN" sz="1050" dirty="0" smtClean="0">
                <a:solidFill>
                  <a:schemeClr val="accent1">
                    <a:lumMod val="75000"/>
                  </a:schemeClr>
                </a:solidFill>
                <a:latin typeface="微软雅黑" panose="020B0503020204020204" pitchFamily="34" charset="-122"/>
                <a:ea typeface="微软雅黑" panose="020B0503020204020204" pitchFamily="34" charset="-122"/>
              </a:rPr>
              <a:t>对</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传统发达地区市场（欧、美加、澳新、日、港等）的依存度不断降低，新兴市场比重稳步提升。传统市场占出口比重从</a:t>
            </a:r>
            <a:r>
              <a:rPr lang="en-US" altLang="zh-CN" sz="1050" dirty="0">
                <a:solidFill>
                  <a:schemeClr val="accent1">
                    <a:lumMod val="75000"/>
                  </a:schemeClr>
                </a:solidFill>
                <a:latin typeface="微软雅黑" panose="020B0503020204020204" pitchFamily="34" charset="-122"/>
                <a:ea typeface="微软雅黑" panose="020B0503020204020204" pitchFamily="34" charset="-122"/>
              </a:rPr>
              <a:t>2001</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年的</a:t>
            </a:r>
            <a:r>
              <a:rPr lang="en-US" altLang="zh-CN" sz="1050" dirty="0">
                <a:solidFill>
                  <a:schemeClr val="accent1">
                    <a:lumMod val="75000"/>
                  </a:schemeClr>
                </a:solidFill>
                <a:latin typeface="微软雅黑" panose="020B0503020204020204" pitchFamily="34" charset="-122"/>
                <a:ea typeface="微软雅黑" panose="020B0503020204020204" pitchFamily="34" charset="-122"/>
              </a:rPr>
              <a:t>75.8%</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降至</a:t>
            </a:r>
            <a:r>
              <a:rPr lang="en-US" altLang="zh-CN" sz="1050" dirty="0" smtClean="0">
                <a:solidFill>
                  <a:schemeClr val="accent1">
                    <a:lumMod val="75000"/>
                  </a:schemeClr>
                </a:solidFill>
                <a:latin typeface="微软雅黑" panose="020B0503020204020204" pitchFamily="34" charset="-122"/>
                <a:ea typeface="微软雅黑" panose="020B0503020204020204" pitchFamily="34" charset="-122"/>
              </a:rPr>
              <a:t>2021</a:t>
            </a:r>
            <a:r>
              <a:rPr lang="zh-CN" altLang="zh-CN" sz="1050" dirty="0" smtClean="0">
                <a:solidFill>
                  <a:schemeClr val="accent1">
                    <a:lumMod val="75000"/>
                  </a:schemeClr>
                </a:solidFill>
                <a:latin typeface="微软雅黑" panose="020B0503020204020204" pitchFamily="34" charset="-122"/>
                <a:ea typeface="微软雅黑" panose="020B0503020204020204" pitchFamily="34" charset="-122"/>
              </a:rPr>
              <a:t>年的</a:t>
            </a:r>
            <a:r>
              <a:rPr lang="en-US" altLang="zh-CN" sz="1050" dirty="0" smtClean="0">
                <a:solidFill>
                  <a:schemeClr val="accent1">
                    <a:lumMod val="75000"/>
                  </a:schemeClr>
                </a:solidFill>
                <a:latin typeface="微软雅黑" panose="020B0503020204020204" pitchFamily="34" charset="-122"/>
                <a:ea typeface="微软雅黑" panose="020B0503020204020204" pitchFamily="34" charset="-122"/>
              </a:rPr>
              <a:t>43.8%</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a:t>
            </a:r>
            <a:r>
              <a:rPr lang="zh-CN" altLang="zh-CN" sz="1050" dirty="0" smtClean="0">
                <a:solidFill>
                  <a:schemeClr val="accent1">
                    <a:lumMod val="75000"/>
                  </a:schemeClr>
                </a:solidFill>
                <a:latin typeface="微软雅黑" panose="020B0503020204020204" pitchFamily="34" charset="-122"/>
                <a:ea typeface="微软雅黑" panose="020B0503020204020204" pitchFamily="34" charset="-122"/>
              </a:rPr>
              <a:t>已低于</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新兴市场比重</a:t>
            </a:r>
            <a:r>
              <a:rPr lang="zh-CN" altLang="zh-CN" sz="1050" dirty="0" smtClean="0">
                <a:solidFill>
                  <a:schemeClr val="accent1">
                    <a:lumMod val="75000"/>
                  </a:schemeClr>
                </a:solidFill>
                <a:latin typeface="微软雅黑" panose="020B0503020204020204" pitchFamily="34" charset="-122"/>
                <a:ea typeface="微软雅黑" panose="020B0503020204020204" pitchFamily="34" charset="-122"/>
              </a:rPr>
              <a:t>。</a:t>
            </a:r>
            <a:r>
              <a:rPr lang="en-US" altLang="zh-CN" sz="1050" dirty="0" smtClean="0">
                <a:solidFill>
                  <a:schemeClr val="accent1">
                    <a:lumMod val="75000"/>
                  </a:schemeClr>
                </a:solidFill>
                <a:latin typeface="微软雅黑" panose="020B0503020204020204" pitchFamily="34" charset="-122"/>
                <a:ea typeface="微软雅黑" panose="020B0503020204020204" pitchFamily="34" charset="-122"/>
              </a:rPr>
              <a:t>10</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亿美元以上的出口市场从</a:t>
            </a:r>
            <a:r>
              <a:rPr lang="en-US" altLang="zh-CN" sz="1050" dirty="0">
                <a:solidFill>
                  <a:schemeClr val="accent1">
                    <a:lumMod val="75000"/>
                  </a:schemeClr>
                </a:solidFill>
                <a:latin typeface="微软雅黑" panose="020B0503020204020204" pitchFamily="34" charset="-122"/>
                <a:ea typeface="微软雅黑" panose="020B0503020204020204" pitchFamily="34" charset="-122"/>
              </a:rPr>
              <a:t>2001</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年的</a:t>
            </a:r>
            <a:r>
              <a:rPr lang="en-US" altLang="zh-CN" sz="1050" dirty="0">
                <a:solidFill>
                  <a:schemeClr val="accent1">
                    <a:lumMod val="75000"/>
                  </a:schemeClr>
                </a:solidFill>
                <a:latin typeface="微软雅黑" panose="020B0503020204020204" pitchFamily="34" charset="-122"/>
                <a:ea typeface="微软雅黑" panose="020B0503020204020204" pitchFamily="34" charset="-122"/>
              </a:rPr>
              <a:t>7</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个增长到</a:t>
            </a:r>
            <a:r>
              <a:rPr lang="en-US" altLang="zh-CN" sz="1050" dirty="0" smtClean="0">
                <a:solidFill>
                  <a:schemeClr val="accent1">
                    <a:lumMod val="75000"/>
                  </a:schemeClr>
                </a:solidFill>
                <a:latin typeface="微软雅黑" panose="020B0503020204020204" pitchFamily="34" charset="-122"/>
                <a:ea typeface="微软雅黑" panose="020B0503020204020204" pitchFamily="34" charset="-122"/>
              </a:rPr>
              <a:t>2021</a:t>
            </a:r>
            <a:r>
              <a:rPr lang="zh-CN" altLang="zh-CN" sz="1050" dirty="0" smtClean="0">
                <a:solidFill>
                  <a:schemeClr val="accent1">
                    <a:lumMod val="75000"/>
                  </a:schemeClr>
                </a:solidFill>
                <a:latin typeface="微软雅黑" panose="020B0503020204020204" pitchFamily="34" charset="-122"/>
                <a:ea typeface="微软雅黑" panose="020B0503020204020204" pitchFamily="34" charset="-122"/>
              </a:rPr>
              <a:t>年的</a:t>
            </a:r>
            <a:r>
              <a:rPr lang="en-US" altLang="zh-CN" sz="1050" dirty="0" smtClean="0">
                <a:solidFill>
                  <a:schemeClr val="accent1">
                    <a:lumMod val="75000"/>
                  </a:schemeClr>
                </a:solidFill>
                <a:latin typeface="微软雅黑" panose="020B0503020204020204" pitchFamily="34" charset="-122"/>
                <a:ea typeface="微软雅黑" panose="020B0503020204020204" pitchFamily="34" charset="-122"/>
              </a:rPr>
              <a:t>52</a:t>
            </a:r>
            <a:r>
              <a:rPr lang="zh-CN" altLang="zh-CN" sz="1050" dirty="0" smtClean="0">
                <a:solidFill>
                  <a:schemeClr val="accent1">
                    <a:lumMod val="75000"/>
                  </a:schemeClr>
                </a:solidFill>
                <a:latin typeface="微软雅黑" panose="020B0503020204020204" pitchFamily="34" charset="-122"/>
                <a:ea typeface="微软雅黑" panose="020B0503020204020204" pitchFamily="34" charset="-122"/>
              </a:rPr>
              <a:t>个</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a:t>
            </a:r>
            <a:r>
              <a:rPr lang="en-US" altLang="zh-CN" sz="1050" dirty="0">
                <a:solidFill>
                  <a:schemeClr val="accent1">
                    <a:lumMod val="75000"/>
                  </a:schemeClr>
                </a:solidFill>
                <a:latin typeface="微软雅黑" panose="020B0503020204020204" pitchFamily="34" charset="-122"/>
                <a:ea typeface="微软雅黑" panose="020B0503020204020204" pitchFamily="34" charset="-122"/>
              </a:rPr>
              <a:t>1</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亿美元以上的出口市场从</a:t>
            </a:r>
            <a:r>
              <a:rPr lang="en-US" altLang="zh-CN" sz="1050" dirty="0">
                <a:solidFill>
                  <a:schemeClr val="accent1">
                    <a:lumMod val="75000"/>
                  </a:schemeClr>
                </a:solidFill>
                <a:latin typeface="微软雅黑" panose="020B0503020204020204" pitchFamily="34" charset="-122"/>
                <a:ea typeface="微软雅黑" panose="020B0503020204020204" pitchFamily="34" charset="-122"/>
              </a:rPr>
              <a:t>2001</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年的</a:t>
            </a:r>
            <a:r>
              <a:rPr lang="en-US" altLang="zh-CN" sz="1050" dirty="0">
                <a:solidFill>
                  <a:schemeClr val="accent1">
                    <a:lumMod val="75000"/>
                  </a:schemeClr>
                </a:solidFill>
                <a:latin typeface="微软雅黑" panose="020B0503020204020204" pitchFamily="34" charset="-122"/>
                <a:ea typeface="微软雅黑" panose="020B0503020204020204" pitchFamily="34" charset="-122"/>
              </a:rPr>
              <a:t>49</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个增长到</a:t>
            </a:r>
            <a:r>
              <a:rPr lang="en-US" altLang="zh-CN" sz="1050" dirty="0" smtClean="0">
                <a:solidFill>
                  <a:schemeClr val="accent1">
                    <a:lumMod val="75000"/>
                  </a:schemeClr>
                </a:solidFill>
                <a:latin typeface="微软雅黑" panose="020B0503020204020204" pitchFamily="34" charset="-122"/>
                <a:ea typeface="微软雅黑" panose="020B0503020204020204" pitchFamily="34" charset="-122"/>
              </a:rPr>
              <a:t>2021</a:t>
            </a:r>
            <a:r>
              <a:rPr lang="zh-CN" altLang="zh-CN" sz="1050" dirty="0" smtClean="0">
                <a:solidFill>
                  <a:schemeClr val="accent1">
                    <a:lumMod val="75000"/>
                  </a:schemeClr>
                </a:solidFill>
                <a:latin typeface="微软雅黑" panose="020B0503020204020204" pitchFamily="34" charset="-122"/>
                <a:ea typeface="微软雅黑" panose="020B0503020204020204" pitchFamily="34" charset="-122"/>
              </a:rPr>
              <a:t>年</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的</a:t>
            </a:r>
            <a:r>
              <a:rPr lang="en-US" altLang="zh-CN" sz="1050" dirty="0">
                <a:solidFill>
                  <a:schemeClr val="accent1">
                    <a:lumMod val="75000"/>
                  </a:schemeClr>
                </a:solidFill>
                <a:latin typeface="微软雅黑" panose="020B0503020204020204" pitchFamily="34" charset="-122"/>
                <a:ea typeface="微软雅黑" panose="020B0503020204020204" pitchFamily="34" charset="-122"/>
              </a:rPr>
              <a:t>114</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个，份额占总出口</a:t>
            </a:r>
            <a:r>
              <a:rPr lang="en-US" altLang="zh-CN" sz="1050" dirty="0">
                <a:solidFill>
                  <a:schemeClr val="accent1">
                    <a:lumMod val="75000"/>
                  </a:schemeClr>
                </a:solidFill>
                <a:latin typeface="微软雅黑" panose="020B0503020204020204" pitchFamily="34" charset="-122"/>
                <a:ea typeface="微软雅黑" panose="020B0503020204020204" pitchFamily="34" charset="-122"/>
              </a:rPr>
              <a:t>1%</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以上的出口市场从</a:t>
            </a:r>
            <a:r>
              <a:rPr lang="en-US" altLang="zh-CN" sz="1050" dirty="0">
                <a:solidFill>
                  <a:schemeClr val="accent1">
                    <a:lumMod val="75000"/>
                  </a:schemeClr>
                </a:solidFill>
                <a:latin typeface="微软雅黑" panose="020B0503020204020204" pitchFamily="34" charset="-122"/>
                <a:ea typeface="微软雅黑" panose="020B0503020204020204" pitchFamily="34" charset="-122"/>
              </a:rPr>
              <a:t>2001</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年的</a:t>
            </a:r>
            <a:r>
              <a:rPr lang="en-US" altLang="zh-CN" sz="1050" dirty="0">
                <a:solidFill>
                  <a:schemeClr val="accent1">
                    <a:lumMod val="75000"/>
                  </a:schemeClr>
                </a:solidFill>
                <a:latin typeface="微软雅黑" panose="020B0503020204020204" pitchFamily="34" charset="-122"/>
                <a:ea typeface="微软雅黑" panose="020B0503020204020204" pitchFamily="34" charset="-122"/>
              </a:rPr>
              <a:t>14</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个增长到</a:t>
            </a:r>
            <a:r>
              <a:rPr lang="en-US" altLang="zh-CN" sz="1050" dirty="0" smtClean="0">
                <a:solidFill>
                  <a:schemeClr val="accent1">
                    <a:lumMod val="75000"/>
                  </a:schemeClr>
                </a:solidFill>
                <a:latin typeface="微软雅黑" panose="020B0503020204020204" pitchFamily="34" charset="-122"/>
                <a:ea typeface="微软雅黑" panose="020B0503020204020204" pitchFamily="34" charset="-122"/>
              </a:rPr>
              <a:t>2021</a:t>
            </a:r>
            <a:r>
              <a:rPr lang="zh-CN" altLang="zh-CN" sz="1050" dirty="0" smtClean="0">
                <a:solidFill>
                  <a:schemeClr val="accent1">
                    <a:lumMod val="75000"/>
                  </a:schemeClr>
                </a:solidFill>
                <a:latin typeface="微软雅黑" panose="020B0503020204020204" pitchFamily="34" charset="-122"/>
                <a:ea typeface="微软雅黑" panose="020B0503020204020204" pitchFamily="34" charset="-122"/>
              </a:rPr>
              <a:t>年的</a:t>
            </a:r>
            <a:r>
              <a:rPr lang="en-US" altLang="zh-CN" sz="1050" dirty="0" smtClean="0">
                <a:solidFill>
                  <a:schemeClr val="accent1">
                    <a:lumMod val="75000"/>
                  </a:schemeClr>
                </a:solidFill>
                <a:latin typeface="微软雅黑" panose="020B0503020204020204" pitchFamily="34" charset="-122"/>
                <a:ea typeface="微软雅黑" panose="020B0503020204020204" pitchFamily="34" charset="-122"/>
              </a:rPr>
              <a:t>31</a:t>
            </a:r>
            <a:r>
              <a:rPr lang="zh-CN" altLang="zh-CN" sz="1050" dirty="0" smtClean="0">
                <a:solidFill>
                  <a:schemeClr val="accent1">
                    <a:lumMod val="75000"/>
                  </a:schemeClr>
                </a:solidFill>
                <a:latin typeface="微软雅黑" panose="020B0503020204020204" pitchFamily="34" charset="-122"/>
                <a:ea typeface="微软雅黑" panose="020B0503020204020204" pitchFamily="34" charset="-122"/>
              </a:rPr>
              <a:t>个。</a:t>
            </a:r>
            <a:endParaRPr lang="en-US" altLang="zh-CN" sz="1050" dirty="0" smtClean="0">
              <a:solidFill>
                <a:schemeClr val="accent1">
                  <a:lumMod val="75000"/>
                </a:schemeClr>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u"/>
            </a:pPr>
            <a:endParaRPr lang="en-US" altLang="zh-CN" sz="1050" dirty="0">
              <a:solidFill>
                <a:schemeClr val="accent1">
                  <a:lumMod val="75000"/>
                </a:schemeClr>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u"/>
            </a:pPr>
            <a:r>
              <a:rPr lang="zh-CN" altLang="zh-CN" sz="1050" b="1" dirty="0">
                <a:solidFill>
                  <a:srgbClr val="C00000"/>
                </a:solidFill>
                <a:latin typeface="微软雅黑" panose="020B0503020204020204" pitchFamily="34" charset="-122"/>
                <a:ea typeface="微软雅黑" panose="020B0503020204020204" pitchFamily="34" charset="-122"/>
              </a:rPr>
              <a:t>产业链不断完善，产业自主可控能力持续提升。</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一般贸易比重从</a:t>
            </a:r>
            <a:r>
              <a:rPr lang="en-US" altLang="zh-CN" sz="1050" dirty="0">
                <a:solidFill>
                  <a:schemeClr val="accent1">
                    <a:lumMod val="75000"/>
                  </a:schemeClr>
                </a:solidFill>
                <a:latin typeface="微软雅黑" panose="020B0503020204020204" pitchFamily="34" charset="-122"/>
                <a:ea typeface="微软雅黑" panose="020B0503020204020204" pitchFamily="34" charset="-122"/>
              </a:rPr>
              <a:t>2001</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年的</a:t>
            </a:r>
            <a:r>
              <a:rPr lang="en-US" altLang="zh-CN" sz="1050" dirty="0">
                <a:solidFill>
                  <a:schemeClr val="accent1">
                    <a:lumMod val="75000"/>
                  </a:schemeClr>
                </a:solidFill>
                <a:latin typeface="微软雅黑" panose="020B0503020204020204" pitchFamily="34" charset="-122"/>
                <a:ea typeface="微软雅黑" panose="020B0503020204020204" pitchFamily="34" charset="-122"/>
              </a:rPr>
              <a:t>57%</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提升到</a:t>
            </a:r>
            <a:r>
              <a:rPr lang="en-US" altLang="zh-CN" sz="1050" dirty="0">
                <a:solidFill>
                  <a:schemeClr val="accent1">
                    <a:lumMod val="75000"/>
                  </a:schemeClr>
                </a:solidFill>
                <a:latin typeface="微软雅黑" panose="020B0503020204020204" pitchFamily="34" charset="-122"/>
                <a:ea typeface="微软雅黑" panose="020B0503020204020204" pitchFamily="34" charset="-122"/>
              </a:rPr>
              <a:t>2019</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年的</a:t>
            </a:r>
            <a:r>
              <a:rPr lang="en-US" altLang="zh-CN" sz="1050" dirty="0">
                <a:solidFill>
                  <a:schemeClr val="accent1">
                    <a:lumMod val="75000"/>
                  </a:schemeClr>
                </a:solidFill>
                <a:latin typeface="微软雅黑" panose="020B0503020204020204" pitchFamily="34" charset="-122"/>
                <a:ea typeface="微软雅黑" panose="020B0503020204020204" pitchFamily="34" charset="-122"/>
              </a:rPr>
              <a:t>80.5%</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，加工贸易比重则从</a:t>
            </a:r>
            <a:r>
              <a:rPr lang="en-US" altLang="zh-CN" sz="1050" dirty="0">
                <a:solidFill>
                  <a:schemeClr val="accent1">
                    <a:lumMod val="75000"/>
                  </a:schemeClr>
                </a:solidFill>
                <a:latin typeface="微软雅黑" panose="020B0503020204020204" pitchFamily="34" charset="-122"/>
                <a:ea typeface="微软雅黑" panose="020B0503020204020204" pitchFamily="34" charset="-122"/>
              </a:rPr>
              <a:t>2001</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年的</a:t>
            </a:r>
            <a:r>
              <a:rPr lang="en-US" altLang="zh-CN" sz="1050" dirty="0">
                <a:solidFill>
                  <a:schemeClr val="accent1">
                    <a:lumMod val="75000"/>
                  </a:schemeClr>
                </a:solidFill>
                <a:latin typeface="微软雅黑" panose="020B0503020204020204" pitchFamily="34" charset="-122"/>
                <a:ea typeface="微软雅黑" panose="020B0503020204020204" pitchFamily="34" charset="-122"/>
              </a:rPr>
              <a:t>41.5%</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降至</a:t>
            </a:r>
            <a:r>
              <a:rPr lang="en-US" altLang="zh-CN" sz="1050" dirty="0">
                <a:solidFill>
                  <a:schemeClr val="accent1">
                    <a:lumMod val="75000"/>
                  </a:schemeClr>
                </a:solidFill>
                <a:latin typeface="微软雅黑" panose="020B0503020204020204" pitchFamily="34" charset="-122"/>
                <a:ea typeface="微软雅黑" panose="020B0503020204020204" pitchFamily="34" charset="-122"/>
              </a:rPr>
              <a:t>2019</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年的</a:t>
            </a:r>
            <a:r>
              <a:rPr lang="en-US" altLang="zh-CN" sz="1050" dirty="0">
                <a:solidFill>
                  <a:schemeClr val="accent1">
                    <a:lumMod val="75000"/>
                  </a:schemeClr>
                </a:solidFill>
                <a:latin typeface="微软雅黑" panose="020B0503020204020204" pitchFamily="34" charset="-122"/>
                <a:ea typeface="微软雅黑" panose="020B0503020204020204" pitchFamily="34" charset="-122"/>
              </a:rPr>
              <a:t>8.2%</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，随着我国纺织服装业制造和研发能力的不断提升</a:t>
            </a:r>
            <a:r>
              <a:rPr lang="zh-CN" altLang="en-US" sz="1050" dirty="0">
                <a:solidFill>
                  <a:schemeClr val="accent1">
                    <a:lumMod val="75000"/>
                  </a:schemeClr>
                </a:solidFill>
                <a:latin typeface="微软雅黑" panose="020B0503020204020204" pitchFamily="34" charset="-122"/>
                <a:ea typeface="微软雅黑" panose="020B0503020204020204" pitchFamily="34" charset="-122"/>
              </a:rPr>
              <a:t>，</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已形成全球最完整的纺织服装产业链供应链</a:t>
            </a:r>
            <a:r>
              <a:rPr lang="zh-CN" altLang="zh-CN" sz="1050" dirty="0" smtClean="0">
                <a:solidFill>
                  <a:schemeClr val="accent1">
                    <a:lumMod val="75000"/>
                  </a:schemeClr>
                </a:solidFill>
                <a:latin typeface="微软雅黑" panose="020B0503020204020204" pitchFamily="34" charset="-122"/>
                <a:ea typeface="微软雅黑" panose="020B0503020204020204" pitchFamily="34" charset="-122"/>
              </a:rPr>
              <a:t>。</a:t>
            </a:r>
            <a:endParaRPr lang="en-US" altLang="zh-CN" sz="1050" dirty="0" smtClean="0">
              <a:solidFill>
                <a:schemeClr val="accent1">
                  <a:lumMod val="75000"/>
                </a:schemeClr>
              </a:solidFill>
              <a:latin typeface="微软雅黑" panose="020B0503020204020204" pitchFamily="34" charset="-122"/>
              <a:ea typeface="微软雅黑" panose="020B0503020204020204" pitchFamily="34" charset="-122"/>
            </a:endParaRPr>
          </a:p>
          <a:p>
            <a:pPr marL="0" indent="0"/>
            <a:endParaRPr lang="en-US" altLang="zh-CN" sz="1050" dirty="0">
              <a:solidFill>
                <a:schemeClr val="accent1">
                  <a:lumMod val="75000"/>
                </a:schemeClr>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u"/>
            </a:pPr>
            <a:r>
              <a:rPr lang="zh-CN" altLang="zh-CN" sz="1050" b="1" dirty="0">
                <a:solidFill>
                  <a:srgbClr val="C00000"/>
                </a:solidFill>
                <a:latin typeface="微软雅黑" panose="020B0503020204020204" pitchFamily="34" charset="-122"/>
                <a:ea typeface="微软雅黑" panose="020B0503020204020204" pitchFamily="34" charset="-122"/>
              </a:rPr>
              <a:t>市场化程度显著提高，本土企业发展壮大</a:t>
            </a:r>
            <a:r>
              <a:rPr lang="zh-CN" altLang="zh-CN" sz="1050" b="1" dirty="0" smtClean="0">
                <a:solidFill>
                  <a:srgbClr val="C00000"/>
                </a:solidFill>
                <a:latin typeface="微软雅黑" panose="020B0503020204020204" pitchFamily="34" charset="-122"/>
                <a:ea typeface="微软雅黑" panose="020B0503020204020204" pitchFamily="34" charset="-122"/>
              </a:rPr>
              <a:t>。</a:t>
            </a:r>
            <a:r>
              <a:rPr lang="zh-CN" altLang="zh-CN" sz="1050" dirty="0" smtClean="0">
                <a:solidFill>
                  <a:schemeClr val="accent1">
                    <a:lumMod val="75000"/>
                  </a:schemeClr>
                </a:solidFill>
                <a:latin typeface="微软雅黑" panose="020B0503020204020204" pitchFamily="34" charset="-122"/>
                <a:ea typeface="微软雅黑" panose="020B0503020204020204" pitchFamily="34" charset="-122"/>
              </a:rPr>
              <a:t>民营</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企业比重不断提高，出口占比从</a:t>
            </a:r>
            <a:r>
              <a:rPr lang="en-US" altLang="zh-CN" sz="1050" dirty="0">
                <a:solidFill>
                  <a:schemeClr val="accent1">
                    <a:lumMod val="75000"/>
                  </a:schemeClr>
                </a:solidFill>
                <a:latin typeface="微软雅黑" panose="020B0503020204020204" pitchFamily="34" charset="-122"/>
                <a:ea typeface="微软雅黑" panose="020B0503020204020204" pitchFamily="34" charset="-122"/>
              </a:rPr>
              <a:t>2001</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年的</a:t>
            </a:r>
            <a:r>
              <a:rPr lang="en-US" altLang="zh-CN" sz="1050" dirty="0">
                <a:solidFill>
                  <a:schemeClr val="accent1">
                    <a:lumMod val="75000"/>
                  </a:schemeClr>
                </a:solidFill>
                <a:latin typeface="微软雅黑" panose="020B0503020204020204" pitchFamily="34" charset="-122"/>
                <a:ea typeface="微软雅黑" panose="020B0503020204020204" pitchFamily="34" charset="-122"/>
              </a:rPr>
              <a:t>10.9%</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提高到</a:t>
            </a:r>
            <a:r>
              <a:rPr lang="en-US" altLang="zh-CN" sz="1050" dirty="0">
                <a:solidFill>
                  <a:schemeClr val="accent1">
                    <a:lumMod val="75000"/>
                  </a:schemeClr>
                </a:solidFill>
                <a:latin typeface="微软雅黑" panose="020B0503020204020204" pitchFamily="34" charset="-122"/>
                <a:ea typeface="微软雅黑" panose="020B0503020204020204" pitchFamily="34" charset="-122"/>
              </a:rPr>
              <a:t>2019</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年的</a:t>
            </a:r>
            <a:r>
              <a:rPr lang="en-US" altLang="zh-CN" sz="1050" dirty="0">
                <a:solidFill>
                  <a:schemeClr val="accent1">
                    <a:lumMod val="75000"/>
                  </a:schemeClr>
                </a:solidFill>
                <a:latin typeface="微软雅黑" panose="020B0503020204020204" pitchFamily="34" charset="-122"/>
                <a:ea typeface="微软雅黑" panose="020B0503020204020204" pitchFamily="34" charset="-122"/>
              </a:rPr>
              <a:t>72.3%</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，国有企业出口</a:t>
            </a:r>
            <a:r>
              <a:rPr lang="zh-CN" altLang="zh-CN" sz="1050" dirty="0" smtClean="0">
                <a:solidFill>
                  <a:schemeClr val="accent1">
                    <a:lumMod val="75000"/>
                  </a:schemeClr>
                </a:solidFill>
                <a:latin typeface="微软雅黑" panose="020B0503020204020204" pitchFamily="34" charset="-122"/>
                <a:ea typeface="微软雅黑" panose="020B0503020204020204" pitchFamily="34" charset="-122"/>
              </a:rPr>
              <a:t>比重从</a:t>
            </a:r>
            <a:r>
              <a:rPr lang="en-US" altLang="zh-CN" sz="1050" dirty="0">
                <a:solidFill>
                  <a:schemeClr val="accent1">
                    <a:lumMod val="75000"/>
                  </a:schemeClr>
                </a:solidFill>
                <a:latin typeface="微软雅黑" panose="020B0503020204020204" pitchFamily="34" charset="-122"/>
                <a:ea typeface="微软雅黑" panose="020B0503020204020204" pitchFamily="34" charset="-122"/>
              </a:rPr>
              <a:t>52.5%</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降至</a:t>
            </a:r>
            <a:r>
              <a:rPr lang="en-US" altLang="zh-CN" sz="1050" dirty="0">
                <a:solidFill>
                  <a:schemeClr val="accent1">
                    <a:lumMod val="75000"/>
                  </a:schemeClr>
                </a:solidFill>
                <a:latin typeface="微软雅黑" panose="020B0503020204020204" pitchFamily="34" charset="-122"/>
                <a:ea typeface="微软雅黑" panose="020B0503020204020204" pitchFamily="34" charset="-122"/>
              </a:rPr>
              <a:t>9.7%</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，三资企业出口比重从</a:t>
            </a:r>
            <a:r>
              <a:rPr lang="en-US" altLang="zh-CN" sz="1050" dirty="0">
                <a:solidFill>
                  <a:schemeClr val="accent1">
                    <a:lumMod val="75000"/>
                  </a:schemeClr>
                </a:solidFill>
                <a:latin typeface="微软雅黑" panose="020B0503020204020204" pitchFamily="34" charset="-122"/>
                <a:ea typeface="微软雅黑" panose="020B0503020204020204" pitchFamily="34" charset="-122"/>
              </a:rPr>
              <a:t>36.6%</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降到</a:t>
            </a:r>
            <a:r>
              <a:rPr lang="en-US" altLang="zh-CN" sz="1050" dirty="0">
                <a:solidFill>
                  <a:schemeClr val="accent1">
                    <a:lumMod val="75000"/>
                  </a:schemeClr>
                </a:solidFill>
                <a:latin typeface="微软雅黑" panose="020B0503020204020204" pitchFamily="34" charset="-122"/>
                <a:ea typeface="微软雅黑" panose="020B0503020204020204" pitchFamily="34" charset="-122"/>
              </a:rPr>
              <a:t>17.7%</a:t>
            </a:r>
            <a:r>
              <a:rPr lang="zh-CN" altLang="zh-CN" sz="1050" dirty="0" smtClean="0">
                <a:solidFill>
                  <a:schemeClr val="accent1">
                    <a:lumMod val="75000"/>
                  </a:schemeClr>
                </a:solidFill>
                <a:latin typeface="微软雅黑" panose="020B0503020204020204" pitchFamily="34" charset="-122"/>
                <a:ea typeface="微软雅黑" panose="020B0503020204020204" pitchFamily="34" charset="-122"/>
              </a:rPr>
              <a:t>。</a:t>
            </a:r>
            <a:endParaRPr lang="en-US" altLang="zh-CN" sz="1050" dirty="0" smtClean="0">
              <a:solidFill>
                <a:schemeClr val="accent1">
                  <a:lumMod val="75000"/>
                </a:schemeClr>
              </a:solidFill>
              <a:latin typeface="微软雅黑" panose="020B0503020204020204" pitchFamily="34" charset="-122"/>
              <a:ea typeface="微软雅黑" panose="020B0503020204020204" pitchFamily="34" charset="-122"/>
            </a:endParaRPr>
          </a:p>
          <a:p>
            <a:pPr marL="0" indent="0"/>
            <a:endParaRPr lang="en-US" altLang="zh-CN" sz="1050" dirty="0">
              <a:solidFill>
                <a:schemeClr val="accent1">
                  <a:lumMod val="75000"/>
                </a:schemeClr>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u"/>
            </a:pPr>
            <a:r>
              <a:rPr lang="zh-CN" altLang="zh-CN" sz="1050" b="1" dirty="0">
                <a:solidFill>
                  <a:srgbClr val="C00000"/>
                </a:solidFill>
                <a:latin typeface="微软雅黑" panose="020B0503020204020204" pitchFamily="34" charset="-122"/>
                <a:ea typeface="微软雅黑" panose="020B0503020204020204" pitchFamily="34" charset="-122"/>
              </a:rPr>
              <a:t>产业结构持续优化调整，劳动密集型行业比重下降</a:t>
            </a:r>
            <a:r>
              <a:rPr lang="zh-CN" altLang="zh-CN" sz="1050" b="1" dirty="0" smtClean="0">
                <a:solidFill>
                  <a:srgbClr val="C00000"/>
                </a:solidFill>
                <a:latin typeface="微软雅黑" panose="020B0503020204020204" pitchFamily="34" charset="-122"/>
                <a:ea typeface="微软雅黑" panose="020B0503020204020204" pitchFamily="34" charset="-122"/>
              </a:rPr>
              <a:t>。</a:t>
            </a:r>
            <a:r>
              <a:rPr lang="zh-CN" altLang="zh-CN" sz="1050" dirty="0" smtClean="0">
                <a:solidFill>
                  <a:schemeClr val="accent1">
                    <a:lumMod val="75000"/>
                  </a:schemeClr>
                </a:solidFill>
                <a:latin typeface="微软雅黑" panose="020B0503020204020204" pitchFamily="34" charset="-122"/>
                <a:ea typeface="微软雅黑" panose="020B0503020204020204" pitchFamily="34" charset="-122"/>
              </a:rPr>
              <a:t>纺织品</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占出口比重从</a:t>
            </a:r>
            <a:r>
              <a:rPr lang="en-US" altLang="zh-CN" sz="1050" dirty="0">
                <a:solidFill>
                  <a:schemeClr val="accent1">
                    <a:lumMod val="75000"/>
                  </a:schemeClr>
                </a:solidFill>
                <a:latin typeface="微软雅黑" panose="020B0503020204020204" pitchFamily="34" charset="-122"/>
                <a:ea typeface="微软雅黑" panose="020B0503020204020204" pitchFamily="34" charset="-122"/>
              </a:rPr>
              <a:t>2001</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年的</a:t>
            </a:r>
            <a:r>
              <a:rPr lang="en-US" altLang="zh-CN" sz="1050" dirty="0">
                <a:solidFill>
                  <a:schemeClr val="accent1">
                    <a:lumMod val="75000"/>
                  </a:schemeClr>
                </a:solidFill>
                <a:latin typeface="微软雅黑" panose="020B0503020204020204" pitchFamily="34" charset="-122"/>
                <a:ea typeface="微软雅黑" panose="020B0503020204020204" pitchFamily="34" charset="-122"/>
              </a:rPr>
              <a:t>32%</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增长至</a:t>
            </a:r>
            <a:r>
              <a:rPr lang="en-US" altLang="zh-CN" sz="1050" dirty="0" smtClean="0">
                <a:solidFill>
                  <a:schemeClr val="accent1">
                    <a:lumMod val="75000"/>
                  </a:schemeClr>
                </a:solidFill>
                <a:latin typeface="微软雅黑" panose="020B0503020204020204" pitchFamily="34" charset="-122"/>
                <a:ea typeface="微软雅黑" panose="020B0503020204020204" pitchFamily="34" charset="-122"/>
              </a:rPr>
              <a:t>2021</a:t>
            </a:r>
            <a:r>
              <a:rPr lang="zh-CN" altLang="zh-CN" sz="1050" dirty="0" smtClean="0">
                <a:solidFill>
                  <a:schemeClr val="accent1">
                    <a:lumMod val="75000"/>
                  </a:schemeClr>
                </a:solidFill>
                <a:latin typeface="微软雅黑" panose="020B0503020204020204" pitchFamily="34" charset="-122"/>
                <a:ea typeface="微软雅黑" panose="020B0503020204020204" pitchFamily="34" charset="-122"/>
              </a:rPr>
              <a:t>年的</a:t>
            </a:r>
            <a:r>
              <a:rPr lang="en-US" altLang="zh-CN" sz="1050" dirty="0" smtClean="0">
                <a:solidFill>
                  <a:schemeClr val="accent1">
                    <a:lumMod val="75000"/>
                  </a:schemeClr>
                </a:solidFill>
                <a:latin typeface="微软雅黑" panose="020B0503020204020204" pitchFamily="34" charset="-122"/>
                <a:ea typeface="微软雅黑" panose="020B0503020204020204" pitchFamily="34" charset="-122"/>
              </a:rPr>
              <a:t>46%</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，服装占出口比重则从</a:t>
            </a:r>
            <a:r>
              <a:rPr lang="en-US" altLang="zh-CN" sz="1050" dirty="0">
                <a:solidFill>
                  <a:schemeClr val="accent1">
                    <a:lumMod val="75000"/>
                  </a:schemeClr>
                </a:solidFill>
                <a:latin typeface="微软雅黑" panose="020B0503020204020204" pitchFamily="34" charset="-122"/>
                <a:ea typeface="微软雅黑" panose="020B0503020204020204" pitchFamily="34" charset="-122"/>
              </a:rPr>
              <a:t>68%</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降</a:t>
            </a:r>
            <a:r>
              <a:rPr lang="zh-CN" altLang="zh-CN" sz="1050" dirty="0" smtClean="0">
                <a:solidFill>
                  <a:schemeClr val="accent1">
                    <a:lumMod val="75000"/>
                  </a:schemeClr>
                </a:solidFill>
                <a:latin typeface="微软雅黑" panose="020B0503020204020204" pitchFamily="34" charset="-122"/>
                <a:ea typeface="微软雅黑" panose="020B0503020204020204" pitchFamily="34" charset="-122"/>
              </a:rPr>
              <a:t>至</a:t>
            </a:r>
            <a:r>
              <a:rPr lang="en-US" altLang="zh-CN" sz="1050" dirty="0" smtClean="0">
                <a:solidFill>
                  <a:schemeClr val="accent1">
                    <a:lumMod val="75000"/>
                  </a:schemeClr>
                </a:solidFill>
                <a:latin typeface="微软雅黑" panose="020B0503020204020204" pitchFamily="34" charset="-122"/>
                <a:ea typeface="微软雅黑" panose="020B0503020204020204" pitchFamily="34" charset="-122"/>
              </a:rPr>
              <a:t>54%</a:t>
            </a:r>
            <a:r>
              <a:rPr lang="zh-CN" altLang="zh-CN" sz="1050" dirty="0" smtClean="0">
                <a:solidFill>
                  <a:schemeClr val="accent1">
                    <a:lumMod val="75000"/>
                  </a:schemeClr>
                </a:solidFill>
                <a:latin typeface="微软雅黑" panose="020B0503020204020204" pitchFamily="34" charset="-122"/>
                <a:ea typeface="微软雅黑" panose="020B0503020204020204" pitchFamily="34" charset="-122"/>
              </a:rPr>
              <a:t>。</a:t>
            </a:r>
            <a:endParaRPr lang="en-US" altLang="zh-CN" sz="1050" dirty="0" smtClean="0">
              <a:solidFill>
                <a:schemeClr val="accent1">
                  <a:lumMod val="75000"/>
                </a:schemeClr>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u"/>
            </a:pPr>
            <a:endParaRPr lang="en-US" altLang="zh-CN" sz="1050" dirty="0">
              <a:solidFill>
                <a:schemeClr val="accent1">
                  <a:lumMod val="75000"/>
                </a:schemeClr>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u"/>
            </a:pPr>
            <a:r>
              <a:rPr lang="zh-CN" altLang="zh-CN" sz="1050" b="1" dirty="0">
                <a:solidFill>
                  <a:srgbClr val="C00000"/>
                </a:solidFill>
                <a:latin typeface="微软雅黑" panose="020B0503020204020204" pitchFamily="34" charset="-122"/>
                <a:ea typeface="微软雅黑" panose="020B0503020204020204" pitchFamily="34" charset="-122"/>
              </a:rPr>
              <a:t>涌现一批龙头企业、“隐形冠军”和外贸基地，成为我国纺织服装产业链供应链的稳定器</a:t>
            </a:r>
            <a:r>
              <a:rPr lang="zh-CN" altLang="zh-CN" sz="1050" b="1" dirty="0" smtClean="0">
                <a:solidFill>
                  <a:srgbClr val="C00000"/>
                </a:solidFill>
                <a:latin typeface="微软雅黑" panose="020B0503020204020204" pitchFamily="34" charset="-122"/>
                <a:ea typeface="微软雅黑" panose="020B0503020204020204" pitchFamily="34" charset="-122"/>
              </a:rPr>
              <a:t>。</a:t>
            </a:r>
            <a:r>
              <a:rPr lang="zh-CN" altLang="zh-CN" sz="1050" dirty="0" smtClean="0">
                <a:solidFill>
                  <a:schemeClr val="accent1">
                    <a:lumMod val="75000"/>
                  </a:schemeClr>
                </a:solidFill>
                <a:latin typeface="微软雅黑" panose="020B0503020204020204" pitchFamily="34" charset="-122"/>
                <a:ea typeface="微软雅黑" panose="020B0503020204020204" pitchFamily="34" charset="-122"/>
              </a:rPr>
              <a:t>行业</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规模不断扩大，国际竞争力不断提高</a:t>
            </a:r>
            <a:r>
              <a:rPr lang="zh-CN" altLang="zh-CN" sz="1050" dirty="0" smtClean="0">
                <a:solidFill>
                  <a:schemeClr val="accent1">
                    <a:lumMod val="75000"/>
                  </a:schemeClr>
                </a:solidFill>
                <a:latin typeface="微软雅黑" panose="020B0503020204020204" pitchFamily="34" charset="-122"/>
                <a:ea typeface="微软雅黑" panose="020B0503020204020204" pitchFamily="34" charset="-122"/>
              </a:rPr>
              <a:t>，产业</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基础不断夯实，行业韧性持续增强，创新能力逐步提升，持续推动转型升级，融入并引领全球供应链、产业链和价值链调整，实现高质量发展。</a:t>
            </a:r>
            <a:r>
              <a:rPr lang="en-US" altLang="zh-CN" sz="1050" dirty="0">
                <a:solidFill>
                  <a:schemeClr val="accent1">
                    <a:lumMod val="75000"/>
                  </a:schemeClr>
                </a:solidFill>
                <a:latin typeface="微软雅黑" panose="020B0503020204020204" pitchFamily="34" charset="-122"/>
                <a:ea typeface="微软雅黑" panose="020B0503020204020204" pitchFamily="34" charset="-122"/>
              </a:rPr>
              <a:t>2019</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年，我国纺织服装出口超</a:t>
            </a:r>
            <a:r>
              <a:rPr lang="en-US" altLang="zh-CN" sz="1050" dirty="0">
                <a:solidFill>
                  <a:schemeClr val="accent1">
                    <a:lumMod val="75000"/>
                  </a:schemeClr>
                </a:solidFill>
                <a:latin typeface="微软雅黑" panose="020B0503020204020204" pitchFamily="34" charset="-122"/>
                <a:ea typeface="微软雅黑" panose="020B0503020204020204" pitchFamily="34" charset="-122"/>
              </a:rPr>
              <a:t>1</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亿美元的企业近</a:t>
            </a:r>
            <a:r>
              <a:rPr lang="en-US" altLang="zh-CN" sz="1050" dirty="0">
                <a:solidFill>
                  <a:schemeClr val="accent1">
                    <a:lumMod val="75000"/>
                  </a:schemeClr>
                </a:solidFill>
                <a:latin typeface="微软雅黑" panose="020B0503020204020204" pitchFamily="34" charset="-122"/>
                <a:ea typeface="微软雅黑" panose="020B0503020204020204" pitchFamily="34" charset="-122"/>
              </a:rPr>
              <a:t>200</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家，商务部认定纺织服装行业外贸转型升级</a:t>
            </a:r>
            <a:r>
              <a:rPr lang="zh-CN" altLang="zh-CN" sz="1050" dirty="0" smtClean="0">
                <a:solidFill>
                  <a:schemeClr val="accent1">
                    <a:lumMod val="75000"/>
                  </a:schemeClr>
                </a:solidFill>
                <a:latin typeface="微软雅黑" panose="020B0503020204020204" pitchFamily="34" charset="-122"/>
                <a:ea typeface="微软雅黑" panose="020B0503020204020204" pitchFamily="34" charset="-122"/>
              </a:rPr>
              <a:t>基地</a:t>
            </a:r>
            <a:r>
              <a:rPr lang="en-US" altLang="zh-CN" sz="1050" dirty="0" smtClean="0">
                <a:solidFill>
                  <a:schemeClr val="accent1">
                    <a:lumMod val="75000"/>
                  </a:schemeClr>
                </a:solidFill>
                <a:latin typeface="微软雅黑" panose="020B0503020204020204" pitchFamily="34" charset="-122"/>
                <a:ea typeface="微软雅黑" panose="020B0503020204020204" pitchFamily="34" charset="-122"/>
              </a:rPr>
              <a:t>71</a:t>
            </a:r>
            <a:r>
              <a:rPr lang="zh-CN" altLang="zh-CN" sz="1050" dirty="0" smtClean="0">
                <a:solidFill>
                  <a:schemeClr val="accent1">
                    <a:lumMod val="75000"/>
                  </a:schemeClr>
                </a:solidFill>
                <a:latin typeface="微软雅黑" panose="020B0503020204020204" pitchFamily="34" charset="-122"/>
                <a:ea typeface="微软雅黑" panose="020B0503020204020204" pitchFamily="34" charset="-122"/>
              </a:rPr>
              <a:t>个</a:t>
            </a:r>
            <a:r>
              <a:rPr lang="zh-CN" altLang="zh-CN" sz="1050" dirty="0">
                <a:solidFill>
                  <a:schemeClr val="accent1">
                    <a:lumMod val="75000"/>
                  </a:schemeClr>
                </a:solidFill>
                <a:latin typeface="微软雅黑" panose="020B0503020204020204" pitchFamily="34" charset="-122"/>
                <a:ea typeface="微软雅黑" panose="020B0503020204020204" pitchFamily="34" charset="-122"/>
              </a:rPr>
              <a:t>，带动供应链的整合与优化，形成大量中小企业参与的</a:t>
            </a:r>
            <a:r>
              <a:rPr lang="zh-CN" altLang="zh-CN" sz="1050" dirty="0" smtClean="0">
                <a:solidFill>
                  <a:schemeClr val="accent1">
                    <a:lumMod val="75000"/>
                  </a:schemeClr>
                </a:solidFill>
                <a:latin typeface="微软雅黑" panose="020B0503020204020204" pitchFamily="34" charset="-122"/>
                <a:ea typeface="微软雅黑" panose="020B0503020204020204" pitchFamily="34" charset="-122"/>
              </a:rPr>
              <a:t>生态圈。</a:t>
            </a:r>
            <a:endParaRPr lang="zh-CN" altLang="zh-CN" sz="1050" dirty="0">
              <a:solidFill>
                <a:schemeClr val="accent1">
                  <a:lumMod val="75000"/>
                </a:schemeClr>
              </a:solidFill>
              <a:latin typeface="微软雅黑" panose="020B0503020204020204" pitchFamily="34" charset="-122"/>
              <a:ea typeface="微软雅黑" panose="020B0503020204020204" pitchFamily="34" charset="-122"/>
            </a:endParaRPr>
          </a:p>
          <a:p>
            <a:endParaRPr lang="zh-CN" altLang="zh-CN" sz="1200" dirty="0">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u"/>
            </a:pPr>
            <a:endParaRPr lang="zh-CN" altLang="en-US" sz="1200"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a:xfrm>
            <a:off x="0" y="-1"/>
            <a:ext cx="9144000" cy="1090073"/>
          </a:xfrm>
        </p:spPr>
        <p:txBody>
          <a:bodyPr>
            <a:normAutofit/>
          </a:bodyPr>
          <a:lstStyle/>
          <a:p>
            <a:pPr algn="ctr"/>
            <a:r>
              <a:rPr lang="zh-CN" altLang="zh-CN" sz="1800" b="1" dirty="0">
                <a:solidFill>
                  <a:schemeClr val="accent1">
                    <a:lumMod val="75000"/>
                  </a:schemeClr>
                </a:solidFill>
                <a:latin typeface="微软雅黑" panose="020B0503020204020204" pitchFamily="34" charset="-122"/>
                <a:ea typeface="微软雅黑" panose="020B0503020204020204" pitchFamily="34" charset="-122"/>
              </a:rPr>
              <a:t>我国纺织服装</a:t>
            </a:r>
            <a:r>
              <a:rPr lang="zh-CN" altLang="en-US" sz="1800" b="1" dirty="0">
                <a:solidFill>
                  <a:schemeClr val="accent1">
                    <a:lumMod val="75000"/>
                  </a:schemeClr>
                </a:solidFill>
                <a:latin typeface="微软雅黑" panose="020B0503020204020204" pitchFamily="34" charset="-122"/>
                <a:ea typeface="微软雅黑" panose="020B0503020204020204" pitchFamily="34" charset="-122"/>
              </a:rPr>
              <a:t>外贸</a:t>
            </a:r>
            <a:r>
              <a:rPr lang="zh-CN" altLang="zh-CN" sz="1800" b="1" dirty="0">
                <a:solidFill>
                  <a:schemeClr val="accent1">
                    <a:lumMod val="75000"/>
                  </a:schemeClr>
                </a:solidFill>
                <a:latin typeface="微软雅黑" panose="020B0503020204020204" pitchFamily="34" charset="-122"/>
                <a:ea typeface="微软雅黑" panose="020B0503020204020204" pitchFamily="34" charset="-122"/>
              </a:rPr>
              <a:t>发展现状</a:t>
            </a:r>
            <a:endParaRPr lang="zh-CN" altLang="en-US" sz="1800" b="1" dirty="0">
              <a:solidFill>
                <a:schemeClr val="accent1">
                  <a:lumMod val="7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内容占位符 2"/>
          <p:cNvSpPr txBox="1">
            <a:spLocks noChangeArrowheads="1"/>
          </p:cNvSpPr>
          <p:nvPr/>
        </p:nvSpPr>
        <p:spPr bwMode="auto">
          <a:xfrm>
            <a:off x="558551" y="882867"/>
            <a:ext cx="3302732" cy="3558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1450" indent="-171450">
              <a:defRPr sz="1400">
                <a:solidFill>
                  <a:schemeClr val="tx1"/>
                </a:solidFill>
                <a:latin typeface="Calibri" panose="020F0502020204030204" pitchFamily="34" charset="0"/>
                <a:ea typeface="宋体" panose="02010600030101010101" pitchFamily="2" charset="-122"/>
              </a:defRPr>
            </a:lvl1pPr>
            <a:lvl2pPr>
              <a:defRPr sz="1400">
                <a:solidFill>
                  <a:schemeClr val="tx1"/>
                </a:solidFill>
                <a:latin typeface="Calibri" panose="020F0502020204030204" pitchFamily="34" charset="0"/>
                <a:ea typeface="宋体" panose="02010600030101010101" pitchFamily="2" charset="-122"/>
              </a:defRPr>
            </a:lvl2pPr>
            <a:lvl3pPr>
              <a:defRPr sz="1400">
                <a:solidFill>
                  <a:schemeClr val="tx1"/>
                </a:solidFill>
                <a:latin typeface="Calibri" panose="020F0502020204030204" pitchFamily="34" charset="0"/>
                <a:ea typeface="宋体" panose="02010600030101010101" pitchFamily="2" charset="-122"/>
              </a:defRPr>
            </a:lvl3pPr>
            <a:lvl4pPr>
              <a:defRPr sz="1400">
                <a:solidFill>
                  <a:schemeClr val="tx1"/>
                </a:solidFill>
                <a:latin typeface="Calibri" panose="020F0502020204030204" pitchFamily="34" charset="0"/>
                <a:ea typeface="宋体" panose="02010600030101010101" pitchFamily="2" charset="-122"/>
              </a:defRPr>
            </a:lvl4pPr>
            <a:lvl5pPr>
              <a:defRPr sz="1400">
                <a:solidFill>
                  <a:schemeClr val="tx1"/>
                </a:solidFill>
                <a:latin typeface="Calibri" panose="020F0502020204030204" pitchFamily="34" charset="0"/>
                <a:ea typeface="宋体" panose="02010600030101010101" pitchFamily="2" charset="-122"/>
              </a:defRPr>
            </a:lvl5pPr>
            <a:lvl6pPr marL="1828800" defTabSz="685800" fontAlgn="base">
              <a:spcBef>
                <a:spcPct val="0"/>
              </a:spcBef>
              <a:spcAft>
                <a:spcPct val="0"/>
              </a:spcAft>
              <a:defRPr sz="1400">
                <a:solidFill>
                  <a:schemeClr val="tx1"/>
                </a:solidFill>
                <a:latin typeface="Calibri" panose="020F0502020204030204" pitchFamily="34" charset="0"/>
                <a:ea typeface="宋体" panose="02010600030101010101" pitchFamily="2" charset="-122"/>
              </a:defRPr>
            </a:lvl6pPr>
            <a:lvl7pPr marL="2286000" defTabSz="685800" fontAlgn="base">
              <a:spcBef>
                <a:spcPct val="0"/>
              </a:spcBef>
              <a:spcAft>
                <a:spcPct val="0"/>
              </a:spcAft>
              <a:defRPr sz="1400">
                <a:solidFill>
                  <a:schemeClr val="tx1"/>
                </a:solidFill>
                <a:latin typeface="Calibri" panose="020F0502020204030204" pitchFamily="34" charset="0"/>
                <a:ea typeface="宋体" panose="02010600030101010101" pitchFamily="2" charset="-122"/>
              </a:defRPr>
            </a:lvl7pPr>
            <a:lvl8pPr marL="2743200" defTabSz="685800" fontAlgn="base">
              <a:spcBef>
                <a:spcPct val="0"/>
              </a:spcBef>
              <a:spcAft>
                <a:spcPct val="0"/>
              </a:spcAft>
              <a:defRPr sz="1400">
                <a:solidFill>
                  <a:schemeClr val="tx1"/>
                </a:solidFill>
                <a:latin typeface="Calibri" panose="020F0502020204030204" pitchFamily="34" charset="0"/>
                <a:ea typeface="宋体" panose="02010600030101010101" pitchFamily="2" charset="-122"/>
              </a:defRPr>
            </a:lvl8pPr>
            <a:lvl9pPr marL="3200400" defTabSz="685800" fontAlgn="base">
              <a:spcBef>
                <a:spcPct val="0"/>
              </a:spcBef>
              <a:spcAft>
                <a:spcPct val="0"/>
              </a:spcAft>
              <a:defRPr sz="1400">
                <a:solidFill>
                  <a:schemeClr val="tx1"/>
                </a:solidFill>
                <a:latin typeface="Calibri" panose="020F0502020204030204" pitchFamily="34" charset="0"/>
                <a:ea typeface="宋体" panose="02010600030101010101" pitchFamily="2" charset="-122"/>
              </a:defRPr>
            </a:lvl9pPr>
          </a:lstStyle>
          <a:p>
            <a:pPr>
              <a:buFont typeface="Wingdings" panose="05000000000000000000" pitchFamily="2" charset="2"/>
              <a:buChar char="n"/>
            </a:pPr>
            <a:r>
              <a:rPr lang="zh-CN" altLang="en-US" sz="1200" b="1" dirty="0" smtClean="0">
                <a:solidFill>
                  <a:srgbClr val="C00000"/>
                </a:solidFill>
                <a:latin typeface="微软雅黑" panose="020B0503020204020204" pitchFamily="34" charset="-122"/>
                <a:ea typeface="微软雅黑" panose="020B0503020204020204" pitchFamily="34" charset="-122"/>
              </a:rPr>
              <a:t>中国纺织服装出口占全球份额在</a:t>
            </a:r>
            <a:r>
              <a:rPr lang="en-US" altLang="zh-CN" sz="1200" b="1" dirty="0" smtClean="0">
                <a:solidFill>
                  <a:srgbClr val="C00000"/>
                </a:solidFill>
                <a:latin typeface="微软雅黑" panose="020B0503020204020204" pitchFamily="34" charset="-122"/>
                <a:ea typeface="微软雅黑" panose="020B0503020204020204" pitchFamily="34" charset="-122"/>
              </a:rPr>
              <a:t>2015</a:t>
            </a:r>
            <a:r>
              <a:rPr lang="zh-CN" altLang="en-US" sz="1200" b="1" dirty="0" smtClean="0">
                <a:solidFill>
                  <a:srgbClr val="C00000"/>
                </a:solidFill>
                <a:latin typeface="微软雅黑" panose="020B0503020204020204" pitchFamily="34" charset="-122"/>
                <a:ea typeface="微软雅黑" panose="020B0503020204020204" pitchFamily="34" charset="-122"/>
              </a:rPr>
              <a:t>年达到顶峰后逐年下降</a:t>
            </a:r>
            <a:endParaRPr lang="en-US" altLang="zh-CN" sz="1200" b="1" dirty="0">
              <a:solidFill>
                <a:srgbClr val="C00000"/>
              </a:solidFill>
              <a:latin typeface="微软雅黑" panose="020B0503020204020204" pitchFamily="34" charset="-122"/>
              <a:ea typeface="微软雅黑" panose="020B0503020204020204" pitchFamily="34" charset="-122"/>
            </a:endParaRPr>
          </a:p>
          <a:p>
            <a:pPr>
              <a:buFont typeface="Wingdings" panose="05000000000000000000" pitchFamily="2" charset="2"/>
              <a:buChar char="n"/>
            </a:pPr>
            <a:r>
              <a:rPr lang="zh-CN" altLang="en-US" sz="1200" b="1" dirty="0" smtClean="0">
                <a:solidFill>
                  <a:srgbClr val="C00000"/>
                </a:solidFill>
                <a:latin typeface="微软雅黑" panose="020B0503020204020204" pitchFamily="34" charset="-122"/>
                <a:ea typeface="微软雅黑" panose="020B0503020204020204" pitchFamily="34" charset="-122"/>
              </a:rPr>
              <a:t>纺织品占全球份额稳步提高</a:t>
            </a:r>
            <a:endParaRPr lang="en-US" altLang="zh-CN" sz="1200" b="1" dirty="0">
              <a:solidFill>
                <a:srgbClr val="C00000"/>
              </a:solidFill>
              <a:latin typeface="微软雅黑" panose="020B0503020204020204" pitchFamily="34" charset="-122"/>
              <a:ea typeface="微软雅黑" panose="020B0503020204020204" pitchFamily="34" charset="-122"/>
            </a:endParaRPr>
          </a:p>
          <a:p>
            <a:pPr>
              <a:buFont typeface="Wingdings" panose="05000000000000000000" pitchFamily="2" charset="2"/>
              <a:buChar char="n"/>
            </a:pPr>
            <a:r>
              <a:rPr lang="zh-CN" altLang="en-US" sz="1200" b="1" dirty="0" smtClean="0">
                <a:solidFill>
                  <a:srgbClr val="C00000"/>
                </a:solidFill>
                <a:latin typeface="微软雅黑" panose="020B0503020204020204" pitchFamily="34" charset="-122"/>
                <a:ea typeface="微软雅黑" panose="020B0503020204020204" pitchFamily="34" charset="-122"/>
              </a:rPr>
              <a:t>服装占全球份额在</a:t>
            </a:r>
            <a:r>
              <a:rPr lang="en-US" altLang="zh-CN" sz="1200" b="1" dirty="0" smtClean="0">
                <a:solidFill>
                  <a:srgbClr val="C00000"/>
                </a:solidFill>
                <a:latin typeface="微软雅黑" panose="020B0503020204020204" pitchFamily="34" charset="-122"/>
                <a:ea typeface="微软雅黑" panose="020B0503020204020204" pitchFamily="34" charset="-122"/>
              </a:rPr>
              <a:t>2013</a:t>
            </a:r>
            <a:r>
              <a:rPr lang="zh-CN" altLang="en-US" sz="1200" b="1" dirty="0" smtClean="0">
                <a:solidFill>
                  <a:srgbClr val="C00000"/>
                </a:solidFill>
                <a:latin typeface="微软雅黑" panose="020B0503020204020204" pitchFamily="34" charset="-122"/>
                <a:ea typeface="微软雅黑" panose="020B0503020204020204" pitchFamily="34" charset="-122"/>
              </a:rPr>
              <a:t>年达到顶峰后逐年下降</a:t>
            </a:r>
            <a:endParaRPr lang="en-US" altLang="zh-CN" sz="1200" dirty="0" smtClean="0"/>
          </a:p>
          <a:p>
            <a:pPr>
              <a:buFont typeface="Wingdings" panose="05000000000000000000" pitchFamily="2" charset="2"/>
              <a:buChar char="n"/>
            </a:pPr>
            <a:r>
              <a:rPr lang="zh-CN" altLang="zh-CN" sz="1200" b="1" dirty="0">
                <a:solidFill>
                  <a:srgbClr val="C00000"/>
                </a:solidFill>
                <a:latin typeface="微软雅黑" panose="020B0503020204020204" pitchFamily="34" charset="-122"/>
                <a:ea typeface="微软雅黑" panose="020B0503020204020204" pitchFamily="34" charset="-122"/>
              </a:rPr>
              <a:t>中国供应链地位突出</a:t>
            </a:r>
            <a:endParaRPr lang="zh-CN" altLang="zh-CN" sz="1200" b="1" dirty="0">
              <a:solidFill>
                <a:srgbClr val="C00000"/>
              </a:solidFill>
              <a:latin typeface="微软雅黑" panose="020B0503020204020204" pitchFamily="34" charset="-122"/>
              <a:ea typeface="微软雅黑" panose="020B0503020204020204" pitchFamily="34" charset="-122"/>
            </a:endParaRPr>
          </a:p>
          <a:p>
            <a:r>
              <a:rPr lang="en-US" altLang="zh-CN" sz="1200" dirty="0" smtClean="0"/>
              <a:t>     2020</a:t>
            </a:r>
            <a:r>
              <a:rPr lang="zh-CN" altLang="zh-CN" sz="1200" dirty="0"/>
              <a:t>年，全球供应链受到严重冲击之下，中国依靠成功的疫情防控，率先复工复产，以完整的产业链和强韧的供应链成功应对了市场需求的急剧转向，迅速转产口罩、防护服、医用手套等防疫物资，为全球抗击疫情做出贡献</a:t>
            </a:r>
            <a:r>
              <a:rPr lang="zh-CN" altLang="zh-CN" sz="1200" dirty="0" smtClean="0"/>
              <a:t>。</a:t>
            </a:r>
            <a:endParaRPr lang="en-US" altLang="zh-CN" sz="1200" dirty="0" smtClean="0"/>
          </a:p>
          <a:p>
            <a:r>
              <a:rPr lang="en-US" altLang="zh-CN" sz="1200" dirty="0"/>
              <a:t> </a:t>
            </a:r>
            <a:r>
              <a:rPr lang="en-US" altLang="zh-CN" sz="1200" dirty="0" smtClean="0"/>
              <a:t>    2020</a:t>
            </a:r>
            <a:r>
              <a:rPr lang="zh-CN" altLang="zh-CN" sz="1200" dirty="0"/>
              <a:t>年，中国占全球纺织服装出口比重回升至</a:t>
            </a:r>
            <a:r>
              <a:rPr lang="en-US" altLang="zh-CN" sz="1200" dirty="0"/>
              <a:t>38.1%</a:t>
            </a:r>
            <a:r>
              <a:rPr lang="zh-CN" altLang="zh-CN" sz="1200" dirty="0"/>
              <a:t>，同比增长</a:t>
            </a:r>
            <a:r>
              <a:rPr lang="en-US" altLang="zh-CN" sz="1200" dirty="0"/>
              <a:t>4.2</a:t>
            </a:r>
            <a:r>
              <a:rPr lang="zh-CN" altLang="zh-CN" sz="1200" dirty="0"/>
              <a:t>个百分点。占全球纺织品出口比重从</a:t>
            </a:r>
            <a:r>
              <a:rPr lang="en-US" altLang="zh-CN" sz="1200" dirty="0"/>
              <a:t>2019</a:t>
            </a:r>
            <a:r>
              <a:rPr lang="zh-CN" altLang="zh-CN" sz="1200" dirty="0"/>
              <a:t>年的</a:t>
            </a:r>
            <a:r>
              <a:rPr lang="en-US" altLang="zh-CN" sz="1200" dirty="0"/>
              <a:t>39.2%</a:t>
            </a:r>
            <a:r>
              <a:rPr lang="zh-CN" altLang="zh-CN" sz="1200" dirty="0"/>
              <a:t>猛增到</a:t>
            </a:r>
            <a:r>
              <a:rPr lang="en-US" altLang="zh-CN" sz="1200" dirty="0"/>
              <a:t>2020</a:t>
            </a:r>
            <a:r>
              <a:rPr lang="zh-CN" altLang="zh-CN" sz="1200" dirty="0"/>
              <a:t>年的</a:t>
            </a:r>
            <a:r>
              <a:rPr lang="en-US" altLang="zh-CN" sz="1200" dirty="0"/>
              <a:t>47%</a:t>
            </a:r>
            <a:r>
              <a:rPr lang="zh-CN" altLang="zh-CN" sz="1200" dirty="0"/>
              <a:t>，占全球服装出口比重从</a:t>
            </a:r>
            <a:r>
              <a:rPr lang="en-US" altLang="zh-CN" sz="1200" dirty="0"/>
              <a:t>2019</a:t>
            </a:r>
            <a:r>
              <a:rPr lang="zh-CN" altLang="zh-CN" sz="1200" dirty="0"/>
              <a:t>年的</a:t>
            </a:r>
            <a:r>
              <a:rPr lang="en-US" altLang="zh-CN" sz="1200" dirty="0"/>
              <a:t>30.7%</a:t>
            </a:r>
            <a:r>
              <a:rPr lang="zh-CN" altLang="zh-CN" sz="1200" dirty="0"/>
              <a:t>回升到</a:t>
            </a:r>
            <a:r>
              <a:rPr lang="en-US" altLang="zh-CN" sz="1200" dirty="0"/>
              <a:t>2020</a:t>
            </a:r>
            <a:r>
              <a:rPr lang="zh-CN" altLang="zh-CN" sz="1200" dirty="0"/>
              <a:t>年的</a:t>
            </a:r>
            <a:r>
              <a:rPr lang="en-US" altLang="zh-CN" sz="1200" dirty="0"/>
              <a:t>31.5%</a:t>
            </a:r>
            <a:r>
              <a:rPr lang="zh-CN" altLang="zh-CN" sz="1200" dirty="0" smtClean="0"/>
              <a:t>。</a:t>
            </a:r>
            <a:endParaRPr lang="zh-CN" altLang="zh-CN" sz="1200" dirty="0"/>
          </a:p>
        </p:txBody>
      </p:sp>
      <p:sp>
        <p:nvSpPr>
          <p:cNvPr id="2" name="标题 1"/>
          <p:cNvSpPr>
            <a:spLocks noGrp="1"/>
          </p:cNvSpPr>
          <p:nvPr>
            <p:ph type="title"/>
          </p:nvPr>
        </p:nvSpPr>
        <p:spPr>
          <a:xfrm>
            <a:off x="0" y="169121"/>
            <a:ext cx="9144000" cy="566928"/>
          </a:xfrm>
        </p:spPr>
        <p:txBody>
          <a:bodyPr>
            <a:normAutofit/>
          </a:bodyPr>
          <a:lstStyle/>
          <a:p>
            <a:pPr algn="ctr"/>
            <a:r>
              <a:rPr lang="zh-CN" altLang="en-US" sz="1800" b="1" dirty="0" smtClean="0">
                <a:solidFill>
                  <a:schemeClr val="accent1">
                    <a:lumMod val="75000"/>
                  </a:schemeClr>
                </a:solidFill>
                <a:latin typeface="微软雅黑" panose="020B0503020204020204" pitchFamily="34" charset="-122"/>
                <a:ea typeface="微软雅黑" panose="020B0503020204020204" pitchFamily="34" charset="-122"/>
              </a:rPr>
              <a:t>我国纺织服装出口占全球份额稳居第一位</a:t>
            </a:r>
            <a:endParaRPr lang="zh-CN" altLang="en-US" sz="1800" b="1" dirty="0">
              <a:solidFill>
                <a:schemeClr val="accent1">
                  <a:lumMod val="75000"/>
                </a:schemeClr>
              </a:solidFill>
              <a:latin typeface="微软雅黑" panose="020B0503020204020204" pitchFamily="34" charset="-122"/>
              <a:ea typeface="微软雅黑" panose="020B0503020204020204" pitchFamily="34" charset="-122"/>
            </a:endParaRPr>
          </a:p>
        </p:txBody>
      </p:sp>
      <p:graphicFrame>
        <p:nvGraphicFramePr>
          <p:cNvPr id="8" name="图表 7"/>
          <p:cNvGraphicFramePr/>
          <p:nvPr/>
        </p:nvGraphicFramePr>
        <p:xfrm>
          <a:off x="4095403" y="882867"/>
          <a:ext cx="4863734" cy="2743200"/>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内容占位符 2"/>
          <p:cNvSpPr txBox="1">
            <a:spLocks noChangeArrowheads="1"/>
          </p:cNvSpPr>
          <p:nvPr/>
        </p:nvSpPr>
        <p:spPr bwMode="auto">
          <a:xfrm>
            <a:off x="558551" y="882867"/>
            <a:ext cx="3302732" cy="3558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1450" indent="-171450">
              <a:defRPr sz="1400">
                <a:solidFill>
                  <a:schemeClr val="tx1"/>
                </a:solidFill>
                <a:latin typeface="Calibri" panose="020F0502020204030204" pitchFamily="34" charset="0"/>
                <a:ea typeface="宋体" panose="02010600030101010101" pitchFamily="2" charset="-122"/>
              </a:defRPr>
            </a:lvl1pPr>
            <a:lvl2pPr>
              <a:defRPr sz="1400">
                <a:solidFill>
                  <a:schemeClr val="tx1"/>
                </a:solidFill>
                <a:latin typeface="Calibri" panose="020F0502020204030204" pitchFamily="34" charset="0"/>
                <a:ea typeface="宋体" panose="02010600030101010101" pitchFamily="2" charset="-122"/>
              </a:defRPr>
            </a:lvl2pPr>
            <a:lvl3pPr>
              <a:defRPr sz="1400">
                <a:solidFill>
                  <a:schemeClr val="tx1"/>
                </a:solidFill>
                <a:latin typeface="Calibri" panose="020F0502020204030204" pitchFamily="34" charset="0"/>
                <a:ea typeface="宋体" panose="02010600030101010101" pitchFamily="2" charset="-122"/>
              </a:defRPr>
            </a:lvl3pPr>
            <a:lvl4pPr>
              <a:defRPr sz="1400">
                <a:solidFill>
                  <a:schemeClr val="tx1"/>
                </a:solidFill>
                <a:latin typeface="Calibri" panose="020F0502020204030204" pitchFamily="34" charset="0"/>
                <a:ea typeface="宋体" panose="02010600030101010101" pitchFamily="2" charset="-122"/>
              </a:defRPr>
            </a:lvl4pPr>
            <a:lvl5pPr>
              <a:defRPr sz="1400">
                <a:solidFill>
                  <a:schemeClr val="tx1"/>
                </a:solidFill>
                <a:latin typeface="Calibri" panose="020F0502020204030204" pitchFamily="34" charset="0"/>
                <a:ea typeface="宋体" panose="02010600030101010101" pitchFamily="2" charset="-122"/>
              </a:defRPr>
            </a:lvl5pPr>
            <a:lvl6pPr marL="1828800" defTabSz="685800" fontAlgn="base">
              <a:spcBef>
                <a:spcPct val="0"/>
              </a:spcBef>
              <a:spcAft>
                <a:spcPct val="0"/>
              </a:spcAft>
              <a:defRPr sz="1400">
                <a:solidFill>
                  <a:schemeClr val="tx1"/>
                </a:solidFill>
                <a:latin typeface="Calibri" panose="020F0502020204030204" pitchFamily="34" charset="0"/>
                <a:ea typeface="宋体" panose="02010600030101010101" pitchFamily="2" charset="-122"/>
              </a:defRPr>
            </a:lvl6pPr>
            <a:lvl7pPr marL="2286000" defTabSz="685800" fontAlgn="base">
              <a:spcBef>
                <a:spcPct val="0"/>
              </a:spcBef>
              <a:spcAft>
                <a:spcPct val="0"/>
              </a:spcAft>
              <a:defRPr sz="1400">
                <a:solidFill>
                  <a:schemeClr val="tx1"/>
                </a:solidFill>
                <a:latin typeface="Calibri" panose="020F0502020204030204" pitchFamily="34" charset="0"/>
                <a:ea typeface="宋体" panose="02010600030101010101" pitchFamily="2" charset="-122"/>
              </a:defRPr>
            </a:lvl7pPr>
            <a:lvl8pPr marL="2743200" defTabSz="685800" fontAlgn="base">
              <a:spcBef>
                <a:spcPct val="0"/>
              </a:spcBef>
              <a:spcAft>
                <a:spcPct val="0"/>
              </a:spcAft>
              <a:defRPr sz="1400">
                <a:solidFill>
                  <a:schemeClr val="tx1"/>
                </a:solidFill>
                <a:latin typeface="Calibri" panose="020F0502020204030204" pitchFamily="34" charset="0"/>
                <a:ea typeface="宋体" panose="02010600030101010101" pitchFamily="2" charset="-122"/>
              </a:defRPr>
            </a:lvl8pPr>
            <a:lvl9pPr marL="3200400" defTabSz="685800" fontAlgn="base">
              <a:spcBef>
                <a:spcPct val="0"/>
              </a:spcBef>
              <a:spcAft>
                <a:spcPct val="0"/>
              </a:spcAft>
              <a:defRPr sz="1400">
                <a:solidFill>
                  <a:schemeClr val="tx1"/>
                </a:solidFill>
                <a:latin typeface="Calibri" panose="020F0502020204030204" pitchFamily="34" charset="0"/>
                <a:ea typeface="宋体" panose="02010600030101010101" pitchFamily="2" charset="-122"/>
              </a:defRPr>
            </a:lvl9pPr>
          </a:lstStyle>
          <a:p>
            <a:pPr marL="285750" indent="-285750">
              <a:buFont typeface="Wingdings" panose="05000000000000000000" pitchFamily="2" charset="2"/>
              <a:buChar char="n"/>
            </a:pPr>
            <a:r>
              <a:rPr lang="zh-CN" altLang="en-US" sz="1200" b="1" dirty="0">
                <a:solidFill>
                  <a:srgbClr val="C00000"/>
                </a:solidFill>
                <a:latin typeface="微软雅黑" panose="020B0503020204020204" pitchFamily="34" charset="-122"/>
                <a:ea typeface="微软雅黑" panose="020B0503020204020204" pitchFamily="34" charset="-122"/>
              </a:rPr>
              <a:t>多重</a:t>
            </a:r>
            <a:r>
              <a:rPr lang="zh-CN" altLang="en-US" sz="1200" b="1" dirty="0" smtClean="0">
                <a:solidFill>
                  <a:srgbClr val="C00000"/>
                </a:solidFill>
                <a:latin typeface="微软雅黑" panose="020B0503020204020204" pitchFamily="34" charset="-122"/>
                <a:ea typeface="微软雅黑" panose="020B0503020204020204" pitchFamily="34" charset="-122"/>
              </a:rPr>
              <a:t>挑战：</a:t>
            </a:r>
            <a:r>
              <a:rPr lang="zh-CN" altLang="en-US" sz="1200" dirty="0" smtClean="0"/>
              <a:t>国际</a:t>
            </a:r>
            <a:r>
              <a:rPr lang="zh-CN" altLang="en-US" sz="1200" dirty="0"/>
              <a:t>疫情反复、供应链瓶颈、“三缺四升”、海外风险、“黑天鹅”事件、贸易摩擦、逆全球化</a:t>
            </a:r>
            <a:r>
              <a:rPr lang="en-US" altLang="zh-CN" sz="1200" dirty="0"/>
              <a:t>……</a:t>
            </a:r>
            <a:endParaRPr lang="en-US" altLang="zh-CN" sz="1200" dirty="0"/>
          </a:p>
          <a:p>
            <a:r>
              <a:rPr lang="zh-CN" altLang="en-US" sz="1200" dirty="0"/>
              <a:t>有单不敢接、增收不增利</a:t>
            </a:r>
            <a:r>
              <a:rPr lang="en-US" altLang="zh-CN" sz="1200" dirty="0" smtClean="0"/>
              <a:t>……</a:t>
            </a:r>
            <a:endParaRPr lang="en-US" altLang="zh-CN" sz="1200" dirty="0" smtClean="0"/>
          </a:p>
          <a:p>
            <a:pPr marL="285750" indent="-285750">
              <a:buFont typeface="Wingdings" panose="05000000000000000000" pitchFamily="2" charset="2"/>
              <a:buChar char="n"/>
            </a:pPr>
            <a:r>
              <a:rPr lang="zh-CN" altLang="en-US" sz="1200" b="1" dirty="0">
                <a:solidFill>
                  <a:srgbClr val="C00000"/>
                </a:solidFill>
                <a:latin typeface="微软雅黑" panose="020B0503020204020204" pitchFamily="34" charset="-122"/>
                <a:ea typeface="微软雅黑" panose="020B0503020204020204" pitchFamily="34" charset="-122"/>
              </a:rPr>
              <a:t>内外部因素</a:t>
            </a:r>
            <a:endParaRPr lang="en-US" altLang="zh-CN" sz="1200" b="1" dirty="0">
              <a:solidFill>
                <a:srgbClr val="C00000"/>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Ø"/>
            </a:pPr>
            <a:r>
              <a:rPr lang="zh-CN" altLang="en-US" sz="1200" dirty="0"/>
              <a:t>成功的疫情防控</a:t>
            </a:r>
            <a:r>
              <a:rPr lang="en-US" altLang="zh-CN" sz="1200" dirty="0"/>
              <a:t>+</a:t>
            </a:r>
            <a:r>
              <a:rPr lang="zh-CN" altLang="en-US" sz="1200" dirty="0"/>
              <a:t>强韧的产业链供应链</a:t>
            </a:r>
            <a:endParaRPr lang="en-US" altLang="zh-CN" sz="1200" dirty="0"/>
          </a:p>
          <a:p>
            <a:pPr marL="285750" indent="-285750">
              <a:buFont typeface="Wingdings" panose="05000000000000000000" pitchFamily="2" charset="2"/>
              <a:buChar char="Ø"/>
            </a:pPr>
            <a:r>
              <a:rPr lang="zh-CN" altLang="en-US" sz="1200" dirty="0"/>
              <a:t>美国财政刺激</a:t>
            </a:r>
            <a:r>
              <a:rPr lang="en-US" altLang="zh-CN" sz="1200" dirty="0"/>
              <a:t>+</a:t>
            </a:r>
            <a:r>
              <a:rPr lang="zh-CN" altLang="en-US" sz="1200" dirty="0"/>
              <a:t>国际需求复苏</a:t>
            </a:r>
            <a:endParaRPr lang="en-US" altLang="zh-CN" sz="1200" dirty="0"/>
          </a:p>
          <a:p>
            <a:pPr marL="285750" indent="-285750">
              <a:buFont typeface="Wingdings" panose="05000000000000000000" pitchFamily="2" charset="2"/>
              <a:buChar char="Ø"/>
            </a:pPr>
            <a:r>
              <a:rPr lang="zh-CN" altLang="en-US" sz="1200" dirty="0"/>
              <a:t>海外供应链中断带动部分订单</a:t>
            </a:r>
            <a:r>
              <a:rPr lang="zh-CN" altLang="en-US" sz="1200" dirty="0" smtClean="0"/>
              <a:t>回流</a:t>
            </a:r>
            <a:endParaRPr lang="en-US" altLang="zh-CN" sz="1200" dirty="0" smtClean="0"/>
          </a:p>
          <a:p>
            <a:pPr marL="285750" indent="-285750">
              <a:buFont typeface="Wingdings" panose="05000000000000000000" pitchFamily="2" charset="2"/>
              <a:buChar char="n"/>
            </a:pPr>
            <a:r>
              <a:rPr lang="zh-CN" altLang="en-US" sz="1200" b="1" dirty="0">
                <a:solidFill>
                  <a:srgbClr val="C00000"/>
                </a:solidFill>
                <a:latin typeface="微软雅黑" panose="020B0503020204020204" pitchFamily="34" charset="-122"/>
                <a:ea typeface="微软雅黑" panose="020B0503020204020204" pitchFamily="34" charset="-122"/>
              </a:rPr>
              <a:t>进出口均创新高</a:t>
            </a:r>
            <a:endParaRPr lang="en-US" altLang="zh-CN" sz="1200" b="1" dirty="0">
              <a:solidFill>
                <a:srgbClr val="C00000"/>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Ø"/>
            </a:pPr>
            <a:r>
              <a:rPr lang="zh-CN" altLang="en-US" sz="1200" dirty="0"/>
              <a:t>纺织服装出口</a:t>
            </a:r>
            <a:r>
              <a:rPr lang="en-US" altLang="zh-CN" sz="1200" dirty="0" smtClean="0"/>
              <a:t>3226.8</a:t>
            </a:r>
            <a:r>
              <a:rPr lang="zh-CN" altLang="en-US" sz="1200" dirty="0" smtClean="0"/>
              <a:t>亿</a:t>
            </a:r>
            <a:r>
              <a:rPr lang="zh-CN" altLang="en-US" sz="1200" dirty="0"/>
              <a:t>美元，首次突破</a:t>
            </a:r>
            <a:r>
              <a:rPr lang="en-US" altLang="zh-CN" sz="1200" dirty="0"/>
              <a:t>3</a:t>
            </a:r>
            <a:r>
              <a:rPr lang="zh-CN" altLang="en-US" sz="1200" dirty="0"/>
              <a:t>千亿美元大关，同比增长</a:t>
            </a:r>
            <a:r>
              <a:rPr lang="en-US" altLang="zh-CN" sz="1200" dirty="0"/>
              <a:t>9%</a:t>
            </a:r>
            <a:r>
              <a:rPr lang="zh-CN" altLang="en-US" sz="1200" dirty="0"/>
              <a:t>，比</a:t>
            </a:r>
            <a:r>
              <a:rPr lang="en-US" altLang="zh-CN" sz="1200" dirty="0"/>
              <a:t>2019</a:t>
            </a:r>
            <a:r>
              <a:rPr lang="zh-CN" altLang="en-US" sz="1200" dirty="0"/>
              <a:t>年增长</a:t>
            </a:r>
            <a:r>
              <a:rPr lang="en-US" altLang="zh-CN" sz="1200" dirty="0"/>
              <a:t>18.9%</a:t>
            </a:r>
            <a:r>
              <a:rPr lang="zh-CN" altLang="en-US" sz="1200" dirty="0"/>
              <a:t>；</a:t>
            </a:r>
            <a:endParaRPr lang="en-US" altLang="zh-CN" sz="1200" dirty="0"/>
          </a:p>
          <a:p>
            <a:pPr marL="285750" indent="-285750">
              <a:buFont typeface="Wingdings" panose="05000000000000000000" pitchFamily="2" charset="2"/>
              <a:buChar char="Ø"/>
            </a:pPr>
            <a:r>
              <a:rPr lang="zh-CN" altLang="en-US" sz="1200" dirty="0" smtClean="0"/>
              <a:t>对</a:t>
            </a:r>
            <a:r>
              <a:rPr lang="zh-CN" altLang="en-US" sz="1200" dirty="0"/>
              <a:t>美、欧、东盟、拉美、非洲等多数市场出口均超疫情前两成；</a:t>
            </a:r>
            <a:endParaRPr lang="en-US" altLang="zh-CN" sz="1200" dirty="0"/>
          </a:p>
          <a:p>
            <a:pPr marL="285750" indent="-285750">
              <a:buFont typeface="Wingdings" panose="05000000000000000000" pitchFamily="2" charset="2"/>
              <a:buChar char="Ø"/>
            </a:pPr>
            <a:r>
              <a:rPr lang="zh-CN" altLang="en-US" sz="1200" dirty="0" smtClean="0"/>
              <a:t>原材料上涨等</a:t>
            </a:r>
            <a:r>
              <a:rPr lang="zh-CN" altLang="en-US" sz="1200" dirty="0"/>
              <a:t>因素带动纱线、面料和服装出口价格增长</a:t>
            </a:r>
            <a:r>
              <a:rPr lang="en-US" altLang="zh-CN" sz="1200" dirty="0"/>
              <a:t>10-20%</a:t>
            </a:r>
            <a:r>
              <a:rPr lang="zh-CN" altLang="en-US" sz="1200" dirty="0"/>
              <a:t>；</a:t>
            </a:r>
            <a:endParaRPr lang="en-US" altLang="zh-CN" sz="1200" dirty="0"/>
          </a:p>
          <a:p>
            <a:pPr marL="285750" indent="-285750">
              <a:buFont typeface="Wingdings" panose="05000000000000000000" pitchFamily="2" charset="2"/>
              <a:buChar char="Ø"/>
            </a:pPr>
            <a:r>
              <a:rPr lang="zh-CN" altLang="en-US" sz="1200" dirty="0"/>
              <a:t>在主要市场份额保持基本平稳，占美国、欧盟、日本市场份额分别为</a:t>
            </a:r>
            <a:r>
              <a:rPr lang="en-US" altLang="zh-CN" sz="1200" dirty="0"/>
              <a:t>30.4%</a:t>
            </a:r>
            <a:r>
              <a:rPr lang="zh-CN" altLang="en-US" sz="1200" dirty="0"/>
              <a:t>、</a:t>
            </a:r>
            <a:r>
              <a:rPr lang="en-US" altLang="zh-CN" sz="1200" dirty="0"/>
              <a:t>33.7%</a:t>
            </a:r>
            <a:r>
              <a:rPr lang="zh-CN" altLang="en-US" sz="1200" dirty="0"/>
              <a:t>和</a:t>
            </a:r>
            <a:r>
              <a:rPr lang="en-US" altLang="zh-CN" sz="1200" dirty="0"/>
              <a:t>56.8%</a:t>
            </a:r>
            <a:r>
              <a:rPr lang="zh-CN" altLang="en-US" sz="1200" dirty="0"/>
              <a:t>。</a:t>
            </a:r>
            <a:endParaRPr lang="en-US" altLang="zh-CN" sz="1200" dirty="0"/>
          </a:p>
          <a:p>
            <a:pPr marL="285750" indent="-285750">
              <a:buFont typeface="Wingdings" panose="05000000000000000000" pitchFamily="2" charset="2"/>
              <a:buChar char="Ø"/>
            </a:pPr>
            <a:endParaRPr lang="en-US" altLang="zh-CN" sz="1200" dirty="0"/>
          </a:p>
          <a:p>
            <a:endParaRPr lang="en-US" altLang="zh-CN" sz="1200" dirty="0" smtClean="0"/>
          </a:p>
          <a:p>
            <a:endParaRPr lang="zh-CN" altLang="en-US" sz="1200" dirty="0"/>
          </a:p>
        </p:txBody>
      </p:sp>
      <p:sp>
        <p:nvSpPr>
          <p:cNvPr id="2" name="标题 1"/>
          <p:cNvSpPr>
            <a:spLocks noGrp="1"/>
          </p:cNvSpPr>
          <p:nvPr>
            <p:ph type="title"/>
          </p:nvPr>
        </p:nvSpPr>
        <p:spPr>
          <a:xfrm>
            <a:off x="0" y="169121"/>
            <a:ext cx="9144000" cy="566928"/>
          </a:xfrm>
        </p:spPr>
        <p:txBody>
          <a:bodyPr>
            <a:normAutofit/>
          </a:bodyPr>
          <a:lstStyle/>
          <a:p>
            <a:pPr algn="ctr"/>
            <a:r>
              <a:rPr lang="en-US" altLang="zh-CN" sz="1800" b="1" dirty="0">
                <a:solidFill>
                  <a:schemeClr val="accent1">
                    <a:lumMod val="75000"/>
                  </a:schemeClr>
                </a:solidFill>
                <a:latin typeface="微软雅黑" panose="020B0503020204020204" pitchFamily="34" charset="-122"/>
                <a:ea typeface="微软雅黑" panose="020B0503020204020204" pitchFamily="34" charset="-122"/>
              </a:rPr>
              <a:t>2021</a:t>
            </a:r>
            <a:r>
              <a:rPr lang="zh-CN" altLang="en-US" sz="1800" b="1" dirty="0">
                <a:solidFill>
                  <a:schemeClr val="accent1">
                    <a:lumMod val="75000"/>
                  </a:schemeClr>
                </a:solidFill>
                <a:latin typeface="微软雅黑" panose="020B0503020204020204" pitchFamily="34" charset="-122"/>
                <a:ea typeface="微软雅黑" panose="020B0503020204020204" pitchFamily="34" charset="-122"/>
              </a:rPr>
              <a:t>年中国纺织服装贸易：特点与亮点</a:t>
            </a:r>
            <a:endParaRPr lang="zh-CN" altLang="en-US" sz="1800" b="1" dirty="0">
              <a:solidFill>
                <a:schemeClr val="accent1">
                  <a:lumMod val="75000"/>
                </a:schemeClr>
              </a:solidFill>
              <a:latin typeface="微软雅黑" panose="020B0503020204020204" pitchFamily="34" charset="-122"/>
              <a:ea typeface="微软雅黑" panose="020B0503020204020204" pitchFamily="34" charset="-122"/>
            </a:endParaRPr>
          </a:p>
        </p:txBody>
      </p:sp>
      <p:graphicFrame>
        <p:nvGraphicFramePr>
          <p:cNvPr id="5" name="图表 4"/>
          <p:cNvGraphicFramePr/>
          <p:nvPr/>
        </p:nvGraphicFramePr>
        <p:xfrm>
          <a:off x="3956858" y="989561"/>
          <a:ext cx="5076305" cy="2743200"/>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
            <a:ext cx="9144000" cy="814726"/>
          </a:xfrm>
        </p:spPr>
        <p:txBody>
          <a:bodyPr>
            <a:normAutofit fontScale="90000"/>
          </a:bodyPr>
          <a:lstStyle/>
          <a:p>
            <a:pPr algn="ctr"/>
            <a:br>
              <a:rPr lang="en-US" altLang="zh-CN" sz="1800" b="1" dirty="0" smtClean="0">
                <a:solidFill>
                  <a:schemeClr val="accent1">
                    <a:lumMod val="75000"/>
                  </a:schemeClr>
                </a:solidFill>
                <a:latin typeface="微软雅黑" panose="020B0503020204020204" pitchFamily="34" charset="-122"/>
                <a:ea typeface="微软雅黑" panose="020B0503020204020204" pitchFamily="34" charset="-122"/>
              </a:rPr>
            </a:br>
            <a:r>
              <a:rPr lang="en-US" altLang="zh-CN" sz="2000" b="1" dirty="0" smtClean="0">
                <a:solidFill>
                  <a:schemeClr val="accent1">
                    <a:lumMod val="75000"/>
                  </a:schemeClr>
                </a:solidFill>
                <a:latin typeface="微软雅黑" panose="020B0503020204020204" pitchFamily="34" charset="-122"/>
                <a:ea typeface="微软雅黑" panose="020B0503020204020204" pitchFamily="34" charset="-122"/>
              </a:rPr>
              <a:t>2021</a:t>
            </a:r>
            <a:r>
              <a:rPr lang="zh-CN" altLang="en-US" sz="2000" b="1" dirty="0" smtClean="0">
                <a:solidFill>
                  <a:schemeClr val="accent1">
                    <a:lumMod val="75000"/>
                  </a:schemeClr>
                </a:solidFill>
                <a:latin typeface="微软雅黑" panose="020B0503020204020204" pitchFamily="34" charset="-122"/>
                <a:ea typeface="微软雅黑" panose="020B0503020204020204" pitchFamily="34" charset="-122"/>
              </a:rPr>
              <a:t>年全球纺织服装进口超百亿美元市场及中国份额</a:t>
            </a:r>
            <a:br>
              <a:rPr lang="zh-CN" altLang="zh-CN" sz="1600" dirty="0"/>
            </a:br>
            <a:endParaRPr lang="zh-CN" altLang="en-US" sz="1600" b="1"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5" name="AutoShape 1" descr="http://gtf.sinoimex.com/images/report.svg"/>
          <p:cNvSpPr>
            <a:spLocks noChangeAspect="1" noChangeArrowheads="1"/>
          </p:cNvSpPr>
          <p:nvPr/>
        </p:nvSpPr>
        <p:spPr bwMode="auto">
          <a:xfrm>
            <a:off x="945331" y="1975196"/>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 name="AutoShape 2" descr="http://gtf.sinoimex.com/images/report.svg"/>
          <p:cNvSpPr>
            <a:spLocks noChangeAspect="1" noChangeArrowheads="1"/>
          </p:cNvSpPr>
          <p:nvPr/>
        </p:nvSpPr>
        <p:spPr bwMode="auto">
          <a:xfrm>
            <a:off x="945331" y="2641946"/>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 name="AutoShape 3" descr="http://gtf.sinoimex.com/images/report.svg"/>
          <p:cNvSpPr>
            <a:spLocks noChangeAspect="1" noChangeArrowheads="1"/>
          </p:cNvSpPr>
          <p:nvPr/>
        </p:nvSpPr>
        <p:spPr bwMode="auto">
          <a:xfrm>
            <a:off x="945331" y="3308696"/>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 name="AutoShape 4" descr="http://gtf.sinoimex.com/images/report.svg"/>
          <p:cNvSpPr>
            <a:spLocks noChangeAspect="1" noChangeArrowheads="1"/>
          </p:cNvSpPr>
          <p:nvPr/>
        </p:nvSpPr>
        <p:spPr bwMode="auto">
          <a:xfrm>
            <a:off x="945331" y="497557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 name="AutoShape 5" descr="http://gtf.sinoimex.com/images/report.svg"/>
          <p:cNvSpPr>
            <a:spLocks noChangeAspect="1" noChangeArrowheads="1"/>
          </p:cNvSpPr>
          <p:nvPr/>
        </p:nvSpPr>
        <p:spPr bwMode="auto">
          <a:xfrm>
            <a:off x="945331" y="564232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 name="AutoShape 10" descr="http://gtf.sinoimex.com/images/report.svg"/>
          <p:cNvSpPr>
            <a:spLocks noChangeAspect="1" noChangeArrowheads="1"/>
          </p:cNvSpPr>
          <p:nvPr/>
        </p:nvSpPr>
        <p:spPr bwMode="auto">
          <a:xfrm>
            <a:off x="945331" y="1975196"/>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 name="AutoShape 11" descr="http://gtf.sinoimex.com/images/report.svg"/>
          <p:cNvSpPr>
            <a:spLocks noChangeAspect="1" noChangeArrowheads="1"/>
          </p:cNvSpPr>
          <p:nvPr/>
        </p:nvSpPr>
        <p:spPr bwMode="auto">
          <a:xfrm>
            <a:off x="945331" y="230857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2" name="AutoShape 12" descr="http://gtf.sinoimex.com/images/report.svg"/>
          <p:cNvSpPr>
            <a:spLocks noChangeAspect="1" noChangeArrowheads="1"/>
          </p:cNvSpPr>
          <p:nvPr/>
        </p:nvSpPr>
        <p:spPr bwMode="auto">
          <a:xfrm>
            <a:off x="945331" y="2641946"/>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 name="AutoShape 13" descr="http://gtf.sinoimex.com/images/report.svg"/>
          <p:cNvSpPr>
            <a:spLocks noChangeAspect="1" noChangeArrowheads="1"/>
          </p:cNvSpPr>
          <p:nvPr/>
        </p:nvSpPr>
        <p:spPr bwMode="auto">
          <a:xfrm>
            <a:off x="945331" y="297532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 name="AutoShape 14" descr="http://gtf.sinoimex.com/images/report.svg"/>
          <p:cNvSpPr>
            <a:spLocks noChangeAspect="1" noChangeArrowheads="1"/>
          </p:cNvSpPr>
          <p:nvPr/>
        </p:nvSpPr>
        <p:spPr bwMode="auto">
          <a:xfrm>
            <a:off x="945331" y="364207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5" name="AutoShape 15" descr="http://gtf.sinoimex.com/images/report.svg"/>
          <p:cNvSpPr>
            <a:spLocks noChangeAspect="1" noChangeArrowheads="1"/>
          </p:cNvSpPr>
          <p:nvPr/>
        </p:nvSpPr>
        <p:spPr bwMode="auto">
          <a:xfrm>
            <a:off x="945331" y="3975446"/>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6" name="AutoShape 16" descr="http://gtf.sinoimex.com/images/report.svg"/>
          <p:cNvSpPr>
            <a:spLocks noChangeAspect="1" noChangeArrowheads="1"/>
          </p:cNvSpPr>
          <p:nvPr/>
        </p:nvSpPr>
        <p:spPr bwMode="auto">
          <a:xfrm>
            <a:off x="945331" y="4642196"/>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7" name="AutoShape 17" descr="http://gtf.sinoimex.com/images/report.svg"/>
          <p:cNvSpPr>
            <a:spLocks noChangeAspect="1" noChangeArrowheads="1"/>
          </p:cNvSpPr>
          <p:nvPr/>
        </p:nvSpPr>
        <p:spPr bwMode="auto">
          <a:xfrm>
            <a:off x="945331" y="497557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zh-CN" altLang="en-US"/>
          </a:p>
        </p:txBody>
      </p:sp>
      <p:graphicFrame>
        <p:nvGraphicFramePr>
          <p:cNvPr id="4" name="表格 3"/>
          <p:cNvGraphicFramePr>
            <a:graphicFrameLocks noGrp="1"/>
          </p:cNvGraphicFramePr>
          <p:nvPr/>
        </p:nvGraphicFramePr>
        <p:xfrm>
          <a:off x="749723" y="814727"/>
          <a:ext cx="7796236" cy="3394076"/>
        </p:xfrm>
        <a:graphic>
          <a:graphicData uri="http://schemas.openxmlformats.org/drawingml/2006/table">
            <a:tbl>
              <a:tblPr>
                <a:tableStyleId>{5C22544A-7EE6-4342-B048-85BDC9FD1C3A}</a:tableStyleId>
              </a:tblPr>
              <a:tblGrid>
                <a:gridCol w="556874"/>
                <a:gridCol w="556874"/>
                <a:gridCol w="556874"/>
                <a:gridCol w="556874"/>
                <a:gridCol w="556874"/>
                <a:gridCol w="556874"/>
                <a:gridCol w="556874"/>
                <a:gridCol w="556874"/>
                <a:gridCol w="556874"/>
                <a:gridCol w="556874"/>
                <a:gridCol w="556874"/>
                <a:gridCol w="556874"/>
                <a:gridCol w="556874"/>
                <a:gridCol w="556874"/>
              </a:tblGrid>
              <a:tr h="242434">
                <a:tc>
                  <a:txBody>
                    <a:bodyPr/>
                    <a:lstStyle/>
                    <a:p>
                      <a:pPr algn="ctr" fontAlgn="ctr"/>
                      <a:r>
                        <a:rPr lang="zh-CN" altLang="en-US" sz="900" u="none" strike="noStrike" dirty="0">
                          <a:effectLst/>
                          <a:latin typeface="微软雅黑" panose="020B0503020204020204" pitchFamily="34" charset="-122"/>
                          <a:ea typeface="微软雅黑" panose="020B0503020204020204" pitchFamily="34" charset="-122"/>
                        </a:rPr>
                        <a:t>报告国</a:t>
                      </a:r>
                      <a:r>
                        <a:rPr lang="en-US" altLang="zh-CN" sz="900" u="none" strike="noStrike" dirty="0">
                          <a:effectLst/>
                          <a:latin typeface="微软雅黑" panose="020B0503020204020204" pitchFamily="34" charset="-122"/>
                          <a:ea typeface="微软雅黑" panose="020B0503020204020204" pitchFamily="34" charset="-122"/>
                        </a:rPr>
                        <a:t>/</a:t>
                      </a:r>
                      <a:r>
                        <a:rPr lang="zh-CN" altLang="en-US" sz="900" u="none" strike="noStrike" dirty="0">
                          <a:effectLst/>
                          <a:latin typeface="微软雅黑" panose="020B0503020204020204" pitchFamily="34" charset="-122"/>
                          <a:ea typeface="微软雅黑" panose="020B0503020204020204" pitchFamily="34" charset="-122"/>
                        </a:rPr>
                        <a:t>地</a:t>
                      </a:r>
                      <a:endParaRPr lang="zh-CN" altLang="en-US" sz="900" b="0" i="0" u="none" strike="noStrike" dirty="0">
                        <a:solidFill>
                          <a:srgbClr val="FFFFFF"/>
                        </a:solidFill>
                        <a:effectLst/>
                        <a:latin typeface="微软雅黑" panose="020B0503020204020204" pitchFamily="34" charset="-122"/>
                        <a:ea typeface="微软雅黑" panose="020B0503020204020204" pitchFamily="34" charset="-122"/>
                      </a:endParaRPr>
                    </a:p>
                  </a:txBody>
                  <a:tcPr marL="0" marR="0" marT="0" marB="0" anchor="ctr">
                    <a:solidFill>
                      <a:schemeClr val="accent1">
                        <a:lumMod val="40000"/>
                        <a:lumOff val="60000"/>
                      </a:schemeClr>
                    </a:solidFill>
                  </a:tcPr>
                </a:tc>
                <a:tc gridSpan="3">
                  <a:txBody>
                    <a:bodyPr/>
                    <a:lstStyle/>
                    <a:p>
                      <a:pPr algn="ctr" fontAlgn="ctr"/>
                      <a:r>
                        <a:rPr lang="zh-CN" altLang="en-US" sz="900" u="none" strike="noStrike">
                          <a:effectLst/>
                          <a:latin typeface="微软雅黑" panose="020B0503020204020204" pitchFamily="34" charset="-122"/>
                          <a:ea typeface="微软雅黑" panose="020B0503020204020204" pitchFamily="34" charset="-122"/>
                        </a:rPr>
                        <a:t>进口金额（亿美元）</a:t>
                      </a:r>
                      <a:endParaRPr lang="zh-CN" altLang="en-US"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solidFill>
                      <a:schemeClr val="accent1">
                        <a:lumMod val="40000"/>
                        <a:lumOff val="60000"/>
                      </a:schemeClr>
                    </a:solidFill>
                  </a:tcPr>
                </a:tc>
                <a:tc hMerge="1">
                  <a:tcPr/>
                </a:tc>
                <a:tc hMerge="1">
                  <a:tcPr/>
                </a:tc>
                <a:tc gridSpan="2">
                  <a:txBody>
                    <a:bodyPr/>
                    <a:lstStyle/>
                    <a:p>
                      <a:pPr algn="ctr" fontAlgn="ctr"/>
                      <a:r>
                        <a:rPr lang="zh-CN" altLang="en-US" sz="900" u="none" strike="noStrike">
                          <a:effectLst/>
                          <a:latin typeface="微软雅黑" panose="020B0503020204020204" pitchFamily="34" charset="-122"/>
                          <a:ea typeface="微软雅黑" panose="020B0503020204020204" pitchFamily="34" charset="-122"/>
                        </a:rPr>
                        <a:t>同比</a:t>
                      </a:r>
                      <a:r>
                        <a:rPr lang="en-US" altLang="zh-CN" sz="900" u="none" strike="noStrike">
                          <a:effectLst/>
                          <a:latin typeface="微软雅黑" panose="020B0503020204020204" pitchFamily="34" charset="-122"/>
                          <a:ea typeface="微软雅黑" panose="020B0503020204020204" pitchFamily="34" charset="-122"/>
                        </a:rPr>
                        <a:t>%</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solidFill>
                      <a:schemeClr val="accent1">
                        <a:lumMod val="40000"/>
                        <a:lumOff val="60000"/>
                      </a:schemeClr>
                    </a:solidFill>
                  </a:tcPr>
                </a:tc>
                <a:tc hMerge="1">
                  <a:tcPr/>
                </a:tc>
                <a:tc gridSpan="3">
                  <a:txBody>
                    <a:bodyPr/>
                    <a:lstStyle/>
                    <a:p>
                      <a:pPr algn="ctr" fontAlgn="ctr"/>
                      <a:r>
                        <a:rPr lang="zh-CN" altLang="en-US" sz="900" u="none" strike="noStrike">
                          <a:effectLst/>
                          <a:latin typeface="微软雅黑" panose="020B0503020204020204" pitchFamily="34" charset="-122"/>
                          <a:ea typeface="微软雅黑" panose="020B0503020204020204" pitchFamily="34" charset="-122"/>
                        </a:rPr>
                        <a:t>自中国进口（亿美元）</a:t>
                      </a:r>
                      <a:endParaRPr lang="zh-CN" altLang="en-US"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solidFill>
                      <a:schemeClr val="accent1">
                        <a:lumMod val="40000"/>
                        <a:lumOff val="60000"/>
                      </a:schemeClr>
                    </a:solidFill>
                  </a:tcPr>
                </a:tc>
                <a:tc hMerge="1">
                  <a:tcPr/>
                </a:tc>
                <a:tc hMerge="1">
                  <a:tcPr/>
                </a:tc>
                <a:tc gridSpan="3">
                  <a:txBody>
                    <a:bodyPr/>
                    <a:lstStyle/>
                    <a:p>
                      <a:pPr algn="ctr" fontAlgn="ctr"/>
                      <a:r>
                        <a:rPr lang="zh-CN" altLang="en-US" sz="900" u="none" strike="noStrike">
                          <a:effectLst/>
                          <a:latin typeface="微软雅黑" panose="020B0503020204020204" pitchFamily="34" charset="-122"/>
                          <a:ea typeface="微软雅黑" panose="020B0503020204020204" pitchFamily="34" charset="-122"/>
                        </a:rPr>
                        <a:t>中国份额</a:t>
                      </a:r>
                      <a:endParaRPr lang="zh-CN" altLang="en-US"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solidFill>
                      <a:schemeClr val="accent1">
                        <a:lumMod val="40000"/>
                        <a:lumOff val="60000"/>
                      </a:schemeClr>
                    </a:solidFill>
                  </a:tcPr>
                </a:tc>
                <a:tc hMerge="1">
                  <a:tcPr/>
                </a:tc>
                <a:tc hMerge="1">
                  <a:tcPr/>
                </a:tc>
                <a:tc gridSpan="2">
                  <a:txBody>
                    <a:bodyPr/>
                    <a:lstStyle/>
                    <a:p>
                      <a:pPr algn="ctr" fontAlgn="ctr"/>
                      <a:r>
                        <a:rPr lang="zh-CN" altLang="en-US" sz="900" u="none" strike="noStrike" dirty="0">
                          <a:effectLst/>
                          <a:latin typeface="微软雅黑" panose="020B0503020204020204" pitchFamily="34" charset="-122"/>
                          <a:ea typeface="微软雅黑" panose="020B0503020204020204" pitchFamily="34" charset="-122"/>
                        </a:rPr>
                        <a:t>份额增减百分点</a:t>
                      </a:r>
                      <a:endParaRPr lang="zh-CN" altLang="en-US" sz="900" b="0"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solidFill>
                      <a:schemeClr val="accent1">
                        <a:lumMod val="40000"/>
                        <a:lumOff val="60000"/>
                      </a:schemeClr>
                    </a:solidFill>
                  </a:tcPr>
                </a:tc>
                <a:tc hMerge="1">
                  <a:tcPr/>
                </a:tc>
              </a:tr>
              <a:tr h="242434">
                <a:tc>
                  <a:txBody>
                    <a:bodyPr/>
                    <a:lstStyle/>
                    <a:p>
                      <a:pPr algn="ctr" fontAlgn="ctr"/>
                      <a:r>
                        <a:rPr lang="zh-CN" altLang="en-US" sz="900" u="none" strike="noStrike">
                          <a:effectLst/>
                          <a:latin typeface="微软雅黑" panose="020B0503020204020204" pitchFamily="34" charset="-122"/>
                          <a:ea typeface="微软雅黑" panose="020B0503020204020204" pitchFamily="34" charset="-122"/>
                        </a:rPr>
                        <a:t>　</a:t>
                      </a:r>
                      <a:endParaRPr lang="zh-CN" altLang="en-US"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ctr" fontAlgn="ctr"/>
                      <a:r>
                        <a:rPr lang="en-US" altLang="zh-CN" sz="900" u="none" strike="noStrike">
                          <a:effectLst/>
                          <a:latin typeface="微软雅黑" panose="020B0503020204020204" pitchFamily="34" charset="-122"/>
                          <a:ea typeface="微软雅黑" panose="020B0503020204020204" pitchFamily="34" charset="-122"/>
                        </a:rPr>
                        <a:t>2019</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ctr" fontAlgn="ctr"/>
                      <a:r>
                        <a:rPr lang="en-US" altLang="zh-CN" sz="900" u="none" strike="noStrike">
                          <a:effectLst/>
                          <a:latin typeface="微软雅黑" panose="020B0503020204020204" pitchFamily="34" charset="-122"/>
                          <a:ea typeface="微软雅黑" panose="020B0503020204020204" pitchFamily="34" charset="-122"/>
                        </a:rPr>
                        <a:t>2020</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ctr" fontAlgn="ctr"/>
                      <a:r>
                        <a:rPr lang="en-US" altLang="zh-CN" sz="900" u="none" strike="noStrike">
                          <a:effectLst/>
                          <a:latin typeface="微软雅黑" panose="020B0503020204020204" pitchFamily="34" charset="-122"/>
                          <a:ea typeface="微软雅黑" panose="020B0503020204020204" pitchFamily="34" charset="-122"/>
                        </a:rPr>
                        <a:t>2021</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ctr" fontAlgn="ctr"/>
                      <a:r>
                        <a:rPr lang="en-US" altLang="zh-CN" sz="900" u="none" strike="noStrike">
                          <a:effectLst/>
                          <a:latin typeface="微软雅黑" panose="020B0503020204020204" pitchFamily="34" charset="-122"/>
                          <a:ea typeface="微软雅黑" panose="020B0503020204020204" pitchFamily="34" charset="-122"/>
                        </a:rPr>
                        <a:t>21/'20</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ctr" fontAlgn="ctr"/>
                      <a:r>
                        <a:rPr lang="en-US" altLang="zh-CN" sz="900" u="none" strike="noStrike">
                          <a:effectLst/>
                          <a:latin typeface="微软雅黑" panose="020B0503020204020204" pitchFamily="34" charset="-122"/>
                          <a:ea typeface="微软雅黑" panose="020B0503020204020204" pitchFamily="34" charset="-122"/>
                        </a:rPr>
                        <a:t>21/'19</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ctr" fontAlgn="ctr"/>
                      <a:r>
                        <a:rPr lang="en-US" altLang="zh-CN" sz="900" u="none" strike="noStrike">
                          <a:effectLst/>
                          <a:latin typeface="微软雅黑" panose="020B0503020204020204" pitchFamily="34" charset="-122"/>
                          <a:ea typeface="微软雅黑" panose="020B0503020204020204" pitchFamily="34" charset="-122"/>
                        </a:rPr>
                        <a:t>2019</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ctr" fontAlgn="ctr"/>
                      <a:r>
                        <a:rPr lang="en-US" altLang="zh-CN" sz="900" u="none" strike="noStrike">
                          <a:effectLst/>
                          <a:latin typeface="微软雅黑" panose="020B0503020204020204" pitchFamily="34" charset="-122"/>
                          <a:ea typeface="微软雅黑" panose="020B0503020204020204" pitchFamily="34" charset="-122"/>
                        </a:rPr>
                        <a:t>2020</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ctr" fontAlgn="ctr"/>
                      <a:r>
                        <a:rPr lang="en-US" altLang="zh-CN" sz="900" u="none" strike="noStrike">
                          <a:effectLst/>
                          <a:latin typeface="微软雅黑" panose="020B0503020204020204" pitchFamily="34" charset="-122"/>
                          <a:ea typeface="微软雅黑" panose="020B0503020204020204" pitchFamily="34" charset="-122"/>
                        </a:rPr>
                        <a:t>2021</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ctr" fontAlgn="ctr"/>
                      <a:r>
                        <a:rPr lang="en-US" altLang="zh-CN" sz="900" u="none" strike="noStrike">
                          <a:effectLst/>
                          <a:latin typeface="微软雅黑" panose="020B0503020204020204" pitchFamily="34" charset="-122"/>
                          <a:ea typeface="微软雅黑" panose="020B0503020204020204" pitchFamily="34" charset="-122"/>
                        </a:rPr>
                        <a:t>2019</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ctr" fontAlgn="ctr"/>
                      <a:r>
                        <a:rPr lang="en-US" altLang="zh-CN" sz="900" u="none" strike="noStrike">
                          <a:effectLst/>
                          <a:latin typeface="微软雅黑" panose="020B0503020204020204" pitchFamily="34" charset="-122"/>
                          <a:ea typeface="微软雅黑" panose="020B0503020204020204" pitchFamily="34" charset="-122"/>
                        </a:rPr>
                        <a:t>2020</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ctr" fontAlgn="ctr"/>
                      <a:r>
                        <a:rPr lang="en-US" altLang="zh-CN" sz="900" u="none" strike="noStrike">
                          <a:effectLst/>
                          <a:latin typeface="微软雅黑" panose="020B0503020204020204" pitchFamily="34" charset="-122"/>
                          <a:ea typeface="微软雅黑" panose="020B0503020204020204" pitchFamily="34" charset="-122"/>
                        </a:rPr>
                        <a:t>2021</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ctr" fontAlgn="ctr"/>
                      <a:r>
                        <a:rPr lang="en-US" altLang="zh-CN" sz="900" u="none" strike="noStrike">
                          <a:effectLst/>
                          <a:latin typeface="微软雅黑" panose="020B0503020204020204" pitchFamily="34" charset="-122"/>
                          <a:ea typeface="微软雅黑" panose="020B0503020204020204" pitchFamily="34" charset="-122"/>
                        </a:rPr>
                        <a:t>21/'20</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ctr" fontAlgn="ctr"/>
                      <a:r>
                        <a:rPr lang="en-US" altLang="zh-CN" sz="900" u="none" strike="noStrike">
                          <a:effectLst/>
                          <a:latin typeface="微软雅黑" panose="020B0503020204020204" pitchFamily="34" charset="-122"/>
                          <a:ea typeface="微软雅黑" panose="020B0503020204020204" pitchFamily="34" charset="-122"/>
                        </a:rPr>
                        <a:t>21/'19</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r>
              <a:tr h="242434">
                <a:tc>
                  <a:txBody>
                    <a:bodyPr/>
                    <a:lstStyle/>
                    <a:p>
                      <a:pPr algn="l" fontAlgn="ctr"/>
                      <a:r>
                        <a:rPr lang="zh-CN" altLang="en-US" sz="900" u="none" strike="noStrike">
                          <a:effectLst/>
                          <a:latin typeface="微软雅黑" panose="020B0503020204020204" pitchFamily="34" charset="-122"/>
                          <a:ea typeface="微软雅黑" panose="020B0503020204020204" pitchFamily="34" charset="-122"/>
                        </a:rPr>
                        <a:t>美国</a:t>
                      </a:r>
                      <a:endParaRPr lang="zh-CN" altLang="en-US"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u="none" strike="noStrike">
                          <a:effectLst/>
                          <a:latin typeface="微软雅黑" panose="020B0503020204020204" pitchFamily="34" charset="-122"/>
                          <a:ea typeface="微软雅黑" panose="020B0503020204020204" pitchFamily="34" charset="-122"/>
                        </a:rPr>
                        <a:t>1226.9</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u="none" strike="noStrike">
                          <a:effectLst/>
                          <a:latin typeface="微软雅黑" panose="020B0503020204020204" pitchFamily="34" charset="-122"/>
                          <a:ea typeface="微软雅黑" panose="020B0503020204020204" pitchFamily="34" charset="-122"/>
                        </a:rPr>
                        <a:t>1228.7</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u="none" strike="noStrike">
                          <a:effectLst/>
                          <a:latin typeface="微软雅黑" panose="020B0503020204020204" pitchFamily="34" charset="-122"/>
                          <a:ea typeface="微软雅黑" panose="020B0503020204020204" pitchFamily="34" charset="-122"/>
                        </a:rPr>
                        <a:t>1383.1</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u="none" strike="noStrike">
                          <a:effectLst/>
                          <a:latin typeface="微软雅黑" panose="020B0503020204020204" pitchFamily="34" charset="-122"/>
                          <a:ea typeface="微软雅黑" panose="020B0503020204020204" pitchFamily="34" charset="-122"/>
                        </a:rPr>
                        <a:t>12.6</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u="none" strike="noStrike">
                          <a:effectLst/>
                          <a:latin typeface="微软雅黑" panose="020B0503020204020204" pitchFamily="34" charset="-122"/>
                          <a:ea typeface="微软雅黑" panose="020B0503020204020204" pitchFamily="34" charset="-122"/>
                        </a:rPr>
                        <a:t>12.7</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u="none" strike="noStrike">
                          <a:effectLst/>
                          <a:latin typeface="微软雅黑" panose="020B0503020204020204" pitchFamily="34" charset="-122"/>
                          <a:ea typeface="微软雅黑" panose="020B0503020204020204" pitchFamily="34" charset="-122"/>
                        </a:rPr>
                        <a:t>401.8</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u="none" strike="noStrike">
                          <a:effectLst/>
                          <a:latin typeface="微软雅黑" panose="020B0503020204020204" pitchFamily="34" charset="-122"/>
                          <a:ea typeface="微软雅黑" panose="020B0503020204020204" pitchFamily="34" charset="-122"/>
                        </a:rPr>
                        <a:t>475.3</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u="none" strike="noStrike">
                          <a:effectLst/>
                          <a:latin typeface="微软雅黑" panose="020B0503020204020204" pitchFamily="34" charset="-122"/>
                          <a:ea typeface="微软雅黑" panose="020B0503020204020204" pitchFamily="34" charset="-122"/>
                        </a:rPr>
                        <a:t>420.8</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u="none" strike="noStrike">
                          <a:effectLst/>
                          <a:latin typeface="微软雅黑" panose="020B0503020204020204" pitchFamily="34" charset="-122"/>
                          <a:ea typeface="微软雅黑" panose="020B0503020204020204" pitchFamily="34" charset="-122"/>
                        </a:rPr>
                        <a:t>32.8</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u="none" strike="noStrike">
                          <a:effectLst/>
                          <a:latin typeface="微软雅黑" panose="020B0503020204020204" pitchFamily="34" charset="-122"/>
                          <a:ea typeface="微软雅黑" panose="020B0503020204020204" pitchFamily="34" charset="-122"/>
                        </a:rPr>
                        <a:t>38.7</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b="1" u="none" strike="noStrike" dirty="0">
                          <a:solidFill>
                            <a:srgbClr val="C00000"/>
                          </a:solidFill>
                          <a:effectLst/>
                          <a:latin typeface="微软雅黑" panose="020B0503020204020204" pitchFamily="34" charset="-122"/>
                          <a:ea typeface="微软雅黑" panose="020B0503020204020204" pitchFamily="34" charset="-122"/>
                        </a:rPr>
                        <a:t>30.4</a:t>
                      </a:r>
                      <a:endParaRPr lang="en-US" altLang="zh-CN" sz="900" b="1" i="0" u="none" strike="noStrike" dirty="0">
                        <a:solidFill>
                          <a:srgbClr val="C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u="none" strike="noStrike">
                          <a:effectLst/>
                          <a:latin typeface="微软雅黑" panose="020B0503020204020204" pitchFamily="34" charset="-122"/>
                          <a:ea typeface="微软雅黑" panose="020B0503020204020204" pitchFamily="34" charset="-122"/>
                        </a:rPr>
                        <a:t>-8.3</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b="1" u="none" strike="noStrike" dirty="0">
                          <a:solidFill>
                            <a:srgbClr val="C00000"/>
                          </a:solidFill>
                          <a:effectLst/>
                          <a:latin typeface="微软雅黑" panose="020B0503020204020204" pitchFamily="34" charset="-122"/>
                          <a:ea typeface="微软雅黑" panose="020B0503020204020204" pitchFamily="34" charset="-122"/>
                        </a:rPr>
                        <a:t>-2.3</a:t>
                      </a:r>
                      <a:endParaRPr lang="en-US" altLang="zh-CN" sz="900" b="1" i="0" u="none" strike="noStrike" dirty="0">
                        <a:solidFill>
                          <a:srgbClr val="C00000"/>
                        </a:solidFill>
                        <a:effectLst/>
                        <a:latin typeface="微软雅黑" panose="020B0503020204020204" pitchFamily="34" charset="-122"/>
                        <a:ea typeface="微软雅黑" panose="020B0503020204020204" pitchFamily="34" charset="-122"/>
                      </a:endParaRPr>
                    </a:p>
                  </a:txBody>
                  <a:tcPr marL="0" marR="0" marT="0" marB="0" anchor="ctr"/>
                </a:tc>
              </a:tr>
              <a:tr h="242434">
                <a:tc>
                  <a:txBody>
                    <a:bodyPr/>
                    <a:lstStyle/>
                    <a:p>
                      <a:pPr algn="l" fontAlgn="ctr"/>
                      <a:r>
                        <a:rPr lang="zh-CN" altLang="en-US" sz="900" u="none" strike="noStrike">
                          <a:effectLst/>
                          <a:latin typeface="微软雅黑" panose="020B0503020204020204" pitchFamily="34" charset="-122"/>
                          <a:ea typeface="微软雅黑" panose="020B0503020204020204" pitchFamily="34" charset="-122"/>
                        </a:rPr>
                        <a:t>欧盟</a:t>
                      </a:r>
                      <a:endParaRPr lang="zh-CN" altLang="en-US"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u="none" strike="noStrike">
                          <a:effectLst/>
                          <a:latin typeface="微软雅黑" panose="020B0503020204020204" pitchFamily="34" charset="-122"/>
                          <a:ea typeface="微软雅黑" panose="020B0503020204020204" pitchFamily="34" charset="-122"/>
                        </a:rPr>
                        <a:t>1252.5</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u="none" strike="noStrike">
                          <a:effectLst/>
                          <a:latin typeface="微软雅黑" panose="020B0503020204020204" pitchFamily="34" charset="-122"/>
                          <a:ea typeface="微软雅黑" panose="020B0503020204020204" pitchFamily="34" charset="-122"/>
                        </a:rPr>
                        <a:t>1367.8</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u="none" strike="noStrike">
                          <a:effectLst/>
                          <a:latin typeface="微软雅黑" panose="020B0503020204020204" pitchFamily="34" charset="-122"/>
                          <a:ea typeface="微软雅黑" panose="020B0503020204020204" pitchFamily="34" charset="-122"/>
                        </a:rPr>
                        <a:t>1339.6</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u="none" strike="noStrike">
                          <a:effectLst/>
                          <a:latin typeface="微软雅黑" panose="020B0503020204020204" pitchFamily="34" charset="-122"/>
                          <a:ea typeface="微软雅黑" panose="020B0503020204020204" pitchFamily="34" charset="-122"/>
                        </a:rPr>
                        <a:t>-2.1</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u="none" strike="noStrike">
                          <a:effectLst/>
                          <a:latin typeface="微软雅黑" panose="020B0503020204020204" pitchFamily="34" charset="-122"/>
                          <a:ea typeface="微软雅黑" panose="020B0503020204020204" pitchFamily="34" charset="-122"/>
                        </a:rPr>
                        <a:t>7.0</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u="none" strike="noStrike">
                          <a:effectLst/>
                          <a:latin typeface="微软雅黑" panose="020B0503020204020204" pitchFamily="34" charset="-122"/>
                          <a:ea typeface="微软雅黑" panose="020B0503020204020204" pitchFamily="34" charset="-122"/>
                        </a:rPr>
                        <a:t>384.7</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u="none" strike="noStrike">
                          <a:effectLst/>
                          <a:latin typeface="微软雅黑" panose="020B0503020204020204" pitchFamily="34" charset="-122"/>
                          <a:ea typeface="微软雅黑" panose="020B0503020204020204" pitchFamily="34" charset="-122"/>
                        </a:rPr>
                        <a:t>579.4</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u="none" strike="noStrike">
                          <a:effectLst/>
                          <a:latin typeface="微软雅黑" panose="020B0503020204020204" pitchFamily="34" charset="-122"/>
                          <a:ea typeface="微软雅黑" panose="020B0503020204020204" pitchFamily="34" charset="-122"/>
                        </a:rPr>
                        <a:t>451.5</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u="none" strike="noStrike">
                          <a:effectLst/>
                          <a:latin typeface="微软雅黑" panose="020B0503020204020204" pitchFamily="34" charset="-122"/>
                          <a:ea typeface="微软雅黑" panose="020B0503020204020204" pitchFamily="34" charset="-122"/>
                        </a:rPr>
                        <a:t>30.7</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u="none" strike="noStrike">
                          <a:effectLst/>
                          <a:latin typeface="微软雅黑" panose="020B0503020204020204" pitchFamily="34" charset="-122"/>
                          <a:ea typeface="微软雅黑" panose="020B0503020204020204" pitchFamily="34" charset="-122"/>
                        </a:rPr>
                        <a:t>42.4</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b="1" u="none" strike="noStrike" dirty="0">
                          <a:solidFill>
                            <a:srgbClr val="C00000"/>
                          </a:solidFill>
                          <a:effectLst/>
                          <a:latin typeface="微软雅黑" panose="020B0503020204020204" pitchFamily="34" charset="-122"/>
                          <a:ea typeface="微软雅黑" panose="020B0503020204020204" pitchFamily="34" charset="-122"/>
                        </a:rPr>
                        <a:t>33.7</a:t>
                      </a:r>
                      <a:endParaRPr lang="en-US" altLang="zh-CN" sz="900" b="1" i="0" u="none" strike="noStrike" dirty="0">
                        <a:solidFill>
                          <a:srgbClr val="C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u="none" strike="noStrike">
                          <a:effectLst/>
                          <a:latin typeface="微软雅黑" panose="020B0503020204020204" pitchFamily="34" charset="-122"/>
                          <a:ea typeface="微软雅黑" panose="020B0503020204020204" pitchFamily="34" charset="-122"/>
                        </a:rPr>
                        <a:t>-8.7</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b="1" u="none" strike="noStrike" dirty="0">
                          <a:solidFill>
                            <a:srgbClr val="C00000"/>
                          </a:solidFill>
                          <a:effectLst/>
                          <a:latin typeface="微软雅黑" panose="020B0503020204020204" pitchFamily="34" charset="-122"/>
                          <a:ea typeface="微软雅黑" panose="020B0503020204020204" pitchFamily="34" charset="-122"/>
                        </a:rPr>
                        <a:t>3.0</a:t>
                      </a:r>
                      <a:endParaRPr lang="en-US" altLang="zh-CN" sz="900" b="1" i="0" u="none" strike="noStrike" dirty="0">
                        <a:solidFill>
                          <a:srgbClr val="C00000"/>
                        </a:solidFill>
                        <a:effectLst/>
                        <a:latin typeface="微软雅黑" panose="020B0503020204020204" pitchFamily="34" charset="-122"/>
                        <a:ea typeface="微软雅黑" panose="020B0503020204020204" pitchFamily="34" charset="-122"/>
                      </a:endParaRPr>
                    </a:p>
                  </a:txBody>
                  <a:tcPr marL="0" marR="0" marT="0" marB="0" anchor="ctr"/>
                </a:tc>
              </a:tr>
              <a:tr h="242434">
                <a:tc>
                  <a:txBody>
                    <a:bodyPr/>
                    <a:lstStyle/>
                    <a:p>
                      <a:pPr algn="l" fontAlgn="ctr"/>
                      <a:r>
                        <a:rPr lang="zh-CN" altLang="en-US" sz="900" u="none" strike="noStrike">
                          <a:effectLst/>
                          <a:latin typeface="微软雅黑" panose="020B0503020204020204" pitchFamily="34" charset="-122"/>
                          <a:ea typeface="微软雅黑" panose="020B0503020204020204" pitchFamily="34" charset="-122"/>
                        </a:rPr>
                        <a:t>日本</a:t>
                      </a:r>
                      <a:endParaRPr lang="zh-CN" altLang="en-US" sz="900" b="0" i="0" u="none" strike="noStrike">
                        <a:solidFill>
                          <a:srgbClr val="046595"/>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u="none" strike="noStrike">
                          <a:effectLst/>
                          <a:latin typeface="微软雅黑" panose="020B0503020204020204" pitchFamily="34" charset="-122"/>
                          <a:ea typeface="微软雅黑" panose="020B0503020204020204" pitchFamily="34" charset="-122"/>
                        </a:rPr>
                        <a:t>387.5</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u="none" strike="noStrike">
                          <a:effectLst/>
                          <a:latin typeface="微软雅黑" panose="020B0503020204020204" pitchFamily="34" charset="-122"/>
                          <a:ea typeface="微软雅黑" panose="020B0503020204020204" pitchFamily="34" charset="-122"/>
                        </a:rPr>
                        <a:t>382.2</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u="none" strike="noStrike">
                          <a:effectLst/>
                          <a:latin typeface="微软雅黑" panose="020B0503020204020204" pitchFamily="34" charset="-122"/>
                          <a:ea typeface="微软雅黑" panose="020B0503020204020204" pitchFamily="34" charset="-122"/>
                        </a:rPr>
                        <a:t>359.5</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u="none" strike="noStrike">
                          <a:effectLst/>
                          <a:latin typeface="微软雅黑" panose="020B0503020204020204" pitchFamily="34" charset="-122"/>
                          <a:ea typeface="微软雅黑" panose="020B0503020204020204" pitchFamily="34" charset="-122"/>
                        </a:rPr>
                        <a:t>-5.9</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u="none" strike="noStrike">
                          <a:effectLst/>
                          <a:latin typeface="微软雅黑" panose="020B0503020204020204" pitchFamily="34" charset="-122"/>
                          <a:ea typeface="微软雅黑" panose="020B0503020204020204" pitchFamily="34" charset="-122"/>
                        </a:rPr>
                        <a:t>-7.2</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u="none" strike="noStrike">
                          <a:effectLst/>
                          <a:latin typeface="微软雅黑" panose="020B0503020204020204" pitchFamily="34" charset="-122"/>
                          <a:ea typeface="微软雅黑" panose="020B0503020204020204" pitchFamily="34" charset="-122"/>
                        </a:rPr>
                        <a:t>214.3</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u="none" strike="noStrike">
                          <a:effectLst/>
                          <a:latin typeface="微软雅黑" panose="020B0503020204020204" pitchFamily="34" charset="-122"/>
                          <a:ea typeface="微软雅黑" panose="020B0503020204020204" pitchFamily="34" charset="-122"/>
                        </a:rPr>
                        <a:t>224.5</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u="none" strike="noStrike">
                          <a:effectLst/>
                          <a:latin typeface="微软雅黑" panose="020B0503020204020204" pitchFamily="34" charset="-122"/>
                          <a:ea typeface="微软雅黑" panose="020B0503020204020204" pitchFamily="34" charset="-122"/>
                        </a:rPr>
                        <a:t>204.3</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u="none" strike="noStrike">
                          <a:effectLst/>
                          <a:latin typeface="微软雅黑" panose="020B0503020204020204" pitchFamily="34" charset="-122"/>
                          <a:ea typeface="微软雅黑" panose="020B0503020204020204" pitchFamily="34" charset="-122"/>
                        </a:rPr>
                        <a:t>55.3</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u="none" strike="noStrike">
                          <a:effectLst/>
                          <a:latin typeface="微软雅黑" panose="020B0503020204020204" pitchFamily="34" charset="-122"/>
                          <a:ea typeface="微软雅黑" panose="020B0503020204020204" pitchFamily="34" charset="-122"/>
                        </a:rPr>
                        <a:t>58.7</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b="1" u="none" strike="noStrike" dirty="0">
                          <a:solidFill>
                            <a:srgbClr val="C00000"/>
                          </a:solidFill>
                          <a:effectLst/>
                          <a:latin typeface="微软雅黑" panose="020B0503020204020204" pitchFamily="34" charset="-122"/>
                          <a:ea typeface="微软雅黑" panose="020B0503020204020204" pitchFamily="34" charset="-122"/>
                        </a:rPr>
                        <a:t>56.8</a:t>
                      </a:r>
                      <a:endParaRPr lang="en-US" altLang="zh-CN" sz="900" b="1" i="0" u="none" strike="noStrike" dirty="0">
                        <a:solidFill>
                          <a:srgbClr val="C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u="none" strike="noStrike">
                          <a:effectLst/>
                          <a:latin typeface="微软雅黑" panose="020B0503020204020204" pitchFamily="34" charset="-122"/>
                          <a:ea typeface="微软雅黑" panose="020B0503020204020204" pitchFamily="34" charset="-122"/>
                        </a:rPr>
                        <a:t>-1.9</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b="1" u="none" strike="noStrike" dirty="0">
                          <a:solidFill>
                            <a:srgbClr val="C00000"/>
                          </a:solidFill>
                          <a:effectLst/>
                          <a:latin typeface="微软雅黑" panose="020B0503020204020204" pitchFamily="34" charset="-122"/>
                          <a:ea typeface="微软雅黑" panose="020B0503020204020204" pitchFamily="34" charset="-122"/>
                        </a:rPr>
                        <a:t>1.5</a:t>
                      </a:r>
                      <a:endParaRPr lang="en-US" altLang="zh-CN" sz="900" b="1" i="0" u="none" strike="noStrike" dirty="0">
                        <a:solidFill>
                          <a:srgbClr val="C00000"/>
                        </a:solidFill>
                        <a:effectLst/>
                        <a:latin typeface="微软雅黑" panose="020B0503020204020204" pitchFamily="34" charset="-122"/>
                        <a:ea typeface="微软雅黑" panose="020B0503020204020204" pitchFamily="34" charset="-122"/>
                      </a:endParaRPr>
                    </a:p>
                  </a:txBody>
                  <a:tcPr marL="0" marR="0" marT="0" marB="0" anchor="ctr"/>
                </a:tc>
              </a:tr>
              <a:tr h="242434">
                <a:tc>
                  <a:txBody>
                    <a:bodyPr/>
                    <a:lstStyle/>
                    <a:p>
                      <a:pPr algn="l" fontAlgn="ctr"/>
                      <a:r>
                        <a:rPr lang="zh-CN" altLang="en-US" sz="900" u="none" strike="noStrike">
                          <a:effectLst/>
                          <a:latin typeface="微软雅黑" panose="020B0503020204020204" pitchFamily="34" charset="-122"/>
                          <a:ea typeface="微软雅黑" panose="020B0503020204020204" pitchFamily="34" charset="-122"/>
                        </a:rPr>
                        <a:t>英国</a:t>
                      </a:r>
                      <a:endParaRPr lang="zh-CN" altLang="en-US"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u="none" strike="noStrike">
                          <a:effectLst/>
                          <a:latin typeface="微软雅黑" panose="020B0503020204020204" pitchFamily="34" charset="-122"/>
                          <a:ea typeface="微软雅黑" panose="020B0503020204020204" pitchFamily="34" charset="-122"/>
                        </a:rPr>
                        <a:t>302.7</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u="none" strike="noStrike">
                          <a:effectLst/>
                          <a:latin typeface="微软雅黑" panose="020B0503020204020204" pitchFamily="34" charset="-122"/>
                          <a:ea typeface="微软雅黑" panose="020B0503020204020204" pitchFamily="34" charset="-122"/>
                        </a:rPr>
                        <a:t>373.4</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u="none" strike="noStrike">
                          <a:effectLst/>
                          <a:latin typeface="微软雅黑" panose="020B0503020204020204" pitchFamily="34" charset="-122"/>
                          <a:ea typeface="微软雅黑" panose="020B0503020204020204" pitchFamily="34" charset="-122"/>
                        </a:rPr>
                        <a:t>312.3</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u="none" strike="noStrike">
                          <a:effectLst/>
                          <a:latin typeface="微软雅黑" panose="020B0503020204020204" pitchFamily="34" charset="-122"/>
                          <a:ea typeface="微软雅黑" panose="020B0503020204020204" pitchFamily="34" charset="-122"/>
                        </a:rPr>
                        <a:t>-16.4</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u="none" strike="noStrike">
                          <a:effectLst/>
                          <a:latin typeface="微软雅黑" panose="020B0503020204020204" pitchFamily="34" charset="-122"/>
                          <a:ea typeface="微软雅黑" panose="020B0503020204020204" pitchFamily="34" charset="-122"/>
                        </a:rPr>
                        <a:t>3.2</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u="none" strike="noStrike">
                          <a:effectLst/>
                          <a:latin typeface="微软雅黑" panose="020B0503020204020204" pitchFamily="34" charset="-122"/>
                          <a:ea typeface="微软雅黑" panose="020B0503020204020204" pitchFamily="34" charset="-122"/>
                        </a:rPr>
                        <a:t>61.2</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u="none" strike="noStrike">
                          <a:effectLst/>
                          <a:latin typeface="微软雅黑" panose="020B0503020204020204" pitchFamily="34" charset="-122"/>
                          <a:ea typeface="微软雅黑" panose="020B0503020204020204" pitchFamily="34" charset="-122"/>
                        </a:rPr>
                        <a:t>139.7</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u="none" strike="noStrike">
                          <a:effectLst/>
                          <a:latin typeface="微软雅黑" panose="020B0503020204020204" pitchFamily="34" charset="-122"/>
                          <a:ea typeface="微软雅黑" panose="020B0503020204020204" pitchFamily="34" charset="-122"/>
                        </a:rPr>
                        <a:t>72.6</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u="none" strike="noStrike">
                          <a:effectLst/>
                          <a:latin typeface="微软雅黑" panose="020B0503020204020204" pitchFamily="34" charset="-122"/>
                          <a:ea typeface="微软雅黑" panose="020B0503020204020204" pitchFamily="34" charset="-122"/>
                        </a:rPr>
                        <a:t>20.2</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u="none" strike="noStrike">
                          <a:effectLst/>
                          <a:latin typeface="微软雅黑" panose="020B0503020204020204" pitchFamily="34" charset="-122"/>
                          <a:ea typeface="微软雅黑" panose="020B0503020204020204" pitchFamily="34" charset="-122"/>
                        </a:rPr>
                        <a:t>37.4</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b="1" u="none" strike="noStrike" dirty="0">
                          <a:solidFill>
                            <a:srgbClr val="C00000"/>
                          </a:solidFill>
                          <a:effectLst/>
                          <a:latin typeface="微软雅黑" panose="020B0503020204020204" pitchFamily="34" charset="-122"/>
                          <a:ea typeface="微软雅黑" panose="020B0503020204020204" pitchFamily="34" charset="-122"/>
                        </a:rPr>
                        <a:t>23.3</a:t>
                      </a:r>
                      <a:endParaRPr lang="en-US" altLang="zh-CN" sz="900" b="1" i="0" u="none" strike="noStrike" dirty="0">
                        <a:solidFill>
                          <a:srgbClr val="C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u="none" strike="noStrike">
                          <a:effectLst/>
                          <a:latin typeface="微软雅黑" panose="020B0503020204020204" pitchFamily="34" charset="-122"/>
                          <a:ea typeface="微软雅黑" panose="020B0503020204020204" pitchFamily="34" charset="-122"/>
                        </a:rPr>
                        <a:t>-14.2</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b="1" u="none" strike="noStrike" dirty="0">
                          <a:solidFill>
                            <a:srgbClr val="C00000"/>
                          </a:solidFill>
                          <a:effectLst/>
                          <a:latin typeface="微软雅黑" panose="020B0503020204020204" pitchFamily="34" charset="-122"/>
                          <a:ea typeface="微软雅黑" panose="020B0503020204020204" pitchFamily="34" charset="-122"/>
                        </a:rPr>
                        <a:t>3.0</a:t>
                      </a:r>
                      <a:endParaRPr lang="en-US" altLang="zh-CN" sz="900" b="1" i="0" u="none" strike="noStrike" dirty="0">
                        <a:solidFill>
                          <a:srgbClr val="C00000"/>
                        </a:solidFill>
                        <a:effectLst/>
                        <a:latin typeface="微软雅黑" panose="020B0503020204020204" pitchFamily="34" charset="-122"/>
                        <a:ea typeface="微软雅黑" panose="020B0503020204020204" pitchFamily="34" charset="-122"/>
                      </a:endParaRPr>
                    </a:p>
                  </a:txBody>
                  <a:tcPr marL="0" marR="0" marT="0" marB="0" anchor="ctr"/>
                </a:tc>
              </a:tr>
              <a:tr h="242434">
                <a:tc>
                  <a:txBody>
                    <a:bodyPr/>
                    <a:lstStyle/>
                    <a:p>
                      <a:pPr algn="l" fontAlgn="ctr"/>
                      <a:r>
                        <a:rPr lang="zh-CN" altLang="en-US" sz="900" u="none" strike="noStrike">
                          <a:effectLst/>
                          <a:latin typeface="微软雅黑" panose="020B0503020204020204" pitchFamily="34" charset="-122"/>
                          <a:ea typeface="微软雅黑" panose="020B0503020204020204" pitchFamily="34" charset="-122"/>
                        </a:rPr>
                        <a:t>中国</a:t>
                      </a:r>
                      <a:endParaRPr lang="zh-CN" altLang="en-US"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u="none" strike="noStrike">
                          <a:effectLst/>
                          <a:latin typeface="微软雅黑" panose="020B0503020204020204" pitchFamily="34" charset="-122"/>
                          <a:ea typeface="微软雅黑" panose="020B0503020204020204" pitchFamily="34" charset="-122"/>
                        </a:rPr>
                        <a:t>246.5</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u="none" strike="noStrike">
                          <a:effectLst/>
                          <a:latin typeface="微软雅黑" panose="020B0503020204020204" pitchFamily="34" charset="-122"/>
                          <a:ea typeface="微软雅黑" panose="020B0503020204020204" pitchFamily="34" charset="-122"/>
                        </a:rPr>
                        <a:t>236.2</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u="none" strike="noStrike">
                          <a:effectLst/>
                          <a:latin typeface="微软雅黑" panose="020B0503020204020204" pitchFamily="34" charset="-122"/>
                          <a:ea typeface="微软雅黑" panose="020B0503020204020204" pitchFamily="34" charset="-122"/>
                        </a:rPr>
                        <a:t>284.7</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u="none" strike="noStrike">
                          <a:effectLst/>
                          <a:latin typeface="微软雅黑" panose="020B0503020204020204" pitchFamily="34" charset="-122"/>
                          <a:ea typeface="微软雅黑" panose="020B0503020204020204" pitchFamily="34" charset="-122"/>
                        </a:rPr>
                        <a:t>20.5</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u="none" strike="noStrike">
                          <a:effectLst/>
                          <a:latin typeface="微软雅黑" panose="020B0503020204020204" pitchFamily="34" charset="-122"/>
                          <a:ea typeface="微软雅黑" panose="020B0503020204020204" pitchFamily="34" charset="-122"/>
                        </a:rPr>
                        <a:t>15.5</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l" fontAlgn="ctr"/>
                      <a:endParaRPr lang="zh-CN" altLang="en-US"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l" fontAlgn="ctr"/>
                      <a:endParaRPr lang="zh-CN" altLang="en-US"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l" fontAlgn="ctr"/>
                      <a:endParaRPr lang="zh-CN" altLang="en-US"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l" fontAlgn="ctr"/>
                      <a:endParaRPr lang="zh-CN" altLang="en-US"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l" fontAlgn="ctr"/>
                      <a:endParaRPr lang="zh-CN" altLang="en-US"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l" fontAlgn="ctr"/>
                      <a:endParaRPr lang="zh-CN" altLang="en-US" sz="900" b="1" i="0" u="none" strike="noStrike" dirty="0">
                        <a:solidFill>
                          <a:srgbClr val="C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l" fontAlgn="ctr"/>
                      <a:endParaRPr lang="zh-CN" altLang="en-US"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l" fontAlgn="ctr"/>
                      <a:endParaRPr lang="zh-CN" altLang="en-US" sz="900" b="1" i="0" u="none" strike="noStrike" dirty="0">
                        <a:solidFill>
                          <a:srgbClr val="C00000"/>
                        </a:solidFill>
                        <a:effectLst/>
                        <a:latin typeface="微软雅黑" panose="020B0503020204020204" pitchFamily="34" charset="-122"/>
                        <a:ea typeface="微软雅黑" panose="020B0503020204020204" pitchFamily="34" charset="-122"/>
                      </a:endParaRPr>
                    </a:p>
                  </a:txBody>
                  <a:tcPr marL="0" marR="0" marT="0" marB="0" anchor="ctr"/>
                </a:tc>
              </a:tr>
              <a:tr h="242434">
                <a:tc>
                  <a:txBody>
                    <a:bodyPr/>
                    <a:lstStyle/>
                    <a:p>
                      <a:pPr algn="l" fontAlgn="ctr"/>
                      <a:r>
                        <a:rPr lang="zh-CN" altLang="en-US" sz="900" u="none" strike="noStrike">
                          <a:effectLst/>
                          <a:latin typeface="微软雅黑" panose="020B0503020204020204" pitchFamily="34" charset="-122"/>
                          <a:ea typeface="微软雅黑" panose="020B0503020204020204" pitchFamily="34" charset="-122"/>
                        </a:rPr>
                        <a:t>越南</a:t>
                      </a:r>
                      <a:endParaRPr lang="zh-CN" altLang="en-US"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u="none" strike="noStrike">
                          <a:effectLst/>
                          <a:latin typeface="微软雅黑" panose="020B0503020204020204" pitchFamily="34" charset="-122"/>
                          <a:ea typeface="微软雅黑" panose="020B0503020204020204" pitchFamily="34" charset="-122"/>
                        </a:rPr>
                        <a:t>181.7</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u="none" strike="noStrike">
                          <a:effectLst/>
                          <a:latin typeface="微软雅黑" panose="020B0503020204020204" pitchFamily="34" charset="-122"/>
                          <a:ea typeface="微软雅黑" panose="020B0503020204020204" pitchFamily="34" charset="-122"/>
                        </a:rPr>
                        <a:t>163.1</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u="none" strike="noStrike">
                          <a:effectLst/>
                          <a:latin typeface="微软雅黑" panose="020B0503020204020204" pitchFamily="34" charset="-122"/>
                          <a:ea typeface="微软雅黑" panose="020B0503020204020204" pitchFamily="34" charset="-122"/>
                        </a:rPr>
                        <a:t>214.9</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u="none" strike="noStrike">
                          <a:effectLst/>
                          <a:latin typeface="微软雅黑" panose="020B0503020204020204" pitchFamily="34" charset="-122"/>
                          <a:ea typeface="微软雅黑" panose="020B0503020204020204" pitchFamily="34" charset="-122"/>
                        </a:rPr>
                        <a:t>31.8</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u="none" strike="noStrike">
                          <a:effectLst/>
                          <a:latin typeface="微软雅黑" panose="020B0503020204020204" pitchFamily="34" charset="-122"/>
                          <a:ea typeface="微软雅黑" panose="020B0503020204020204" pitchFamily="34" charset="-122"/>
                        </a:rPr>
                        <a:t>18.3</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u="none" strike="noStrike">
                          <a:effectLst/>
                          <a:latin typeface="微软雅黑" panose="020B0503020204020204" pitchFamily="34" charset="-122"/>
                          <a:ea typeface="微软雅黑" panose="020B0503020204020204" pitchFamily="34" charset="-122"/>
                        </a:rPr>
                        <a:t>103.5</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u="none" strike="noStrike">
                          <a:effectLst/>
                          <a:latin typeface="微软雅黑" panose="020B0503020204020204" pitchFamily="34" charset="-122"/>
                          <a:ea typeface="微软雅黑" panose="020B0503020204020204" pitchFamily="34" charset="-122"/>
                        </a:rPr>
                        <a:t>98.2</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u="none" strike="noStrike">
                          <a:effectLst/>
                          <a:latin typeface="微软雅黑" panose="020B0503020204020204" pitchFamily="34" charset="-122"/>
                          <a:ea typeface="微软雅黑" panose="020B0503020204020204" pitchFamily="34" charset="-122"/>
                        </a:rPr>
                        <a:t>131.8</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u="none" strike="noStrike">
                          <a:effectLst/>
                          <a:latin typeface="微软雅黑" panose="020B0503020204020204" pitchFamily="34" charset="-122"/>
                          <a:ea typeface="微软雅黑" panose="020B0503020204020204" pitchFamily="34" charset="-122"/>
                        </a:rPr>
                        <a:t>57.0</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u="none" strike="noStrike">
                          <a:effectLst/>
                          <a:latin typeface="微软雅黑" panose="020B0503020204020204" pitchFamily="34" charset="-122"/>
                          <a:ea typeface="微软雅黑" panose="020B0503020204020204" pitchFamily="34" charset="-122"/>
                        </a:rPr>
                        <a:t>60.2</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b="1" u="none" strike="noStrike" dirty="0">
                          <a:solidFill>
                            <a:srgbClr val="C00000"/>
                          </a:solidFill>
                          <a:effectLst/>
                          <a:latin typeface="微软雅黑" panose="020B0503020204020204" pitchFamily="34" charset="-122"/>
                          <a:ea typeface="微软雅黑" panose="020B0503020204020204" pitchFamily="34" charset="-122"/>
                        </a:rPr>
                        <a:t>61.3</a:t>
                      </a:r>
                      <a:endParaRPr lang="en-US" altLang="zh-CN" sz="900" b="1" i="0" u="none" strike="noStrike" dirty="0">
                        <a:solidFill>
                          <a:srgbClr val="C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u="none" strike="noStrike">
                          <a:effectLst/>
                          <a:latin typeface="微软雅黑" panose="020B0503020204020204" pitchFamily="34" charset="-122"/>
                          <a:ea typeface="微软雅黑" panose="020B0503020204020204" pitchFamily="34" charset="-122"/>
                        </a:rPr>
                        <a:t>1.1</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b="1" u="none" strike="noStrike" dirty="0">
                          <a:solidFill>
                            <a:srgbClr val="C00000"/>
                          </a:solidFill>
                          <a:effectLst/>
                          <a:latin typeface="微软雅黑" panose="020B0503020204020204" pitchFamily="34" charset="-122"/>
                          <a:ea typeface="微软雅黑" panose="020B0503020204020204" pitchFamily="34" charset="-122"/>
                        </a:rPr>
                        <a:t>4.3</a:t>
                      </a:r>
                      <a:endParaRPr lang="en-US" altLang="zh-CN" sz="900" b="1" i="0" u="none" strike="noStrike" dirty="0">
                        <a:solidFill>
                          <a:srgbClr val="C00000"/>
                        </a:solidFill>
                        <a:effectLst/>
                        <a:latin typeface="微软雅黑" panose="020B0503020204020204" pitchFamily="34" charset="-122"/>
                        <a:ea typeface="微软雅黑" panose="020B0503020204020204" pitchFamily="34" charset="-122"/>
                      </a:endParaRPr>
                    </a:p>
                  </a:txBody>
                  <a:tcPr marL="0" marR="0" marT="0" marB="0" anchor="ctr"/>
                </a:tc>
              </a:tr>
              <a:tr h="242434">
                <a:tc>
                  <a:txBody>
                    <a:bodyPr/>
                    <a:lstStyle/>
                    <a:p>
                      <a:pPr algn="l" fontAlgn="ctr"/>
                      <a:r>
                        <a:rPr lang="zh-CN" altLang="en-US" sz="900" u="none" strike="noStrike">
                          <a:effectLst/>
                          <a:latin typeface="微软雅黑" panose="020B0503020204020204" pitchFamily="34" charset="-122"/>
                          <a:ea typeface="微软雅黑" panose="020B0503020204020204" pitchFamily="34" charset="-122"/>
                        </a:rPr>
                        <a:t>韩国</a:t>
                      </a:r>
                      <a:endParaRPr lang="zh-CN" altLang="en-US"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u="none" strike="noStrike">
                          <a:effectLst/>
                          <a:latin typeface="微软雅黑" panose="020B0503020204020204" pitchFamily="34" charset="-122"/>
                          <a:ea typeface="微软雅黑" panose="020B0503020204020204" pitchFamily="34" charset="-122"/>
                        </a:rPr>
                        <a:t>164.0</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u="none" strike="noStrike">
                          <a:effectLst/>
                          <a:latin typeface="微软雅黑" panose="020B0503020204020204" pitchFamily="34" charset="-122"/>
                          <a:ea typeface="微软雅黑" panose="020B0503020204020204" pitchFamily="34" charset="-122"/>
                        </a:rPr>
                        <a:t>156.1</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u="none" strike="noStrike">
                          <a:effectLst/>
                          <a:latin typeface="微软雅黑" panose="020B0503020204020204" pitchFamily="34" charset="-122"/>
                          <a:ea typeface="微软雅黑" panose="020B0503020204020204" pitchFamily="34" charset="-122"/>
                        </a:rPr>
                        <a:t>177.6</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u="none" strike="noStrike">
                          <a:effectLst/>
                          <a:latin typeface="微软雅黑" panose="020B0503020204020204" pitchFamily="34" charset="-122"/>
                          <a:ea typeface="微软雅黑" panose="020B0503020204020204" pitchFamily="34" charset="-122"/>
                        </a:rPr>
                        <a:t>13.8</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u="none" strike="noStrike">
                          <a:effectLst/>
                          <a:latin typeface="微软雅黑" panose="020B0503020204020204" pitchFamily="34" charset="-122"/>
                          <a:ea typeface="微软雅黑" panose="020B0503020204020204" pitchFamily="34" charset="-122"/>
                        </a:rPr>
                        <a:t>8.3</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u="none" strike="noStrike">
                          <a:effectLst/>
                          <a:latin typeface="微软雅黑" panose="020B0503020204020204" pitchFamily="34" charset="-122"/>
                          <a:ea typeface="微软雅黑" panose="020B0503020204020204" pitchFamily="34" charset="-122"/>
                        </a:rPr>
                        <a:t>62.3</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u="none" strike="noStrike">
                          <a:effectLst/>
                          <a:latin typeface="微软雅黑" panose="020B0503020204020204" pitchFamily="34" charset="-122"/>
                          <a:ea typeface="微软雅黑" panose="020B0503020204020204" pitchFamily="34" charset="-122"/>
                        </a:rPr>
                        <a:t>62.6</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u="none" strike="noStrike">
                          <a:effectLst/>
                          <a:latin typeface="微软雅黑" panose="020B0503020204020204" pitchFamily="34" charset="-122"/>
                          <a:ea typeface="微软雅黑" panose="020B0503020204020204" pitchFamily="34" charset="-122"/>
                        </a:rPr>
                        <a:t>68.9</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u="none" strike="noStrike">
                          <a:effectLst/>
                          <a:latin typeface="微软雅黑" panose="020B0503020204020204" pitchFamily="34" charset="-122"/>
                          <a:ea typeface="微软雅黑" panose="020B0503020204020204" pitchFamily="34" charset="-122"/>
                        </a:rPr>
                        <a:t>38.0</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u="none" strike="noStrike">
                          <a:effectLst/>
                          <a:latin typeface="微软雅黑" panose="020B0503020204020204" pitchFamily="34" charset="-122"/>
                          <a:ea typeface="微软雅黑" panose="020B0503020204020204" pitchFamily="34" charset="-122"/>
                        </a:rPr>
                        <a:t>40.1</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b="1" u="none" strike="noStrike" dirty="0">
                          <a:solidFill>
                            <a:srgbClr val="C00000"/>
                          </a:solidFill>
                          <a:effectLst/>
                          <a:latin typeface="微软雅黑" panose="020B0503020204020204" pitchFamily="34" charset="-122"/>
                          <a:ea typeface="微软雅黑" panose="020B0503020204020204" pitchFamily="34" charset="-122"/>
                        </a:rPr>
                        <a:t>38.8</a:t>
                      </a:r>
                      <a:endParaRPr lang="en-US" altLang="zh-CN" sz="900" b="1" i="0" u="none" strike="noStrike" dirty="0">
                        <a:solidFill>
                          <a:srgbClr val="C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u="none" strike="noStrike">
                          <a:effectLst/>
                          <a:latin typeface="微软雅黑" panose="020B0503020204020204" pitchFamily="34" charset="-122"/>
                          <a:ea typeface="微软雅黑" panose="020B0503020204020204" pitchFamily="34" charset="-122"/>
                        </a:rPr>
                        <a:t>-1.3</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b="1" u="none" strike="noStrike" dirty="0">
                          <a:solidFill>
                            <a:srgbClr val="C00000"/>
                          </a:solidFill>
                          <a:effectLst/>
                          <a:latin typeface="微软雅黑" panose="020B0503020204020204" pitchFamily="34" charset="-122"/>
                          <a:ea typeface="微软雅黑" panose="020B0503020204020204" pitchFamily="34" charset="-122"/>
                        </a:rPr>
                        <a:t>0.8</a:t>
                      </a:r>
                      <a:endParaRPr lang="en-US" altLang="zh-CN" sz="900" b="1" i="0" u="none" strike="noStrike" dirty="0">
                        <a:solidFill>
                          <a:srgbClr val="C00000"/>
                        </a:solidFill>
                        <a:effectLst/>
                        <a:latin typeface="微软雅黑" panose="020B0503020204020204" pitchFamily="34" charset="-122"/>
                        <a:ea typeface="微软雅黑" panose="020B0503020204020204" pitchFamily="34" charset="-122"/>
                      </a:endParaRPr>
                    </a:p>
                  </a:txBody>
                  <a:tcPr marL="0" marR="0" marT="0" marB="0" anchor="ctr"/>
                </a:tc>
              </a:tr>
              <a:tr h="242434">
                <a:tc>
                  <a:txBody>
                    <a:bodyPr/>
                    <a:lstStyle/>
                    <a:p>
                      <a:pPr algn="l" fontAlgn="ctr"/>
                      <a:r>
                        <a:rPr lang="zh-CN" altLang="en-US" sz="900" u="none" strike="noStrike">
                          <a:effectLst/>
                          <a:latin typeface="微软雅黑" panose="020B0503020204020204" pitchFamily="34" charset="-122"/>
                          <a:ea typeface="微软雅黑" panose="020B0503020204020204" pitchFamily="34" charset="-122"/>
                        </a:rPr>
                        <a:t>加拿大</a:t>
                      </a:r>
                      <a:endParaRPr lang="zh-CN" altLang="en-US" sz="900" b="0" i="0" u="none" strike="noStrike">
                        <a:solidFill>
                          <a:srgbClr val="046595"/>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u="none" strike="noStrike">
                          <a:effectLst/>
                          <a:latin typeface="微软雅黑" panose="020B0503020204020204" pitchFamily="34" charset="-122"/>
                          <a:ea typeface="微软雅黑" panose="020B0503020204020204" pitchFamily="34" charset="-122"/>
                        </a:rPr>
                        <a:t>156.2</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u="none" strike="noStrike">
                          <a:effectLst/>
                          <a:latin typeface="微软雅黑" panose="020B0503020204020204" pitchFamily="34" charset="-122"/>
                          <a:ea typeface="微软雅黑" panose="020B0503020204020204" pitchFamily="34" charset="-122"/>
                        </a:rPr>
                        <a:t>167.7</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u="none" strike="noStrike">
                          <a:effectLst/>
                          <a:latin typeface="微软雅黑" panose="020B0503020204020204" pitchFamily="34" charset="-122"/>
                          <a:ea typeface="微软雅黑" panose="020B0503020204020204" pitchFamily="34" charset="-122"/>
                        </a:rPr>
                        <a:t>174.5</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u="none" strike="noStrike">
                          <a:effectLst/>
                          <a:latin typeface="微软雅黑" panose="020B0503020204020204" pitchFamily="34" charset="-122"/>
                          <a:ea typeface="微软雅黑" panose="020B0503020204020204" pitchFamily="34" charset="-122"/>
                        </a:rPr>
                        <a:t>4.0</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u="none" strike="noStrike">
                          <a:effectLst/>
                          <a:latin typeface="微软雅黑" panose="020B0503020204020204" pitchFamily="34" charset="-122"/>
                          <a:ea typeface="微软雅黑" panose="020B0503020204020204" pitchFamily="34" charset="-122"/>
                        </a:rPr>
                        <a:t>11.7</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u="none" strike="noStrike">
                          <a:effectLst/>
                          <a:latin typeface="微软雅黑" panose="020B0503020204020204" pitchFamily="34" charset="-122"/>
                          <a:ea typeface="微软雅黑" panose="020B0503020204020204" pitchFamily="34" charset="-122"/>
                        </a:rPr>
                        <a:t>52.1</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u="none" strike="noStrike">
                          <a:effectLst/>
                          <a:latin typeface="微软雅黑" panose="020B0503020204020204" pitchFamily="34" charset="-122"/>
                          <a:ea typeface="微软雅黑" panose="020B0503020204020204" pitchFamily="34" charset="-122"/>
                        </a:rPr>
                        <a:t>73.4</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u="none" strike="noStrike">
                          <a:effectLst/>
                          <a:latin typeface="微软雅黑" panose="020B0503020204020204" pitchFamily="34" charset="-122"/>
                          <a:ea typeface="微软雅黑" panose="020B0503020204020204" pitchFamily="34" charset="-122"/>
                        </a:rPr>
                        <a:t>59.8</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u="none" strike="noStrike">
                          <a:effectLst/>
                          <a:latin typeface="微软雅黑" panose="020B0503020204020204" pitchFamily="34" charset="-122"/>
                          <a:ea typeface="微软雅黑" panose="020B0503020204020204" pitchFamily="34" charset="-122"/>
                        </a:rPr>
                        <a:t>33.3</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u="none" strike="noStrike">
                          <a:effectLst/>
                          <a:latin typeface="微软雅黑" panose="020B0503020204020204" pitchFamily="34" charset="-122"/>
                          <a:ea typeface="微软雅黑" panose="020B0503020204020204" pitchFamily="34" charset="-122"/>
                        </a:rPr>
                        <a:t>43.8</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b="1" u="none" strike="noStrike" dirty="0">
                          <a:solidFill>
                            <a:srgbClr val="C00000"/>
                          </a:solidFill>
                          <a:effectLst/>
                          <a:latin typeface="微软雅黑" panose="020B0503020204020204" pitchFamily="34" charset="-122"/>
                          <a:ea typeface="微软雅黑" panose="020B0503020204020204" pitchFamily="34" charset="-122"/>
                        </a:rPr>
                        <a:t>34.3</a:t>
                      </a:r>
                      <a:endParaRPr lang="en-US" altLang="zh-CN" sz="900" b="1" i="0" u="none" strike="noStrike" dirty="0">
                        <a:solidFill>
                          <a:srgbClr val="C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u="none" strike="noStrike">
                          <a:effectLst/>
                          <a:latin typeface="微软雅黑" panose="020B0503020204020204" pitchFamily="34" charset="-122"/>
                          <a:ea typeface="微软雅黑" panose="020B0503020204020204" pitchFamily="34" charset="-122"/>
                        </a:rPr>
                        <a:t>-9.5</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b="1" u="none" strike="noStrike" dirty="0">
                          <a:solidFill>
                            <a:srgbClr val="C00000"/>
                          </a:solidFill>
                          <a:effectLst/>
                          <a:latin typeface="微软雅黑" panose="020B0503020204020204" pitchFamily="34" charset="-122"/>
                          <a:ea typeface="微软雅黑" panose="020B0503020204020204" pitchFamily="34" charset="-122"/>
                        </a:rPr>
                        <a:t>0.9</a:t>
                      </a:r>
                      <a:endParaRPr lang="en-US" altLang="zh-CN" sz="900" b="1" i="0" u="none" strike="noStrike" dirty="0">
                        <a:solidFill>
                          <a:srgbClr val="C00000"/>
                        </a:solidFill>
                        <a:effectLst/>
                        <a:latin typeface="微软雅黑" panose="020B0503020204020204" pitchFamily="34" charset="-122"/>
                        <a:ea typeface="微软雅黑" panose="020B0503020204020204" pitchFamily="34" charset="-122"/>
                      </a:endParaRPr>
                    </a:p>
                  </a:txBody>
                  <a:tcPr marL="0" marR="0" marT="0" marB="0" anchor="ctr"/>
                </a:tc>
              </a:tr>
              <a:tr h="242434">
                <a:tc>
                  <a:txBody>
                    <a:bodyPr/>
                    <a:lstStyle/>
                    <a:p>
                      <a:pPr algn="l" fontAlgn="ctr"/>
                      <a:r>
                        <a:rPr lang="zh-CN" altLang="en-US" sz="900" u="none" strike="noStrike">
                          <a:effectLst/>
                          <a:latin typeface="微软雅黑" panose="020B0503020204020204" pitchFamily="34" charset="-122"/>
                          <a:ea typeface="微软雅黑" panose="020B0503020204020204" pitchFamily="34" charset="-122"/>
                        </a:rPr>
                        <a:t>俄罗斯</a:t>
                      </a:r>
                      <a:endParaRPr lang="zh-CN" altLang="en-US"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u="none" strike="noStrike">
                          <a:effectLst/>
                          <a:latin typeface="微软雅黑" panose="020B0503020204020204" pitchFamily="34" charset="-122"/>
                          <a:ea typeface="微软雅黑" panose="020B0503020204020204" pitchFamily="34" charset="-122"/>
                        </a:rPr>
                        <a:t>119.5</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u="none" strike="noStrike">
                          <a:effectLst/>
                          <a:latin typeface="微软雅黑" panose="020B0503020204020204" pitchFamily="34" charset="-122"/>
                          <a:ea typeface="微软雅黑" panose="020B0503020204020204" pitchFamily="34" charset="-122"/>
                        </a:rPr>
                        <a:t>120.8</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u="none" strike="noStrike">
                          <a:effectLst/>
                          <a:latin typeface="微软雅黑" panose="020B0503020204020204" pitchFamily="34" charset="-122"/>
                          <a:ea typeface="微软雅黑" panose="020B0503020204020204" pitchFamily="34" charset="-122"/>
                        </a:rPr>
                        <a:t>138.6</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u="none" strike="noStrike">
                          <a:effectLst/>
                          <a:latin typeface="微软雅黑" panose="020B0503020204020204" pitchFamily="34" charset="-122"/>
                          <a:ea typeface="微软雅黑" panose="020B0503020204020204" pitchFamily="34" charset="-122"/>
                        </a:rPr>
                        <a:t>14.7</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u="none" strike="noStrike">
                          <a:effectLst/>
                          <a:latin typeface="微软雅黑" panose="020B0503020204020204" pitchFamily="34" charset="-122"/>
                          <a:ea typeface="微软雅黑" panose="020B0503020204020204" pitchFamily="34" charset="-122"/>
                        </a:rPr>
                        <a:t>16.0</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u="none" strike="noStrike">
                          <a:effectLst/>
                          <a:latin typeface="微软雅黑" panose="020B0503020204020204" pitchFamily="34" charset="-122"/>
                          <a:ea typeface="微软雅黑" panose="020B0503020204020204" pitchFamily="34" charset="-122"/>
                        </a:rPr>
                        <a:t>42.6</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u="none" strike="noStrike">
                          <a:effectLst/>
                          <a:latin typeface="微软雅黑" panose="020B0503020204020204" pitchFamily="34" charset="-122"/>
                          <a:ea typeface="微软雅黑" panose="020B0503020204020204" pitchFamily="34" charset="-122"/>
                        </a:rPr>
                        <a:t>49.9</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u="none" strike="noStrike">
                          <a:effectLst/>
                          <a:latin typeface="微软雅黑" panose="020B0503020204020204" pitchFamily="34" charset="-122"/>
                          <a:ea typeface="微软雅黑" panose="020B0503020204020204" pitchFamily="34" charset="-122"/>
                        </a:rPr>
                        <a:t>48.5</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u="none" strike="noStrike">
                          <a:effectLst/>
                          <a:latin typeface="微软雅黑" panose="020B0503020204020204" pitchFamily="34" charset="-122"/>
                          <a:ea typeface="微软雅黑" panose="020B0503020204020204" pitchFamily="34" charset="-122"/>
                        </a:rPr>
                        <a:t>35.7</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u="none" strike="noStrike">
                          <a:effectLst/>
                          <a:latin typeface="微软雅黑" panose="020B0503020204020204" pitchFamily="34" charset="-122"/>
                          <a:ea typeface="微软雅黑" panose="020B0503020204020204" pitchFamily="34" charset="-122"/>
                        </a:rPr>
                        <a:t>41.3</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b="1" u="none" strike="noStrike" dirty="0">
                          <a:solidFill>
                            <a:srgbClr val="C00000"/>
                          </a:solidFill>
                          <a:effectLst/>
                          <a:latin typeface="微软雅黑" panose="020B0503020204020204" pitchFamily="34" charset="-122"/>
                          <a:ea typeface="微软雅黑" panose="020B0503020204020204" pitchFamily="34" charset="-122"/>
                        </a:rPr>
                        <a:t>35.0</a:t>
                      </a:r>
                      <a:endParaRPr lang="en-US" altLang="zh-CN" sz="900" b="1" i="0" u="none" strike="noStrike" dirty="0">
                        <a:solidFill>
                          <a:srgbClr val="C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u="none" strike="noStrike">
                          <a:effectLst/>
                          <a:latin typeface="微软雅黑" panose="020B0503020204020204" pitchFamily="34" charset="-122"/>
                          <a:ea typeface="微软雅黑" panose="020B0503020204020204" pitchFamily="34" charset="-122"/>
                        </a:rPr>
                        <a:t>-6.4</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b="1" u="none" strike="noStrike" dirty="0">
                          <a:solidFill>
                            <a:srgbClr val="C00000"/>
                          </a:solidFill>
                          <a:effectLst/>
                          <a:latin typeface="微软雅黑" panose="020B0503020204020204" pitchFamily="34" charset="-122"/>
                          <a:ea typeface="微软雅黑" panose="020B0503020204020204" pitchFamily="34" charset="-122"/>
                        </a:rPr>
                        <a:t>-0.7</a:t>
                      </a:r>
                      <a:endParaRPr lang="en-US" altLang="zh-CN" sz="900" b="1" i="0" u="none" strike="noStrike" dirty="0">
                        <a:solidFill>
                          <a:srgbClr val="C00000"/>
                        </a:solidFill>
                        <a:effectLst/>
                        <a:latin typeface="微软雅黑" panose="020B0503020204020204" pitchFamily="34" charset="-122"/>
                        <a:ea typeface="微软雅黑" panose="020B0503020204020204" pitchFamily="34" charset="-122"/>
                      </a:endParaRPr>
                    </a:p>
                  </a:txBody>
                  <a:tcPr marL="0" marR="0" marT="0" marB="0" anchor="ctr"/>
                </a:tc>
              </a:tr>
              <a:tr h="242434">
                <a:tc>
                  <a:txBody>
                    <a:bodyPr/>
                    <a:lstStyle/>
                    <a:p>
                      <a:pPr algn="l" fontAlgn="ctr"/>
                      <a:r>
                        <a:rPr lang="zh-CN" altLang="en-US" sz="900" u="none" strike="noStrike">
                          <a:effectLst/>
                          <a:latin typeface="微软雅黑" panose="020B0503020204020204" pitchFamily="34" charset="-122"/>
                          <a:ea typeface="微软雅黑" panose="020B0503020204020204" pitchFamily="34" charset="-122"/>
                        </a:rPr>
                        <a:t>中国香港</a:t>
                      </a:r>
                      <a:endParaRPr lang="zh-CN" altLang="en-US"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u="none" strike="noStrike">
                          <a:effectLst/>
                          <a:latin typeface="微软雅黑" panose="020B0503020204020204" pitchFamily="34" charset="-122"/>
                          <a:ea typeface="微软雅黑" panose="020B0503020204020204" pitchFamily="34" charset="-122"/>
                        </a:rPr>
                        <a:t>171.1</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u="none" strike="noStrike">
                          <a:effectLst/>
                          <a:latin typeface="微软雅黑" panose="020B0503020204020204" pitchFamily="34" charset="-122"/>
                          <a:ea typeface="微软雅黑" panose="020B0503020204020204" pitchFamily="34" charset="-122"/>
                        </a:rPr>
                        <a:t>125.6</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u="none" strike="noStrike">
                          <a:effectLst/>
                          <a:latin typeface="微软雅黑" panose="020B0503020204020204" pitchFamily="34" charset="-122"/>
                          <a:ea typeface="微软雅黑" panose="020B0503020204020204" pitchFamily="34" charset="-122"/>
                        </a:rPr>
                        <a:t>134.5</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u="none" strike="noStrike">
                          <a:effectLst/>
                          <a:latin typeface="微软雅黑" panose="020B0503020204020204" pitchFamily="34" charset="-122"/>
                          <a:ea typeface="微软雅黑" panose="020B0503020204020204" pitchFamily="34" charset="-122"/>
                        </a:rPr>
                        <a:t>7.1</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u="none" strike="noStrike">
                          <a:effectLst/>
                          <a:latin typeface="微软雅黑" panose="020B0503020204020204" pitchFamily="34" charset="-122"/>
                          <a:ea typeface="微软雅黑" panose="020B0503020204020204" pitchFamily="34" charset="-122"/>
                        </a:rPr>
                        <a:t>-21.4</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u="none" strike="noStrike">
                          <a:effectLst/>
                          <a:latin typeface="微软雅黑" panose="020B0503020204020204" pitchFamily="34" charset="-122"/>
                          <a:ea typeface="微软雅黑" panose="020B0503020204020204" pitchFamily="34" charset="-122"/>
                        </a:rPr>
                        <a:t>110.7</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u="none" strike="noStrike">
                          <a:effectLst/>
                          <a:latin typeface="微软雅黑" panose="020B0503020204020204" pitchFamily="34" charset="-122"/>
                          <a:ea typeface="微软雅黑" panose="020B0503020204020204" pitchFamily="34" charset="-122"/>
                        </a:rPr>
                        <a:t>76.5</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u="none" strike="noStrike">
                          <a:effectLst/>
                          <a:latin typeface="微软雅黑" panose="020B0503020204020204" pitchFamily="34" charset="-122"/>
                          <a:ea typeface="微软雅黑" panose="020B0503020204020204" pitchFamily="34" charset="-122"/>
                        </a:rPr>
                        <a:t>84.2</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u="none" strike="noStrike">
                          <a:effectLst/>
                          <a:latin typeface="微软雅黑" panose="020B0503020204020204" pitchFamily="34" charset="-122"/>
                          <a:ea typeface="微软雅黑" panose="020B0503020204020204" pitchFamily="34" charset="-122"/>
                        </a:rPr>
                        <a:t>64.7</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u="none" strike="noStrike">
                          <a:effectLst/>
                          <a:latin typeface="微软雅黑" panose="020B0503020204020204" pitchFamily="34" charset="-122"/>
                          <a:ea typeface="微软雅黑" panose="020B0503020204020204" pitchFamily="34" charset="-122"/>
                        </a:rPr>
                        <a:t>60.9</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b="1" u="none" strike="noStrike" dirty="0">
                          <a:solidFill>
                            <a:srgbClr val="C00000"/>
                          </a:solidFill>
                          <a:effectLst/>
                          <a:latin typeface="微软雅黑" panose="020B0503020204020204" pitchFamily="34" charset="-122"/>
                          <a:ea typeface="微软雅黑" panose="020B0503020204020204" pitchFamily="34" charset="-122"/>
                        </a:rPr>
                        <a:t>62.6</a:t>
                      </a:r>
                      <a:endParaRPr lang="en-US" altLang="zh-CN" sz="900" b="1" i="0" u="none" strike="noStrike" dirty="0">
                        <a:solidFill>
                          <a:srgbClr val="C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u="none" strike="noStrike">
                          <a:effectLst/>
                          <a:latin typeface="微软雅黑" panose="020B0503020204020204" pitchFamily="34" charset="-122"/>
                          <a:ea typeface="微软雅黑" panose="020B0503020204020204" pitchFamily="34" charset="-122"/>
                        </a:rPr>
                        <a:t>1.7</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b="1" u="none" strike="noStrike" dirty="0">
                          <a:solidFill>
                            <a:srgbClr val="C00000"/>
                          </a:solidFill>
                          <a:effectLst/>
                          <a:latin typeface="微软雅黑" panose="020B0503020204020204" pitchFamily="34" charset="-122"/>
                          <a:ea typeface="微软雅黑" panose="020B0503020204020204" pitchFamily="34" charset="-122"/>
                        </a:rPr>
                        <a:t>-2.1</a:t>
                      </a:r>
                      <a:endParaRPr lang="en-US" altLang="zh-CN" sz="900" b="1" i="0" u="none" strike="noStrike" dirty="0">
                        <a:solidFill>
                          <a:srgbClr val="C00000"/>
                        </a:solidFill>
                        <a:effectLst/>
                        <a:latin typeface="微软雅黑" panose="020B0503020204020204" pitchFamily="34" charset="-122"/>
                        <a:ea typeface="微软雅黑" panose="020B0503020204020204" pitchFamily="34" charset="-122"/>
                      </a:endParaRPr>
                    </a:p>
                  </a:txBody>
                  <a:tcPr marL="0" marR="0" marT="0" marB="0" anchor="ctr"/>
                </a:tc>
              </a:tr>
              <a:tr h="242434">
                <a:tc>
                  <a:txBody>
                    <a:bodyPr/>
                    <a:lstStyle/>
                    <a:p>
                      <a:pPr algn="l" fontAlgn="ctr"/>
                      <a:r>
                        <a:rPr lang="zh-CN" altLang="en-US" sz="900" u="none" strike="noStrike">
                          <a:effectLst/>
                          <a:latin typeface="微软雅黑" panose="020B0503020204020204" pitchFamily="34" charset="-122"/>
                          <a:ea typeface="微软雅黑" panose="020B0503020204020204" pitchFamily="34" charset="-122"/>
                        </a:rPr>
                        <a:t>澳大利亚</a:t>
                      </a:r>
                      <a:endParaRPr lang="zh-CN" altLang="en-US" sz="900" b="0" i="0" u="none" strike="noStrike">
                        <a:solidFill>
                          <a:srgbClr val="046595"/>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u="none" strike="noStrike">
                          <a:effectLst/>
                          <a:latin typeface="微软雅黑" panose="020B0503020204020204" pitchFamily="34" charset="-122"/>
                          <a:ea typeface="微软雅黑" panose="020B0503020204020204" pitchFamily="34" charset="-122"/>
                        </a:rPr>
                        <a:t>101.0</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u="none" strike="noStrike">
                          <a:effectLst/>
                          <a:latin typeface="微软雅黑" panose="020B0503020204020204" pitchFamily="34" charset="-122"/>
                          <a:ea typeface="微软雅黑" panose="020B0503020204020204" pitchFamily="34" charset="-122"/>
                        </a:rPr>
                        <a:t>117.2</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u="none" strike="noStrike">
                          <a:effectLst/>
                          <a:latin typeface="微软雅黑" panose="020B0503020204020204" pitchFamily="34" charset="-122"/>
                          <a:ea typeface="微软雅黑" panose="020B0503020204020204" pitchFamily="34" charset="-122"/>
                        </a:rPr>
                        <a:t>125.2</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u="none" strike="noStrike">
                          <a:effectLst/>
                          <a:latin typeface="微软雅黑" panose="020B0503020204020204" pitchFamily="34" charset="-122"/>
                          <a:ea typeface="微软雅黑" panose="020B0503020204020204" pitchFamily="34" charset="-122"/>
                        </a:rPr>
                        <a:t>6.8</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u="none" strike="noStrike">
                          <a:effectLst/>
                          <a:latin typeface="微软雅黑" panose="020B0503020204020204" pitchFamily="34" charset="-122"/>
                          <a:ea typeface="微软雅黑" panose="020B0503020204020204" pitchFamily="34" charset="-122"/>
                        </a:rPr>
                        <a:t>24.0</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u="none" strike="noStrike">
                          <a:effectLst/>
                          <a:latin typeface="微软雅黑" panose="020B0503020204020204" pitchFamily="34" charset="-122"/>
                          <a:ea typeface="微软雅黑" panose="020B0503020204020204" pitchFamily="34" charset="-122"/>
                        </a:rPr>
                        <a:t>59.2</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u="none" strike="noStrike">
                          <a:effectLst/>
                          <a:latin typeface="微软雅黑" panose="020B0503020204020204" pitchFamily="34" charset="-122"/>
                          <a:ea typeface="微软雅黑" panose="020B0503020204020204" pitchFamily="34" charset="-122"/>
                        </a:rPr>
                        <a:t>75.9</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u="none" strike="noStrike">
                          <a:effectLst/>
                          <a:latin typeface="微软雅黑" panose="020B0503020204020204" pitchFamily="34" charset="-122"/>
                          <a:ea typeface="微软雅黑" panose="020B0503020204020204" pitchFamily="34" charset="-122"/>
                        </a:rPr>
                        <a:t>72.4</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u="none" strike="noStrike">
                          <a:effectLst/>
                          <a:latin typeface="微软雅黑" panose="020B0503020204020204" pitchFamily="34" charset="-122"/>
                          <a:ea typeface="微软雅黑" panose="020B0503020204020204" pitchFamily="34" charset="-122"/>
                        </a:rPr>
                        <a:t>58.7</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u="none" strike="noStrike">
                          <a:effectLst/>
                          <a:latin typeface="微软雅黑" panose="020B0503020204020204" pitchFamily="34" charset="-122"/>
                          <a:ea typeface="微软雅黑" panose="020B0503020204020204" pitchFamily="34" charset="-122"/>
                        </a:rPr>
                        <a:t>64.8</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b="1" u="none" strike="noStrike" dirty="0">
                          <a:solidFill>
                            <a:srgbClr val="C00000"/>
                          </a:solidFill>
                          <a:effectLst/>
                          <a:latin typeface="微软雅黑" panose="020B0503020204020204" pitchFamily="34" charset="-122"/>
                          <a:ea typeface="微软雅黑" panose="020B0503020204020204" pitchFamily="34" charset="-122"/>
                        </a:rPr>
                        <a:t>57.9</a:t>
                      </a:r>
                      <a:endParaRPr lang="en-US" altLang="zh-CN" sz="900" b="1" i="0" u="none" strike="noStrike" dirty="0">
                        <a:solidFill>
                          <a:srgbClr val="C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u="none" strike="noStrike">
                          <a:effectLst/>
                          <a:latin typeface="微软雅黑" panose="020B0503020204020204" pitchFamily="34" charset="-122"/>
                          <a:ea typeface="微软雅黑" panose="020B0503020204020204" pitchFamily="34" charset="-122"/>
                        </a:rPr>
                        <a:t>-6.9</a:t>
                      </a:r>
                      <a:endParaRPr lang="en-US" altLang="zh-CN" sz="900" b="0" i="0" u="none" strike="noStrike">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b="1" u="none" strike="noStrike" dirty="0">
                          <a:solidFill>
                            <a:srgbClr val="C00000"/>
                          </a:solidFill>
                          <a:effectLst/>
                          <a:latin typeface="微软雅黑" panose="020B0503020204020204" pitchFamily="34" charset="-122"/>
                          <a:ea typeface="微软雅黑" panose="020B0503020204020204" pitchFamily="34" charset="-122"/>
                        </a:rPr>
                        <a:t>-0.8</a:t>
                      </a:r>
                      <a:endParaRPr lang="en-US" altLang="zh-CN" sz="900" b="1" i="0" u="none" strike="noStrike" dirty="0">
                        <a:solidFill>
                          <a:srgbClr val="C00000"/>
                        </a:solidFill>
                        <a:effectLst/>
                        <a:latin typeface="微软雅黑" panose="020B0503020204020204" pitchFamily="34" charset="-122"/>
                        <a:ea typeface="微软雅黑" panose="020B0503020204020204" pitchFamily="34" charset="-122"/>
                      </a:endParaRPr>
                    </a:p>
                  </a:txBody>
                  <a:tcPr marL="0" marR="0" marT="0" marB="0" anchor="ctr"/>
                </a:tc>
              </a:tr>
              <a:tr h="242434">
                <a:tc>
                  <a:txBody>
                    <a:bodyPr/>
                    <a:lstStyle/>
                    <a:p>
                      <a:pPr algn="l" fontAlgn="ctr"/>
                      <a:r>
                        <a:rPr lang="zh-CN" altLang="en-US" sz="900" u="none" strike="noStrike" dirty="0">
                          <a:effectLst/>
                          <a:latin typeface="微软雅黑" panose="020B0503020204020204" pitchFamily="34" charset="-122"/>
                          <a:ea typeface="微软雅黑" panose="020B0503020204020204" pitchFamily="34" charset="-122"/>
                        </a:rPr>
                        <a:t>瑞士</a:t>
                      </a:r>
                      <a:endParaRPr lang="zh-CN" altLang="en-US" sz="900" b="0"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u="none" strike="noStrike" dirty="0">
                          <a:effectLst/>
                          <a:latin typeface="微软雅黑" panose="020B0503020204020204" pitchFamily="34" charset="-122"/>
                          <a:ea typeface="微软雅黑" panose="020B0503020204020204" pitchFamily="34" charset="-122"/>
                        </a:rPr>
                        <a:t>96.4</a:t>
                      </a:r>
                      <a:endParaRPr lang="en-US" altLang="zh-CN" sz="900" b="0"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u="none" strike="noStrike" dirty="0">
                          <a:effectLst/>
                          <a:latin typeface="微软雅黑" panose="020B0503020204020204" pitchFamily="34" charset="-122"/>
                          <a:ea typeface="微软雅黑" panose="020B0503020204020204" pitchFamily="34" charset="-122"/>
                        </a:rPr>
                        <a:t>108.5</a:t>
                      </a:r>
                      <a:endParaRPr lang="en-US" altLang="zh-CN" sz="900" b="0"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u="none" strike="noStrike" dirty="0">
                          <a:effectLst/>
                          <a:latin typeface="微软雅黑" panose="020B0503020204020204" pitchFamily="34" charset="-122"/>
                          <a:ea typeface="微软雅黑" panose="020B0503020204020204" pitchFamily="34" charset="-122"/>
                        </a:rPr>
                        <a:t>112.2</a:t>
                      </a:r>
                      <a:endParaRPr lang="en-US" altLang="zh-CN" sz="900" b="0"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u="none" strike="noStrike" dirty="0">
                          <a:effectLst/>
                          <a:latin typeface="微软雅黑" panose="020B0503020204020204" pitchFamily="34" charset="-122"/>
                          <a:ea typeface="微软雅黑" panose="020B0503020204020204" pitchFamily="34" charset="-122"/>
                        </a:rPr>
                        <a:t>3.4</a:t>
                      </a:r>
                      <a:endParaRPr lang="en-US" altLang="zh-CN" sz="900" b="0"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u="none" strike="noStrike" dirty="0">
                          <a:effectLst/>
                          <a:latin typeface="微软雅黑" panose="020B0503020204020204" pitchFamily="34" charset="-122"/>
                          <a:ea typeface="微软雅黑" panose="020B0503020204020204" pitchFamily="34" charset="-122"/>
                        </a:rPr>
                        <a:t>16.4</a:t>
                      </a:r>
                      <a:endParaRPr lang="en-US" altLang="zh-CN" sz="900" b="0"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u="none" strike="noStrike" dirty="0">
                          <a:effectLst/>
                          <a:latin typeface="微软雅黑" panose="020B0503020204020204" pitchFamily="34" charset="-122"/>
                          <a:ea typeface="微软雅黑" panose="020B0503020204020204" pitchFamily="34" charset="-122"/>
                        </a:rPr>
                        <a:t>21.3</a:t>
                      </a:r>
                      <a:endParaRPr lang="en-US" altLang="zh-CN" sz="900" b="0"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u="none" strike="noStrike" dirty="0">
                          <a:effectLst/>
                          <a:latin typeface="微软雅黑" panose="020B0503020204020204" pitchFamily="34" charset="-122"/>
                          <a:ea typeface="微软雅黑" panose="020B0503020204020204" pitchFamily="34" charset="-122"/>
                        </a:rPr>
                        <a:t>36.3</a:t>
                      </a:r>
                      <a:endParaRPr lang="en-US" altLang="zh-CN" sz="900" b="0"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u="none" strike="noStrike" dirty="0">
                          <a:effectLst/>
                          <a:latin typeface="微软雅黑" panose="020B0503020204020204" pitchFamily="34" charset="-122"/>
                          <a:ea typeface="微软雅黑" panose="020B0503020204020204" pitchFamily="34" charset="-122"/>
                        </a:rPr>
                        <a:t>29.2</a:t>
                      </a:r>
                      <a:endParaRPr lang="en-US" altLang="zh-CN" sz="900" b="0"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u="none" strike="noStrike" dirty="0">
                          <a:effectLst/>
                          <a:latin typeface="微软雅黑" panose="020B0503020204020204" pitchFamily="34" charset="-122"/>
                          <a:ea typeface="微软雅黑" panose="020B0503020204020204" pitchFamily="34" charset="-122"/>
                        </a:rPr>
                        <a:t>22.1</a:t>
                      </a:r>
                      <a:endParaRPr lang="en-US" altLang="zh-CN" sz="900" b="0"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u="none" strike="noStrike" dirty="0">
                          <a:effectLst/>
                          <a:latin typeface="微软雅黑" panose="020B0503020204020204" pitchFamily="34" charset="-122"/>
                          <a:ea typeface="微软雅黑" panose="020B0503020204020204" pitchFamily="34" charset="-122"/>
                        </a:rPr>
                        <a:t>33.5</a:t>
                      </a:r>
                      <a:endParaRPr lang="en-US" altLang="zh-CN" sz="900" b="0"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b="1" u="none" strike="noStrike" dirty="0">
                          <a:solidFill>
                            <a:srgbClr val="C00000"/>
                          </a:solidFill>
                          <a:effectLst/>
                          <a:latin typeface="微软雅黑" panose="020B0503020204020204" pitchFamily="34" charset="-122"/>
                          <a:ea typeface="微软雅黑" panose="020B0503020204020204" pitchFamily="34" charset="-122"/>
                        </a:rPr>
                        <a:t>26.0</a:t>
                      </a:r>
                      <a:endParaRPr lang="en-US" altLang="zh-CN" sz="900" b="1" i="0" u="none" strike="noStrike" dirty="0">
                        <a:solidFill>
                          <a:srgbClr val="C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u="none" strike="noStrike" dirty="0">
                          <a:effectLst/>
                          <a:latin typeface="微软雅黑" panose="020B0503020204020204" pitchFamily="34" charset="-122"/>
                          <a:ea typeface="微软雅黑" panose="020B0503020204020204" pitchFamily="34" charset="-122"/>
                        </a:rPr>
                        <a:t>-7.5</a:t>
                      </a:r>
                      <a:endParaRPr lang="en-US" altLang="zh-CN" sz="900" b="0" i="0" u="none" strike="noStrike" dirty="0">
                        <a:solidFill>
                          <a:srgbClr val="000000"/>
                        </a:solidFill>
                        <a:effectLst/>
                        <a:latin typeface="微软雅黑" panose="020B0503020204020204" pitchFamily="34" charset="-122"/>
                        <a:ea typeface="微软雅黑" panose="020B0503020204020204" pitchFamily="34" charset="-122"/>
                      </a:endParaRPr>
                    </a:p>
                  </a:txBody>
                  <a:tcPr marL="0" marR="0" marT="0" marB="0" anchor="ctr"/>
                </a:tc>
                <a:tc>
                  <a:txBody>
                    <a:bodyPr/>
                    <a:lstStyle/>
                    <a:p>
                      <a:pPr algn="r" fontAlgn="ctr"/>
                      <a:r>
                        <a:rPr lang="en-US" altLang="zh-CN" sz="900" b="1" u="none" strike="noStrike" dirty="0">
                          <a:solidFill>
                            <a:srgbClr val="C00000"/>
                          </a:solidFill>
                          <a:effectLst/>
                          <a:latin typeface="微软雅黑" panose="020B0503020204020204" pitchFamily="34" charset="-122"/>
                          <a:ea typeface="微软雅黑" panose="020B0503020204020204" pitchFamily="34" charset="-122"/>
                        </a:rPr>
                        <a:t>4.0</a:t>
                      </a:r>
                      <a:endParaRPr lang="en-US" altLang="zh-CN" sz="900" b="1" i="0" u="none" strike="noStrike" dirty="0">
                        <a:solidFill>
                          <a:srgbClr val="C00000"/>
                        </a:solidFill>
                        <a:effectLst/>
                        <a:latin typeface="微软雅黑" panose="020B0503020204020204" pitchFamily="34" charset="-122"/>
                        <a:ea typeface="微软雅黑" panose="020B0503020204020204" pitchFamily="34" charset="-122"/>
                      </a:endParaRPr>
                    </a:p>
                  </a:txBody>
                  <a:tcPr marL="0" marR="0" marT="0" marB="0" anchor="ctr"/>
                </a:tc>
              </a:tr>
            </a:tbl>
          </a:graphicData>
        </a:graphic>
      </p:graphicFrame>
      <p:sp>
        <p:nvSpPr>
          <p:cNvPr id="19" name="AutoShape 1" descr="http://gtf.sinoimex.com/images/report.svg"/>
          <p:cNvSpPr>
            <a:spLocks noChangeAspect="1" noChangeArrowheads="1"/>
          </p:cNvSpPr>
          <p:nvPr/>
        </p:nvSpPr>
        <p:spPr bwMode="auto">
          <a:xfrm>
            <a:off x="1536181" y="1814852"/>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0" name="AutoShape 2" descr="http://gtf.sinoimex.com/images/report.svg"/>
          <p:cNvSpPr>
            <a:spLocks noChangeAspect="1" noChangeArrowheads="1"/>
          </p:cNvSpPr>
          <p:nvPr/>
        </p:nvSpPr>
        <p:spPr bwMode="auto">
          <a:xfrm>
            <a:off x="1536181" y="2481602"/>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1" name="AutoShape 3" descr="http://gtf.sinoimex.com/images/report.svg"/>
          <p:cNvSpPr>
            <a:spLocks noChangeAspect="1" noChangeArrowheads="1"/>
          </p:cNvSpPr>
          <p:nvPr/>
        </p:nvSpPr>
        <p:spPr bwMode="auto">
          <a:xfrm>
            <a:off x="1536181" y="3148352"/>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2" name="AutoShape 4" descr="http://gtf.sinoimex.com/images/report.svg"/>
          <p:cNvSpPr>
            <a:spLocks noChangeAspect="1" noChangeArrowheads="1"/>
          </p:cNvSpPr>
          <p:nvPr/>
        </p:nvSpPr>
        <p:spPr bwMode="auto">
          <a:xfrm>
            <a:off x="1536181" y="481522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3" name="AutoShape 5" descr="http://gtf.sinoimex.com/images/report.svg"/>
          <p:cNvSpPr>
            <a:spLocks noChangeAspect="1" noChangeArrowheads="1"/>
          </p:cNvSpPr>
          <p:nvPr/>
        </p:nvSpPr>
        <p:spPr bwMode="auto">
          <a:xfrm>
            <a:off x="1536181" y="548197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4" name="AutoShape 10" descr="http://gtf.sinoimex.com/images/report.svg"/>
          <p:cNvSpPr>
            <a:spLocks noChangeAspect="1" noChangeArrowheads="1"/>
          </p:cNvSpPr>
          <p:nvPr/>
        </p:nvSpPr>
        <p:spPr bwMode="auto">
          <a:xfrm>
            <a:off x="1536181" y="1814852"/>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5" name="AutoShape 11" descr="http://gtf.sinoimex.com/images/report.svg"/>
          <p:cNvSpPr>
            <a:spLocks noChangeAspect="1" noChangeArrowheads="1"/>
          </p:cNvSpPr>
          <p:nvPr/>
        </p:nvSpPr>
        <p:spPr bwMode="auto">
          <a:xfrm>
            <a:off x="1536181" y="214822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6" name="AutoShape 12" descr="http://gtf.sinoimex.com/images/report.svg"/>
          <p:cNvSpPr>
            <a:spLocks noChangeAspect="1" noChangeArrowheads="1"/>
          </p:cNvSpPr>
          <p:nvPr/>
        </p:nvSpPr>
        <p:spPr bwMode="auto">
          <a:xfrm>
            <a:off x="1536181" y="2481602"/>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7" name="AutoShape 13" descr="http://gtf.sinoimex.com/images/report.svg"/>
          <p:cNvSpPr>
            <a:spLocks noChangeAspect="1" noChangeArrowheads="1"/>
          </p:cNvSpPr>
          <p:nvPr/>
        </p:nvSpPr>
        <p:spPr bwMode="auto">
          <a:xfrm>
            <a:off x="1536181" y="281497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8" name="AutoShape 14" descr="http://gtf.sinoimex.com/images/report.svg"/>
          <p:cNvSpPr>
            <a:spLocks noChangeAspect="1" noChangeArrowheads="1"/>
          </p:cNvSpPr>
          <p:nvPr/>
        </p:nvSpPr>
        <p:spPr bwMode="auto">
          <a:xfrm>
            <a:off x="1536181" y="348172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9" name="AutoShape 15" descr="http://gtf.sinoimex.com/images/report.svg"/>
          <p:cNvSpPr>
            <a:spLocks noChangeAspect="1" noChangeArrowheads="1"/>
          </p:cNvSpPr>
          <p:nvPr/>
        </p:nvSpPr>
        <p:spPr bwMode="auto">
          <a:xfrm>
            <a:off x="1536181" y="3815102"/>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0" name="AutoShape 16" descr="http://gtf.sinoimex.com/images/report.svg"/>
          <p:cNvSpPr>
            <a:spLocks noChangeAspect="1" noChangeArrowheads="1"/>
          </p:cNvSpPr>
          <p:nvPr/>
        </p:nvSpPr>
        <p:spPr bwMode="auto">
          <a:xfrm>
            <a:off x="1536181" y="4481852"/>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31" name="AutoShape 17" descr="http://gtf.sinoimex.com/images/report.svg"/>
          <p:cNvSpPr>
            <a:spLocks noChangeAspect="1" noChangeArrowheads="1"/>
          </p:cNvSpPr>
          <p:nvPr/>
        </p:nvSpPr>
        <p:spPr bwMode="auto">
          <a:xfrm>
            <a:off x="1536181" y="4815227"/>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zh-CN" alt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HDOfficeLightV0">
  <a:themeElements>
    <a:clrScheme name="主管人员">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跋涉">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主管人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主管人员">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TM02900722[[fn=离子会议室]]</Template>
  <TotalTime>0</TotalTime>
  <Words>14391</Words>
  <Application>WPS 演示</Application>
  <PresentationFormat>全屏显示(16:9)</PresentationFormat>
  <Paragraphs>1647</Paragraphs>
  <Slides>51</Slides>
  <Notes>12</Notes>
  <HiddenSlides>0</HiddenSlides>
  <MMClips>0</MMClips>
  <ScaleCrop>false</ScaleCrop>
  <HeadingPairs>
    <vt:vector size="6" baseType="variant">
      <vt:variant>
        <vt:lpstr>已用的字体</vt:lpstr>
      </vt:variant>
      <vt:variant>
        <vt:i4>16</vt:i4>
      </vt:variant>
      <vt:variant>
        <vt:lpstr>主题</vt:lpstr>
      </vt:variant>
      <vt:variant>
        <vt:i4>5</vt:i4>
      </vt:variant>
      <vt:variant>
        <vt:lpstr>幻灯片标题</vt:lpstr>
      </vt:variant>
      <vt:variant>
        <vt:i4>51</vt:i4>
      </vt:variant>
    </vt:vector>
  </HeadingPairs>
  <TitlesOfParts>
    <vt:vector size="72" baseType="lpstr">
      <vt:lpstr>Arial</vt:lpstr>
      <vt:lpstr>宋体</vt:lpstr>
      <vt:lpstr>Wingdings</vt:lpstr>
      <vt:lpstr>Wingdings 2</vt:lpstr>
      <vt:lpstr>微软雅黑</vt:lpstr>
      <vt:lpstr>Arial Unicode MS</vt:lpstr>
      <vt:lpstr>Calibri</vt:lpstr>
      <vt:lpstr>Arial Unicode MS</vt:lpstr>
      <vt:lpstr>Times New Roman</vt:lpstr>
      <vt:lpstr>Wingdings</vt:lpstr>
      <vt:lpstr>黑体</vt:lpstr>
      <vt:lpstr>Calibri Light</vt:lpstr>
      <vt:lpstr>Franklin Gothic Medium</vt:lpstr>
      <vt:lpstr>隶书</vt:lpstr>
      <vt:lpstr>Franklin Gothic Book</vt:lpstr>
      <vt:lpstr>华文楷体</vt:lpstr>
      <vt:lpstr>HDOfficeLightV0</vt:lpstr>
      <vt:lpstr>1_HDOfficeLightV0</vt:lpstr>
      <vt:lpstr>2_HDOfficeLightV0</vt:lpstr>
      <vt:lpstr>3_HDOfficeLightV0</vt:lpstr>
      <vt:lpstr>Office 主题​​</vt:lpstr>
      <vt:lpstr> 抓住RCEP机遇 打造纺织服装价值链新引擎 </vt:lpstr>
      <vt:lpstr>主要内容</vt:lpstr>
      <vt:lpstr>PowerPoint 演示文稿</vt:lpstr>
      <vt:lpstr>纺织服装产业链和价值链</vt:lpstr>
      <vt:lpstr>我国纺织服装产业发展现状</vt:lpstr>
      <vt:lpstr>我国纺织服装外贸发展现状</vt:lpstr>
      <vt:lpstr>我国纺织服装出口占全球份额稳居第一位</vt:lpstr>
      <vt:lpstr>2021年中国纺织服装贸易：特点与亮点</vt:lpstr>
      <vt:lpstr> 2021年全球纺织服装进口超百亿美元市场及中国份额 </vt:lpstr>
      <vt:lpstr>2022年1-4月我国纺织服装出口：累计增长8.7%</vt:lpstr>
      <vt:lpstr>2022年国际纺织服装市场：复苏并不平衡</vt:lpstr>
      <vt:lpstr>2022年国际供应链仍将面临巨大挑战</vt:lpstr>
      <vt:lpstr>后疫情时代国际供应链格局面临重构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RCEP成员间内外部贸易规模庞大</vt:lpstr>
      <vt:lpstr>RCEP成员国也是我国纺织服装领域的重要贸易伙伴</vt:lpstr>
      <vt:lpstr> 在RCEP国家投资的中国纺织服装龙头企业 </vt:lpstr>
      <vt:lpstr>PowerPoint 演示文稿</vt:lpstr>
      <vt:lpstr>PowerPoint 演示文稿</vt:lpstr>
      <vt:lpstr> RCEP机遇一：扩大原有自贸协定的关税减让商品范围 </vt:lpstr>
      <vt:lpstr>PowerPoint 演示文稿</vt:lpstr>
      <vt:lpstr> HS61、62章项下服装产品日本对RCEP成员方减税进程 </vt:lpstr>
      <vt:lpstr>PowerPoint 演示文稿</vt:lpstr>
      <vt:lpstr>PowerPoint 演示文稿</vt:lpstr>
      <vt:lpstr> 韩国对中国减税进程</vt:lpstr>
      <vt:lpstr>PowerPoint 演示文稿</vt:lpstr>
      <vt:lpstr>PowerPoint 演示文稿</vt:lpstr>
      <vt:lpstr>PowerPoint 演示文稿</vt:lpstr>
      <vt:lpstr>PowerPoint 演示文稿</vt:lpstr>
      <vt:lpstr> 中国纺织产能的“溢出”带动亚洲供应链的崛起 </vt:lpstr>
      <vt:lpstr>PowerPoint 演示文稿</vt:lpstr>
      <vt:lpstr>PowerPoint 演示文稿</vt:lpstr>
      <vt:lpstr>PowerPoint 演示文稿</vt:lpstr>
      <vt:lpstr>案例一：RCEP国家投资环境--越南</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Latest Developments of China  Textile &amp; Apparel Trade  近期中国纺织服装贸易形势</dc:title>
  <dc:creator>a</dc:creator>
  <cp:lastModifiedBy>应许之地</cp:lastModifiedBy>
  <cp:revision>999</cp:revision>
  <dcterms:created xsi:type="dcterms:W3CDTF">2017-10-19T09:50:00Z</dcterms:created>
  <dcterms:modified xsi:type="dcterms:W3CDTF">2022-08-26T01:03:10Z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BD5D959E7A57467EAD2CA12428C73670</vt:lpwstr>
  </property>
  <property fmtid="{D5CDD505-2E9C-101B-9397-08002B2CF9AE}" pid="3" name="KSOProductBuildVer">
    <vt:lpwstr>2052-11.1.0.12302</vt:lpwstr>
  </property>
</Properties>
</file>